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71" r:id="rId6"/>
    <p:sldId id="277" r:id="rId7"/>
    <p:sldId id="278" r:id="rId8"/>
    <p:sldId id="261" r:id="rId9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59" d="100"/>
          <a:sy n="59" d="100"/>
        </p:scale>
        <p:origin x="54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2017. 11. 13.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egyik változás, hogy míg a jelenlegi szabályozás lehetővé teszi, hogy a személyes adatokat kezelő vállalkozások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anonimizált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(névtelenné tett) módon megtartsák az ügyféladatokat azután is, hogy az adatok kezelésére feljogosító jogviszony megszűnt, addig az új javaslat ezek végleges és helyreállíthatatlan törlésére kötelezné őket.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javaslat jelzi, hogy a személyes adatok törlésének kötelezettségét az uniós hatóságok egyre komolyabban veszik. Így a jövő évtől komoly büntetésre számíthatnak azok a vállalkozások, amelyek úgy selejteznek le adathordozókat – szervereket, számítógépeket vagy éppen mobiltelefonokat –, hogy azokon rajta maradnak az ügyfeleik vagy munkatársaik adatai. Ugyanez igaz a szervizeléssel foglalkozó cégekre: nem kezelhetik a meghibásodott eszközökön található személyes adatokat.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új módosító javaslat megtiltaná emellett az úgynevezett hátsó ajtók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backdoor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használatát is. A szoftverfejlesztők, eszközgyártók gyakran olyan lehetőségeket építenek be a kódba, melyeken keresztül beléphetnek az adott terméket használó személy gépére, eszközére – ez a hátsó ajtó. Ezt az Egyesült Államokban a nemzetvédelmi jogszabályok lehetővé teszik, de az Európai Unió más politikát követ.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3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880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39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tpecset.hu/site/admin/article/items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://hetpecset.hu/site/admin/article/items/3" TargetMode="External"/><Relationship Id="rId4" Type="http://schemas.openxmlformats.org/officeDocument/2006/relationships/hyperlink" Target="http://hetpecset.hu/site/admin/article/items/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LXXVIII.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2017. november 15.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</a:t>
            </a:r>
            <a:r>
              <a:rPr lang="hu-HU" sz="3200" b="1" dirty="0" smtClean="0">
                <a:solidFill>
                  <a:srgbClr val="000000"/>
                </a:solidFill>
              </a:rPr>
              <a:t>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844824"/>
            <a:ext cx="2114438" cy="448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A HONLAP: </a:t>
            </a:r>
            <a:r>
              <a:rPr lang="hu-HU" sz="2400" b="1" dirty="0" err="1" smtClean="0">
                <a:latin typeface="Arial" charset="0"/>
                <a:cs typeface="Arial" charset="0"/>
              </a:rPr>
              <a:t>www.hetpecset.hu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36776" y="836712"/>
            <a:ext cx="6969224" cy="52592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Muzsikál a honlap: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sz="2000" b="1" dirty="0" smtClean="0">
                <a:latin typeface="Arial" charset="0"/>
                <a:cs typeface="Arial" charset="0"/>
              </a:rPr>
              <a:t>A hírfigyelés nyilvános és </a:t>
            </a:r>
            <a:r>
              <a:rPr lang="hu-HU" sz="2000" b="1" dirty="0" smtClean="0">
                <a:latin typeface="Arial" charset="0"/>
                <a:cs typeface="Arial" charset="0"/>
              </a:rPr>
              <a:t>kereshető:</a:t>
            </a:r>
            <a:endParaRPr lang="hu-HU" sz="2000" b="1" dirty="0" smtClean="0">
              <a:latin typeface="Arial" charset="0"/>
              <a:cs typeface="Arial" charset="0"/>
            </a:endParaRPr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- … </a:t>
            </a:r>
            <a:r>
              <a:rPr lang="hu-HU" sz="2000" dirty="0" smtClean="0">
                <a:hlinkClick r:id="rId3"/>
              </a:rPr>
              <a:t>incidensek</a:t>
            </a:r>
            <a:r>
              <a:rPr lang="hu-HU" sz="2000" dirty="0" smtClean="0"/>
              <a:t> 		</a:t>
            </a:r>
            <a:r>
              <a:rPr lang="hu-HU" sz="2000" dirty="0"/>
              <a:t>	</a:t>
            </a:r>
            <a:r>
              <a:rPr lang="hu-HU" sz="2000" dirty="0" smtClean="0"/>
              <a:t>	</a:t>
            </a:r>
            <a:r>
              <a:rPr lang="hu-HU" sz="2000" dirty="0" smtClean="0"/>
              <a:t>  78 </a:t>
            </a:r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- … </a:t>
            </a:r>
            <a:r>
              <a:rPr lang="hu-HU" sz="2000" u="sng" dirty="0" smtClean="0">
                <a:hlinkClick r:id="rId4"/>
              </a:rPr>
              <a:t>a jogban és szabványokban</a:t>
            </a:r>
            <a:r>
              <a:rPr lang="hu-HU" sz="2000" u="sng" dirty="0" smtClean="0"/>
              <a:t> </a:t>
            </a:r>
            <a:r>
              <a:rPr lang="hu-HU" sz="2000" dirty="0" smtClean="0"/>
              <a:t>		  45</a:t>
            </a:r>
            <a:endParaRPr lang="hu-HU" sz="2000" u="sng" dirty="0" smtClean="0"/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- </a:t>
            </a:r>
            <a:r>
              <a:rPr lang="hu-HU" sz="2000" dirty="0" smtClean="0">
                <a:latin typeface="Arial" charset="0"/>
                <a:cs typeface="Arial" charset="0"/>
              </a:rPr>
              <a:t>Egyéb</a:t>
            </a:r>
            <a:r>
              <a:rPr lang="hu-HU" sz="2000" b="1" dirty="0" smtClean="0">
                <a:latin typeface="Arial" charset="0"/>
                <a:cs typeface="Arial" charset="0"/>
              </a:rPr>
              <a:t> … </a:t>
            </a:r>
            <a:r>
              <a:rPr lang="hu-HU" sz="2000" dirty="0">
                <a:hlinkClick r:id="rId5"/>
              </a:rPr>
              <a:t>események, háttéranyagok</a:t>
            </a:r>
            <a:r>
              <a:rPr lang="hu-HU" sz="2000" u="sng" dirty="0" smtClean="0"/>
              <a:t> </a:t>
            </a:r>
            <a:r>
              <a:rPr lang="hu-HU" sz="2000" dirty="0" smtClean="0"/>
              <a:t>	</a:t>
            </a:r>
            <a:r>
              <a:rPr lang="hu-HU" sz="2000" dirty="0" smtClean="0"/>
              <a:t>104</a:t>
            </a:r>
            <a:endParaRPr lang="hu-HU" sz="2000" dirty="0" smtClean="0"/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ÖSSZESEN				           </a:t>
            </a:r>
            <a:r>
              <a:rPr lang="hu-HU" sz="2000" b="1" dirty="0" smtClean="0"/>
              <a:t>   227</a:t>
            </a:r>
            <a:endParaRPr lang="hu-HU" sz="2000" b="1" dirty="0" smtClean="0"/>
          </a:p>
          <a:p>
            <a:pPr lvl="4">
              <a:lnSpc>
                <a:spcPct val="90000"/>
              </a:lnSpc>
            </a:pPr>
            <a:endParaRPr lang="hu-HU" sz="2000" u="sng" dirty="0" smtClean="0"/>
          </a:p>
          <a:p>
            <a:pPr eaLnBrk="1" hangingPunct="1">
              <a:lnSpc>
                <a:spcPct val="90000"/>
              </a:lnSpc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Slágerlista 2017:</a:t>
            </a:r>
            <a:endParaRPr lang="hu-HU" sz="2800" dirty="0" smtClean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/>
              <a:t>Kiberháború</a:t>
            </a:r>
            <a:r>
              <a:rPr lang="hu-HU" sz="2000" dirty="0" smtClean="0"/>
              <a:t>: ez még csak a melegítés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IT biztonság közérthetően: új, ingyenes tankönyvet tesz hozzáférhetővé az NJSZT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Adatvédelem</a:t>
            </a:r>
            <a:r>
              <a:rPr lang="hu-HU" sz="2000" dirty="0" smtClean="0"/>
              <a:t>: extra-bírság </a:t>
            </a:r>
            <a:r>
              <a:rPr lang="hu-HU" sz="2000" dirty="0" smtClean="0"/>
              <a:t>jön </a:t>
            </a:r>
            <a:br>
              <a:rPr lang="hu-HU" sz="2000" dirty="0" smtClean="0"/>
            </a:br>
            <a:r>
              <a:rPr lang="hu-HU" sz="2000" dirty="0" smtClean="0">
                <a:sym typeface="Wingdings" panose="05000000000000000000" pitchFamily="2" charset="2"/>
              </a:rPr>
              <a:t> Adatvédelmi rendelet: a GDPR elől nincs menekvés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Kirúgták a rendszergazdát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Megszólalt a veszprémi hacker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5" y="2060848"/>
            <a:ext cx="2592287" cy="36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4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A HONLAP: </a:t>
            </a:r>
            <a:r>
              <a:rPr lang="hu-HU" sz="2400" b="1" dirty="0" err="1" smtClean="0">
                <a:latin typeface="Arial" charset="0"/>
                <a:cs typeface="Arial" charset="0"/>
              </a:rPr>
              <a:t>www.hetpecset.hu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2060848"/>
            <a:ext cx="2592287" cy="36751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888" y="1348806"/>
            <a:ext cx="628650" cy="619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888" y="3594559"/>
            <a:ext cx="666122" cy="60769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031923" y="1966917"/>
            <a:ext cx="41161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225tag</a:t>
            </a:r>
            <a:endParaRPr lang="hu-HU" sz="2400" b="1" dirty="0" smtClean="0"/>
          </a:p>
          <a:p>
            <a:endParaRPr lang="hu-HU" sz="2400" b="1" dirty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 smtClean="0"/>
          </a:p>
          <a:p>
            <a:endParaRPr lang="hu-HU" sz="2400" b="1" dirty="0"/>
          </a:p>
          <a:p>
            <a:r>
              <a:rPr lang="hu-HU" sz="2400" b="1" dirty="0" smtClean="0"/>
              <a:t>2014-ig</a:t>
            </a:r>
          </a:p>
          <a:p>
            <a:r>
              <a:rPr lang="hu-HU" sz="2400" b="1" dirty="0" smtClean="0"/>
              <a:t>42 </a:t>
            </a:r>
            <a:r>
              <a:rPr lang="hu-HU" sz="2400" b="1" dirty="0" smtClean="0"/>
              <a:t>album</a:t>
            </a:r>
          </a:p>
          <a:p>
            <a:r>
              <a:rPr lang="hu-HU" sz="2400" b="1" dirty="0" smtClean="0"/>
              <a:t>885 fénykép</a:t>
            </a:r>
          </a:p>
          <a:p>
            <a:endParaRPr lang="hu-HU" sz="2400" b="1" dirty="0"/>
          </a:p>
          <a:p>
            <a:r>
              <a:rPr lang="hu-HU" sz="2400" b="1" dirty="0" smtClean="0"/>
              <a:t>A honlapon 20 album</a:t>
            </a:r>
            <a:endParaRPr lang="hu-HU" sz="2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440" y="2875542"/>
            <a:ext cx="2425037" cy="1438033"/>
          </a:xfrm>
          <a:prstGeom prst="rect">
            <a:avLst/>
          </a:prstGeom>
          <a:effectLst>
            <a:glow rad="127000">
              <a:schemeClr val="accent1"/>
            </a:glow>
            <a:softEdge rad="228600"/>
          </a:effectLst>
        </p:spPr>
      </p:pic>
      <p:sp>
        <p:nvSpPr>
          <p:cNvPr id="8" name="Lekerekített téglalap 7"/>
          <p:cNvSpPr/>
          <p:nvPr/>
        </p:nvSpPr>
        <p:spPr>
          <a:xfrm>
            <a:off x="1740834" y="5360031"/>
            <a:ext cx="1152128" cy="648072"/>
          </a:xfrm>
          <a:prstGeom prst="roundRect">
            <a:avLst/>
          </a:prstGeom>
          <a:noFill/>
          <a:ln w="57150">
            <a:solidFill>
              <a:srgbClr val="4E7F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ggatott nyíl jobbra 8"/>
          <p:cNvSpPr/>
          <p:nvPr/>
        </p:nvSpPr>
        <p:spPr>
          <a:xfrm rot="18322473">
            <a:off x="829905" y="3244601"/>
            <a:ext cx="4102095" cy="881722"/>
          </a:xfrm>
          <a:prstGeom prst="stripedRightArrow">
            <a:avLst>
              <a:gd name="adj1" fmla="val 27826"/>
              <a:gd name="adj2" fmla="val 1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ggatott nyíl jobbra 13"/>
          <p:cNvSpPr/>
          <p:nvPr/>
        </p:nvSpPr>
        <p:spPr>
          <a:xfrm rot="18322473">
            <a:off x="2056547" y="4502210"/>
            <a:ext cx="2475452" cy="790559"/>
          </a:xfrm>
          <a:prstGeom prst="stripedRightArrow">
            <a:avLst>
              <a:gd name="adj1" fmla="val 27826"/>
              <a:gd name="adj2" fmla="val 1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776" y="684515"/>
            <a:ext cx="3002437" cy="1866098"/>
          </a:xfrm>
          <a:prstGeom prst="rect">
            <a:avLst/>
          </a:prstGeom>
        </p:spPr>
      </p:pic>
      <p:pic>
        <p:nvPicPr>
          <p:cNvPr id="1026" name="Picture 2" descr="Képtalálat a következőre: „facebook logo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21" y="3910571"/>
            <a:ext cx="2415734" cy="18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9528" y="4823265"/>
            <a:ext cx="955055" cy="9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5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2018 januártól új helyszín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2880" y="4381988"/>
            <a:ext cx="6466868" cy="650776"/>
          </a:xfrm>
          <a:prstGeom prst="rect">
            <a:avLst/>
          </a:prstGeom>
        </p:spPr>
        <p:txBody>
          <a:bodyPr/>
          <a:lstStyle/>
          <a:p>
            <a:r>
              <a:rPr lang="hu-HU" sz="2000" b="1" dirty="0" err="1"/>
              <a:t>Lurdy</a:t>
            </a:r>
            <a:r>
              <a:rPr lang="hu-HU" sz="2000" b="1" dirty="0"/>
              <a:t> Konferenciaközpont  4. Terem</a:t>
            </a:r>
            <a:r>
              <a:rPr lang="hu-HU" sz="2800" dirty="0"/>
              <a:t>, </a:t>
            </a:r>
            <a:r>
              <a:rPr lang="hu-HU" dirty="0"/>
              <a:t>280m2 </a:t>
            </a:r>
          </a:p>
          <a:p>
            <a:r>
              <a:rPr lang="hu-HU" dirty="0" smtClean="0"/>
              <a:t>2018</a:t>
            </a:r>
            <a:r>
              <a:rPr lang="hu-HU" dirty="0"/>
              <a:t>. január 17. szerda</a:t>
            </a:r>
          </a:p>
          <a:p>
            <a:r>
              <a:rPr lang="hu-HU" dirty="0" smtClean="0"/>
              <a:t>2018</a:t>
            </a:r>
            <a:r>
              <a:rPr lang="hu-HU" dirty="0"/>
              <a:t>. március 07. szerda</a:t>
            </a:r>
          </a:p>
          <a:p>
            <a:r>
              <a:rPr lang="hu-HU" dirty="0" smtClean="0"/>
              <a:t>2018</a:t>
            </a:r>
            <a:r>
              <a:rPr lang="hu-HU" dirty="0"/>
              <a:t>. május 16. szerda</a:t>
            </a:r>
          </a:p>
          <a:p>
            <a:r>
              <a:rPr lang="hu-HU" dirty="0" smtClean="0"/>
              <a:t>2018</a:t>
            </a:r>
            <a:r>
              <a:rPr lang="hu-HU" dirty="0"/>
              <a:t>. szeptember 19. szerda</a:t>
            </a:r>
          </a:p>
          <a:p>
            <a:r>
              <a:rPr lang="hu-HU" dirty="0" smtClean="0"/>
              <a:t>2018</a:t>
            </a:r>
            <a:r>
              <a:rPr lang="hu-HU" dirty="0"/>
              <a:t>. november 21. szerda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890437"/>
            <a:ext cx="2983762" cy="28169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706" y="836712"/>
            <a:ext cx="4629388" cy="3518081"/>
          </a:xfrm>
          <a:prstGeom prst="rect">
            <a:avLst/>
          </a:prstGeom>
        </p:spPr>
      </p:pic>
      <p:sp>
        <p:nvSpPr>
          <p:cNvPr id="8" name="Szaggatott nyíl jobbra 7"/>
          <p:cNvSpPr/>
          <p:nvPr/>
        </p:nvSpPr>
        <p:spPr>
          <a:xfrm rot="20509088">
            <a:off x="2797003" y="2649139"/>
            <a:ext cx="2467925" cy="511603"/>
          </a:xfrm>
          <a:prstGeom prst="stripedRightArrow">
            <a:avLst>
              <a:gd name="adj1" fmla="val 27826"/>
              <a:gd name="adj2" fmla="val 1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530" y="3431529"/>
            <a:ext cx="1025239" cy="982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563" y="2730955"/>
            <a:ext cx="1179802" cy="1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t>6</a:t>
            </a:fld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MAI PROGRAM</a:t>
            </a:r>
            <a:endParaRPr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1457198"/>
            <a:ext cx="8242844" cy="45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321</Words>
  <Application>Microsoft Office PowerPoint</Application>
  <PresentationFormat>A4 (210x297 mm)</PresentationFormat>
  <Paragraphs>81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6" baseType="lpstr"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 bemutató</vt:lpstr>
      <vt:lpstr>PowerPoint bemutató</vt:lpstr>
      <vt:lpstr>A HONLAP: www.hetpecset.hu</vt:lpstr>
      <vt:lpstr>A HONLAP: www.hetpecset.hu</vt:lpstr>
      <vt:lpstr>2018 januártól új helyszín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108</cp:revision>
  <cp:lastPrinted>2016-01-20T05:40:47Z</cp:lastPrinted>
  <dcterms:modified xsi:type="dcterms:W3CDTF">2017-11-13T08:55:46Z</dcterms:modified>
</cp:coreProperties>
</file>