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  <p:sldMasterId id="2147483674" r:id="rId4"/>
  </p:sldMasterIdLst>
  <p:notesMasterIdLst>
    <p:notesMasterId r:id="rId18"/>
  </p:notesMasterIdLst>
  <p:sldIdLst>
    <p:sldId id="256" r:id="rId5"/>
    <p:sldId id="269" r:id="rId6"/>
    <p:sldId id="257" r:id="rId7"/>
    <p:sldId id="272" r:id="rId8"/>
    <p:sldId id="270" r:id="rId9"/>
    <p:sldId id="262" r:id="rId10"/>
    <p:sldId id="263" r:id="rId11"/>
    <p:sldId id="265" r:id="rId12"/>
    <p:sldId id="266" r:id="rId13"/>
    <p:sldId id="267" r:id="rId14"/>
    <p:sldId id="268" r:id="rId15"/>
    <p:sldId id="271" r:id="rId16"/>
    <p:sldId id="261" r:id="rId17"/>
  </p:sldIdLst>
  <p:sldSz cx="9906000" cy="6858000" type="A4"/>
  <p:notesSz cx="6858000" cy="994568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3552" autoAdjust="0"/>
  </p:normalViewPr>
  <p:slideViewPr>
    <p:cSldViewPr>
      <p:cViewPr varScale="1">
        <p:scale>
          <a:sx n="63" d="100"/>
          <a:sy n="63" d="100"/>
        </p:scale>
        <p:origin x="1224" y="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A jegyzetformátum szerkesztéséhez kattintson ide</a:t>
            </a:r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&lt;élőfej&gt;</a:t>
            </a:r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hu-HU"/>
              <a:t>&lt;dátum/idő&gt;</a:t>
            </a:r>
            <a:endParaRPr/>
          </a:p>
        </p:txBody>
      </p:sp>
      <p:sp>
        <p:nvSpPr>
          <p:cNvPr id="12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hu-HU"/>
              <a:t>&lt;élőláb&gt;</a:t>
            </a:r>
            <a:endParaRPr/>
          </a:p>
        </p:txBody>
      </p:sp>
      <p:sp>
        <p:nvSpPr>
          <p:cNvPr id="13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6E884CB3-57AA-4A42-880B-9405B6238A7F}" type="slidenum">
              <a:rPr lang="hu-HU"/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971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143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7948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468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 defTabSz="909683">
              <a:defRPr/>
            </a:pPr>
            <a:r>
              <a:rPr lang="hu-HU"/>
              <a:t>Információvédelem Menedzselése LVI. Szakmai Fórum</a:t>
            </a: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46125"/>
            <a:ext cx="5387975" cy="3730625"/>
          </a:xfrm>
          <a:prstGeom prst="rect">
            <a:avLst/>
          </a:prstGeo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912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 defTabSz="909683">
              <a:defRPr/>
            </a:pPr>
            <a:r>
              <a:rPr lang="hu-HU"/>
              <a:t>Információvédelem Menedzselése LVI. Szakmai Fórum</a:t>
            </a: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46125"/>
            <a:ext cx="5387975" cy="3730625"/>
          </a:xfrm>
          <a:prstGeom prst="rect">
            <a:avLst/>
          </a:prstGeo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111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 defTabSz="909683">
              <a:defRPr/>
            </a:pPr>
            <a:r>
              <a:rPr lang="hu-HU"/>
              <a:t>Információvédelem Menedzselése LVI. Szakmai Fórum</a:t>
            </a: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46125"/>
            <a:ext cx="5387975" cy="3730625"/>
          </a:xfrm>
          <a:prstGeom prst="rect">
            <a:avLst/>
          </a:prstGeo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89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818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40" name="Kép 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41" name="Kép 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5000" y="21645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82" name="Kép 8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83" name="Kép 8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35B07E-10AF-4D57-B6A7-B8B10E4B5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9D46D29-2AD3-40BA-83BE-1301FEAA2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B0F3BD2-3482-47ED-BD64-F6D139CE1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08C5-8205-4C24-8801-07248D6DD5B5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BAC82A4-80BB-4A95-B86D-F4E971655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B6D50B6-067F-4440-9D15-07348D58E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C324-D930-40C2-9054-81C8AE8F7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560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786FB5-61F5-46CA-8165-5C0AC433A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CC3A247-CDBE-4C0B-AE57-594387F84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F945105-D037-4495-9593-9A5872D3A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08C5-8205-4C24-8801-07248D6DD5B5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04E6F6B-9A71-475D-8C46-1CC6C2D29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9E157D9-92AB-490A-984B-7CD6BD27E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C324-D930-40C2-9054-81C8AE8F7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33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A24409B-0792-4E66-B50C-F54431A0C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AF13669-AD0F-4D39-BA4A-153AD9170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E5AC41A-5D54-4602-B573-8C9EAC288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08C5-8205-4C24-8801-07248D6DD5B5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CBF4AA7-A3F4-4312-8432-B8801187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FC728F3-7C61-4A39-81EA-7CA0FE68C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C324-D930-40C2-9054-81C8AE8F7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961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6B68A9-082F-4945-9C63-B7027636D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3576547-41AA-4393-A6EC-FAC21984D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D7CCA82-CB8D-4F0F-A3EB-AD33DA712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C0956ED-98AF-460F-A8D9-D80218A9F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08C5-8205-4C24-8801-07248D6DD5B5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C312F6F-2514-4544-BBEA-10A9976BE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ACCEEDA-659E-40BE-8122-27696216E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C324-D930-40C2-9054-81C8AE8F7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240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9116D83-2D41-4D91-A7E3-D2783A2B9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B409B98-E8E9-415C-ADEF-4777091E6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8DD3A3F-62FC-4306-AE3F-47AF849EA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0894BF7A-2DDE-429B-9CFF-F61CA1997E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B026D3C6-A75C-499B-AE6E-FBF69E848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0D7130F9-7C6C-44DE-94E5-83590CE6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08C5-8205-4C24-8801-07248D6DD5B5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002E1A7-5D32-4C3E-AE77-ECB507354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A1C1BBEC-1761-40ED-8FFF-504D18C4A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C324-D930-40C2-9054-81C8AE8F7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48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DBAA8B-9AD0-4687-A1CF-751AC4629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560D7578-0197-43F1-826E-33E24AEF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08C5-8205-4C24-8801-07248D6DD5B5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BF0E2D4-3FEC-42EE-9E10-208F390B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4A4E670-2718-49AD-915C-DFDCD733D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C324-D930-40C2-9054-81C8AE8F7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85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0B69DE7F-F1B5-4157-AA06-F9F7990BD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08C5-8205-4C24-8801-07248D6DD5B5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C74AB468-1C37-4D42-AA3F-3A0674DE5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E175C7D-CE55-4D2C-AECD-2E66C8742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C324-D930-40C2-9054-81C8AE8F7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21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9FDE25-2B60-4EDF-8217-3FA0DDE0E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950235D-45A3-4A9C-8A7A-E118428DF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78E2BBC-A6F5-4DC6-934D-7B894B1B2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364F0FC-370F-40F6-97F2-D6FEB2451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08C5-8205-4C24-8801-07248D6DD5B5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B9E1B1C-5E4E-46E3-B239-3C464A428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13DD236-20BF-4060-82B4-6933F5780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C324-D930-40C2-9054-81C8AE8F7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09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803F74-3307-4B7F-BD1F-DCEE5FA75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CE6FB1AC-7E8D-4DC4-BE9F-55864EA63F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3050955-9DFC-4651-A363-0EA5B9C9F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CCD2794-EEF3-4DBE-B2F7-206D06747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08C5-8205-4C24-8801-07248D6DD5B5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761CC1D-0D00-459D-9CB4-086FC8345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DFCA101-A496-4848-8E15-938E9CD60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C324-D930-40C2-9054-81C8AE8F7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085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8FB072-1DA2-4750-B942-3CA612664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DD16558-6E79-4F8C-9C82-5B79A628B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9EE05B8-EB43-4F9F-8000-068645C89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08C5-8205-4C24-8801-07248D6DD5B5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C7A73F8-F23D-4266-8DB4-D5C4AD337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A5DD2D5-20AE-48F7-9370-01569954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C324-D930-40C2-9054-81C8AE8F7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328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A68D1B84-1E59-4585-8987-5D875DDDF9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E5F6946-CD93-4D0B-9C93-F6D3789EB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F993B5C-62D7-45C6-A48F-DA3102C47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08C5-8205-4C24-8801-07248D6DD5B5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6106B33-EFA3-43E5-A5D2-34BDF7B6C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12B3575-4FE3-4E1C-B7B9-42E2EAD22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6C324-D930-40C2-9054-81C8AE8F7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191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24" name="Kép 1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125" name="Kép 1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9" name="Picture 1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2" name="Picture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PlaceHolder 3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F12E3200-EB64-45E5-A435-6433B747F1A3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92" y="27412"/>
            <a:ext cx="1424608" cy="16972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43" name="Picture 1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44" name="Picture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62120" y="1981080"/>
            <a:ext cx="8419680" cy="411444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Hatodik vázlatszint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Hetedik vázlatszintMintaszöveg szerkesztése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800">
                <a:solidFill>
                  <a:srgbClr val="000000"/>
                </a:solidFill>
                <a:latin typeface="Times New Roman"/>
              </a:rPr>
              <a:t>Második szint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400">
                <a:solidFill>
                  <a:srgbClr val="000000"/>
                </a:solidFill>
                <a:latin typeface="Times New Roman"/>
              </a:rPr>
              <a:t>Harmadik szint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Negyedik szint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Ötödik szint</a:t>
            </a:r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7BA7AB8F-E1C2-4C9D-9AB0-83A808DDBC97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97" y="-3398"/>
            <a:ext cx="1426206" cy="169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6F1A99A7-0ECD-4E84-8737-7ABD2785C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F30CD55-6B45-45E7-80F2-218B2EAC2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A692C09-07B3-440E-9DA2-D3320F8D53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A08C5-8205-4C24-8801-07248D6DD5B5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DB70761-55EB-4FBC-AFBE-037A6792D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1EC7A24-E3D7-428D-BD9E-EBCDD5392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6C324-D930-40C2-9054-81C8AE8F7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9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85" name="Picture 1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86" name="Picture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88" name="PlaceHolder 1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8606A5F8-FD5A-408D-9822-E51918D20893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hu-HU"/>
              <a:t>Címszöveg formátumának szerkesztése</a:t>
            </a:r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386" y="26460"/>
            <a:ext cx="1426206" cy="169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8.jpg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tpecset.hu/" TargetMode="Externa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849240" y="836640"/>
            <a:ext cx="8419680" cy="1656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„Információvédelem menedzselése”
Budapest, 2018.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március</a:t>
            </a:r>
            <a:r>
              <a:rPr lang="hu-HU" sz="2400" dirty="0">
                <a:solidFill>
                  <a:srgbClr val="000000"/>
                </a:solidFill>
                <a:latin typeface="Arial"/>
              </a:rPr>
              <a:t> 7.</a:t>
            </a:r>
            <a:endParaRPr dirty="0"/>
          </a:p>
        </p:txBody>
      </p:sp>
      <p:sp>
        <p:nvSpPr>
          <p:cNvPr id="132" name="TextShape 2"/>
          <p:cNvSpPr txBox="1"/>
          <p:nvPr/>
        </p:nvSpPr>
        <p:spPr>
          <a:xfrm>
            <a:off x="632520" y="2493000"/>
            <a:ext cx="8856984" cy="35298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hu-HU" sz="3200" b="1" dirty="0">
                <a:solidFill>
                  <a:srgbClr val="000000"/>
                </a:solidFill>
              </a:rPr>
              <a:t>Bevezető gondolatok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rgbClr val="0D0147"/>
                </a:solidFill>
                <a:latin typeface="Arial"/>
              </a:rPr>
              <a:t>Csuka Dénes</a:t>
            </a:r>
            <a:endParaRPr dirty="0"/>
          </a:p>
          <a:p>
            <a:pPr algn="ctr">
              <a:lnSpc>
                <a:spcPct val="80000"/>
              </a:lnSpc>
            </a:pPr>
            <a:r>
              <a:rPr lang="hu-HU" sz="1600" dirty="0">
                <a:solidFill>
                  <a:srgbClr val="0D0147"/>
                </a:solidFill>
                <a:latin typeface="Arial"/>
              </a:rPr>
              <a:t>Hétpecsét Információbiztonsági Egyesület, </a:t>
            </a:r>
            <a:r>
              <a:rPr lang="en-US" sz="1600" dirty="0" err="1">
                <a:solidFill>
                  <a:srgbClr val="0D0147"/>
                </a:solidFill>
                <a:latin typeface="Arial"/>
              </a:rPr>
              <a:t>titkár</a:t>
            </a:r>
            <a:endParaRPr dirty="0"/>
          </a:p>
          <a:p>
            <a:pPr algn="ctr"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100" b="1" u="sng" dirty="0" err="1">
                <a:solidFill>
                  <a:srgbClr val="0066FF"/>
                </a:solidFill>
                <a:latin typeface="Arial"/>
              </a:rPr>
              <a:t>www.hetpecset.hu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2611A29-D7DE-44B0-965A-E84F34A8D6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1664640"/>
            <a:ext cx="1990670" cy="46446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 számának helye 4"/>
          <p:cNvSpPr>
            <a:spLocks noGrp="1"/>
          </p:cNvSpPr>
          <p:nvPr>
            <p:ph type="sldNum" sz="quarter" idx="4294967295"/>
          </p:nvPr>
        </p:nvSpPr>
        <p:spPr>
          <a:xfrm>
            <a:off x="7264400" y="6019800"/>
            <a:ext cx="2063750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205E85-581F-456B-835E-379F594CD7BF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664" y="0"/>
            <a:ext cx="7481376" cy="620688"/>
          </a:xfrm>
        </p:spPr>
        <p:txBody>
          <a:bodyPr/>
          <a:lstStyle/>
          <a:p>
            <a:pPr eaLnBrk="1" hangingPunct="1"/>
            <a:r>
              <a:rPr lang="hu-HU" sz="2400" b="1" dirty="0">
                <a:latin typeface="Arial" charset="0"/>
                <a:cs typeface="Arial" charset="0"/>
              </a:rPr>
              <a:t>Szerkesztés menete</a:t>
            </a:r>
          </a:p>
        </p:txBody>
      </p:sp>
      <p:sp>
        <p:nvSpPr>
          <p:cNvPr id="7" name="Nyíl: sávnyíl 6">
            <a:extLst>
              <a:ext uri="{FF2B5EF4-FFF2-40B4-BE49-F238E27FC236}">
                <a16:creationId xmlns:a16="http://schemas.microsoft.com/office/drawing/2014/main" id="{9E09EBF9-C45E-449E-8685-7E17FA924931}"/>
              </a:ext>
            </a:extLst>
          </p:cNvPr>
          <p:cNvSpPr/>
          <p:nvPr/>
        </p:nvSpPr>
        <p:spPr>
          <a:xfrm>
            <a:off x="371388" y="5153687"/>
            <a:ext cx="792000" cy="792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2" name="Nyíl: sávnyíl 11">
            <a:extLst>
              <a:ext uri="{FF2B5EF4-FFF2-40B4-BE49-F238E27FC236}">
                <a16:creationId xmlns:a16="http://schemas.microsoft.com/office/drawing/2014/main" id="{3D87EB9F-04E3-4DBE-93BC-938C29513852}"/>
              </a:ext>
            </a:extLst>
          </p:cNvPr>
          <p:cNvSpPr/>
          <p:nvPr/>
        </p:nvSpPr>
        <p:spPr>
          <a:xfrm>
            <a:off x="1473044" y="5185008"/>
            <a:ext cx="792000" cy="7906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3" name="Nyíl: sávnyíl 12">
            <a:extLst>
              <a:ext uri="{FF2B5EF4-FFF2-40B4-BE49-F238E27FC236}">
                <a16:creationId xmlns:a16="http://schemas.microsoft.com/office/drawing/2014/main" id="{2BEA1526-AC17-4D32-BCF5-D1BC668F928E}"/>
              </a:ext>
            </a:extLst>
          </p:cNvPr>
          <p:cNvSpPr/>
          <p:nvPr/>
        </p:nvSpPr>
        <p:spPr>
          <a:xfrm>
            <a:off x="2509453" y="5153687"/>
            <a:ext cx="792000" cy="7906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48CAE02B-4ED4-411F-9C95-6ABC480318AC}"/>
              </a:ext>
            </a:extLst>
          </p:cNvPr>
          <p:cNvCxnSpPr>
            <a:cxnSpLocks/>
          </p:cNvCxnSpPr>
          <p:nvPr/>
        </p:nvCxnSpPr>
        <p:spPr>
          <a:xfrm flipH="1">
            <a:off x="128464" y="1128224"/>
            <a:ext cx="3798654" cy="932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id="{B720CA71-49F5-4290-81FC-BC643C79E8E7}"/>
              </a:ext>
            </a:extLst>
          </p:cNvPr>
          <p:cNvCxnSpPr>
            <a:cxnSpLocks/>
          </p:cNvCxnSpPr>
          <p:nvPr/>
        </p:nvCxnSpPr>
        <p:spPr>
          <a:xfrm>
            <a:off x="133239" y="2108959"/>
            <a:ext cx="3793878" cy="454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>
            <a:extLst>
              <a:ext uri="{FF2B5EF4-FFF2-40B4-BE49-F238E27FC236}">
                <a16:creationId xmlns:a16="http://schemas.microsoft.com/office/drawing/2014/main" id="{6D36E884-C93D-4DF5-ACF3-C717EAADB5F1}"/>
              </a:ext>
            </a:extLst>
          </p:cNvPr>
          <p:cNvCxnSpPr>
            <a:cxnSpLocks/>
          </p:cNvCxnSpPr>
          <p:nvPr/>
        </p:nvCxnSpPr>
        <p:spPr>
          <a:xfrm>
            <a:off x="4842874" y="1123694"/>
            <a:ext cx="4485276" cy="937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864CE9F0-6276-4BBE-A49B-8E724BFEE0A8}"/>
              </a:ext>
            </a:extLst>
          </p:cNvPr>
          <p:cNvCxnSpPr>
            <a:cxnSpLocks/>
          </p:cNvCxnSpPr>
          <p:nvPr/>
        </p:nvCxnSpPr>
        <p:spPr>
          <a:xfrm flipV="1">
            <a:off x="4741824" y="2100607"/>
            <a:ext cx="4586326" cy="484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9" name="Szövegdoboz 7168">
            <a:extLst>
              <a:ext uri="{FF2B5EF4-FFF2-40B4-BE49-F238E27FC236}">
                <a16:creationId xmlns:a16="http://schemas.microsoft.com/office/drawing/2014/main" id="{90D869EF-6AA6-4FD5-A49A-22831A30C2FE}"/>
              </a:ext>
            </a:extLst>
          </p:cNvPr>
          <p:cNvSpPr txBox="1"/>
          <p:nvPr/>
        </p:nvSpPr>
        <p:spPr>
          <a:xfrm>
            <a:off x="107422" y="2801528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Sajtóközlemény</a:t>
            </a:r>
          </a:p>
          <a:p>
            <a:pPr algn="ctr"/>
            <a:r>
              <a:rPr lang="hu-HU" dirty="0"/>
              <a:t>2018.01.17.</a:t>
            </a:r>
          </a:p>
          <a:p>
            <a:pPr algn="ctr"/>
            <a:endParaRPr lang="hu-HU" dirty="0"/>
          </a:p>
        </p:txBody>
      </p:sp>
      <p:sp>
        <p:nvSpPr>
          <p:cNvPr id="7171" name="Szövegdoboz 7170">
            <a:extLst>
              <a:ext uri="{FF2B5EF4-FFF2-40B4-BE49-F238E27FC236}">
                <a16:creationId xmlns:a16="http://schemas.microsoft.com/office/drawing/2014/main" id="{0104C1B7-A48C-4555-8D0C-9D6F142D9F5E}"/>
              </a:ext>
            </a:extLst>
          </p:cNvPr>
          <p:cNvSpPr txBox="1"/>
          <p:nvPr/>
        </p:nvSpPr>
        <p:spPr>
          <a:xfrm>
            <a:off x="1006639" y="3900321"/>
            <a:ext cx="181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Szerkesztők toborzása</a:t>
            </a:r>
          </a:p>
        </p:txBody>
      </p:sp>
      <p:sp>
        <p:nvSpPr>
          <p:cNvPr id="7172" name="Szövegdoboz 7171">
            <a:extLst>
              <a:ext uri="{FF2B5EF4-FFF2-40B4-BE49-F238E27FC236}">
                <a16:creationId xmlns:a16="http://schemas.microsoft.com/office/drawing/2014/main" id="{5BB3BDC1-D286-4B6A-9EA9-F9BF5753E1B4}"/>
              </a:ext>
            </a:extLst>
          </p:cNvPr>
          <p:cNvSpPr txBox="1"/>
          <p:nvPr/>
        </p:nvSpPr>
        <p:spPr>
          <a:xfrm>
            <a:off x="2242561" y="2802075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Kulcsszavak, gyűjtése</a:t>
            </a:r>
          </a:p>
        </p:txBody>
      </p:sp>
      <p:sp>
        <p:nvSpPr>
          <p:cNvPr id="7174" name="Szövegdoboz 7173">
            <a:extLst>
              <a:ext uri="{FF2B5EF4-FFF2-40B4-BE49-F238E27FC236}">
                <a16:creationId xmlns:a16="http://schemas.microsoft.com/office/drawing/2014/main" id="{888AC48E-BEAE-4672-A16A-AD176A50B577}"/>
              </a:ext>
            </a:extLst>
          </p:cNvPr>
          <p:cNvSpPr txBox="1"/>
          <p:nvPr/>
        </p:nvSpPr>
        <p:spPr>
          <a:xfrm>
            <a:off x="4640631" y="2555698"/>
            <a:ext cx="1786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1. Szerkesztőségi ülés</a:t>
            </a:r>
          </a:p>
        </p:txBody>
      </p:sp>
      <p:sp>
        <p:nvSpPr>
          <p:cNvPr id="7175" name="Nyíl: sávnyíl 7174">
            <a:extLst>
              <a:ext uri="{FF2B5EF4-FFF2-40B4-BE49-F238E27FC236}">
                <a16:creationId xmlns:a16="http://schemas.microsoft.com/office/drawing/2014/main" id="{22CDCB63-E02A-4C35-B18B-EFA73E8C1421}"/>
              </a:ext>
            </a:extLst>
          </p:cNvPr>
          <p:cNvSpPr/>
          <p:nvPr/>
        </p:nvSpPr>
        <p:spPr>
          <a:xfrm>
            <a:off x="3531117" y="5158607"/>
            <a:ext cx="792000" cy="7906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7176" name="Szövegdoboz 7175">
            <a:extLst>
              <a:ext uri="{FF2B5EF4-FFF2-40B4-BE49-F238E27FC236}">
                <a16:creationId xmlns:a16="http://schemas.microsoft.com/office/drawing/2014/main" id="{560E0C51-A3DF-4E63-B380-1BE5C9A43920}"/>
              </a:ext>
            </a:extLst>
          </p:cNvPr>
          <p:cNvSpPr txBox="1"/>
          <p:nvPr/>
        </p:nvSpPr>
        <p:spPr>
          <a:xfrm>
            <a:off x="5489059" y="3953088"/>
            <a:ext cx="193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Tartalomjegyzék</a:t>
            </a:r>
          </a:p>
        </p:txBody>
      </p:sp>
      <p:sp>
        <p:nvSpPr>
          <p:cNvPr id="7177" name="Szövegdoboz 7176">
            <a:extLst>
              <a:ext uri="{FF2B5EF4-FFF2-40B4-BE49-F238E27FC236}">
                <a16:creationId xmlns:a16="http://schemas.microsoft.com/office/drawing/2014/main" id="{5540FFF0-B2A3-4DF9-9EAB-28E314D03D23}"/>
              </a:ext>
            </a:extLst>
          </p:cNvPr>
          <p:cNvSpPr txBox="1"/>
          <p:nvPr/>
        </p:nvSpPr>
        <p:spPr>
          <a:xfrm>
            <a:off x="6877937" y="2630235"/>
            <a:ext cx="1763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2. Szerkesztőségi ülés</a:t>
            </a:r>
          </a:p>
        </p:txBody>
      </p:sp>
      <p:sp>
        <p:nvSpPr>
          <p:cNvPr id="7178" name="Szövegdoboz 7177">
            <a:extLst>
              <a:ext uri="{FF2B5EF4-FFF2-40B4-BE49-F238E27FC236}">
                <a16:creationId xmlns:a16="http://schemas.microsoft.com/office/drawing/2014/main" id="{FF0AAA9E-8765-419B-BEFE-582127524FA7}"/>
              </a:ext>
            </a:extLst>
          </p:cNvPr>
          <p:cNvSpPr txBox="1"/>
          <p:nvPr/>
        </p:nvSpPr>
        <p:spPr>
          <a:xfrm>
            <a:off x="7947428" y="3953088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Saját fejezetekkel kiegészítés</a:t>
            </a:r>
          </a:p>
        </p:txBody>
      </p:sp>
      <p:sp>
        <p:nvSpPr>
          <p:cNvPr id="7180" name="Nyíl: sávnyíl 7179">
            <a:extLst>
              <a:ext uri="{FF2B5EF4-FFF2-40B4-BE49-F238E27FC236}">
                <a16:creationId xmlns:a16="http://schemas.microsoft.com/office/drawing/2014/main" id="{DED301CD-6E27-4103-891E-BF4C057833CC}"/>
              </a:ext>
            </a:extLst>
          </p:cNvPr>
          <p:cNvSpPr/>
          <p:nvPr/>
        </p:nvSpPr>
        <p:spPr>
          <a:xfrm>
            <a:off x="4741824" y="5201404"/>
            <a:ext cx="792000" cy="792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7181" name="Nyíl: sávnyíl 7180">
            <a:extLst>
              <a:ext uri="{FF2B5EF4-FFF2-40B4-BE49-F238E27FC236}">
                <a16:creationId xmlns:a16="http://schemas.microsoft.com/office/drawing/2014/main" id="{8A452BED-E44F-472C-BEF0-B99FEAC15744}"/>
              </a:ext>
            </a:extLst>
          </p:cNvPr>
          <p:cNvSpPr/>
          <p:nvPr/>
        </p:nvSpPr>
        <p:spPr>
          <a:xfrm>
            <a:off x="5928249" y="5183608"/>
            <a:ext cx="792000" cy="792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7182" name="Nyíl: sávnyíl 7181">
            <a:extLst>
              <a:ext uri="{FF2B5EF4-FFF2-40B4-BE49-F238E27FC236}">
                <a16:creationId xmlns:a16="http://schemas.microsoft.com/office/drawing/2014/main" id="{A9117F79-4F6B-4EFE-B11E-33F8D254019C}"/>
              </a:ext>
            </a:extLst>
          </p:cNvPr>
          <p:cNvSpPr/>
          <p:nvPr/>
        </p:nvSpPr>
        <p:spPr>
          <a:xfrm>
            <a:off x="6940368" y="5206097"/>
            <a:ext cx="790036" cy="792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7183" name="Nyíl: sávnyíl 7182">
            <a:extLst>
              <a:ext uri="{FF2B5EF4-FFF2-40B4-BE49-F238E27FC236}">
                <a16:creationId xmlns:a16="http://schemas.microsoft.com/office/drawing/2014/main" id="{1BCC0782-D669-4219-A2EC-E5E0F928E79E}"/>
              </a:ext>
            </a:extLst>
          </p:cNvPr>
          <p:cNvSpPr/>
          <p:nvPr/>
        </p:nvSpPr>
        <p:spPr>
          <a:xfrm>
            <a:off x="7836794" y="5212376"/>
            <a:ext cx="790036" cy="792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5BB3BDC1-D286-4B6A-9EA9-F9BF5753E1B4}"/>
              </a:ext>
            </a:extLst>
          </p:cNvPr>
          <p:cNvSpPr txBox="1"/>
          <p:nvPr/>
        </p:nvSpPr>
        <p:spPr>
          <a:xfrm>
            <a:off x="2966323" y="3851628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Cikkek</a:t>
            </a:r>
          </a:p>
          <a:p>
            <a:pPr algn="ctr"/>
            <a:r>
              <a:rPr lang="hu-HU" dirty="0"/>
              <a:t> gyűjtése</a:t>
            </a:r>
          </a:p>
          <a:p>
            <a:pPr algn="ctr"/>
            <a:r>
              <a:rPr lang="hu-HU" dirty="0"/>
              <a:t>szelektálása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9FFE889-180B-4F40-8014-027D02C0E053}"/>
              </a:ext>
            </a:extLst>
          </p:cNvPr>
          <p:cNvSpPr txBox="1"/>
          <p:nvPr/>
        </p:nvSpPr>
        <p:spPr>
          <a:xfrm>
            <a:off x="1642925" y="4558177"/>
            <a:ext cx="59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22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9931E31B-555F-4D58-ABFE-9C0C0344BECE}"/>
              </a:ext>
            </a:extLst>
          </p:cNvPr>
          <p:cNvSpPr txBox="1"/>
          <p:nvPr/>
        </p:nvSpPr>
        <p:spPr>
          <a:xfrm>
            <a:off x="2745785" y="3436750"/>
            <a:ext cx="94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250 db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0862055F-9FA8-41D9-804E-3EF2A3497229}"/>
              </a:ext>
            </a:extLst>
          </p:cNvPr>
          <p:cNvSpPr txBox="1"/>
          <p:nvPr/>
        </p:nvSpPr>
        <p:spPr>
          <a:xfrm>
            <a:off x="3378407" y="4701081"/>
            <a:ext cx="1214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500 </a:t>
            </a:r>
            <a:r>
              <a:rPr lang="hu-HU" dirty="0">
                <a:sym typeface="Wingdings" panose="05000000000000000000" pitchFamily="2" charset="2"/>
              </a:rPr>
              <a:t> 50</a:t>
            </a:r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1272BD13-1FAA-4C99-9350-CCB5A7B75FF0}"/>
              </a:ext>
            </a:extLst>
          </p:cNvPr>
          <p:cNvSpPr txBox="1"/>
          <p:nvPr/>
        </p:nvSpPr>
        <p:spPr>
          <a:xfrm>
            <a:off x="4865006" y="3429000"/>
            <a:ext cx="176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2018.02.12.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59CFAB83-7F26-4258-9CCB-AA2387DB410F}"/>
              </a:ext>
            </a:extLst>
          </p:cNvPr>
          <p:cNvSpPr txBox="1"/>
          <p:nvPr/>
        </p:nvSpPr>
        <p:spPr>
          <a:xfrm>
            <a:off x="7017050" y="3429000"/>
            <a:ext cx="1686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2018.02.28.</a:t>
            </a:r>
          </a:p>
        </p:txBody>
      </p:sp>
    </p:spTree>
    <p:extLst>
      <p:ext uri="{BB962C8B-B14F-4D97-AF65-F5344CB8AC3E}">
        <p14:creationId xmlns:p14="http://schemas.microsoft.com/office/powerpoint/2010/main" val="2945340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 számának helye 4"/>
          <p:cNvSpPr>
            <a:spLocks noGrp="1"/>
          </p:cNvSpPr>
          <p:nvPr>
            <p:ph type="sldNum" sz="quarter" idx="4294967295"/>
          </p:nvPr>
        </p:nvSpPr>
        <p:spPr>
          <a:xfrm>
            <a:off x="7264400" y="6019800"/>
            <a:ext cx="2063750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205E85-581F-456B-835E-379F594CD7BF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664" y="0"/>
            <a:ext cx="7481376" cy="620688"/>
          </a:xfrm>
        </p:spPr>
        <p:txBody>
          <a:bodyPr/>
          <a:lstStyle/>
          <a:p>
            <a:pPr eaLnBrk="1" hangingPunct="1"/>
            <a:r>
              <a:rPr lang="hu-HU" sz="2400" b="1" dirty="0">
                <a:latin typeface="Arial" charset="0"/>
                <a:cs typeface="Arial" charset="0"/>
              </a:rPr>
              <a:t>Eredmény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34BB56B-DB1F-44AF-B1DF-25125CA43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309" y="770902"/>
            <a:ext cx="3483824" cy="5295412"/>
          </a:xfrm>
          <a:prstGeom prst="rect">
            <a:avLst/>
          </a:prstGeom>
        </p:spPr>
      </p:pic>
      <p:pic>
        <p:nvPicPr>
          <p:cNvPr id="1026" name="Picture 2" descr="Képtalálat a következőre: „GDPR rabbit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186" y="699873"/>
            <a:ext cx="244792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3FC162EE-4B86-4A37-A2D3-6D5EDBD21D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7" y="4156699"/>
            <a:ext cx="3760028" cy="2082989"/>
          </a:xfrm>
          <a:prstGeom prst="rect">
            <a:avLst/>
          </a:prstGeom>
        </p:spPr>
      </p:pic>
      <p:sp>
        <p:nvSpPr>
          <p:cNvPr id="8" name="Felhő 7"/>
          <p:cNvSpPr/>
          <p:nvPr/>
        </p:nvSpPr>
        <p:spPr>
          <a:xfrm>
            <a:off x="4194080" y="4077072"/>
            <a:ext cx="2187238" cy="1321451"/>
          </a:xfrm>
          <a:prstGeom prst="cloudCallout">
            <a:avLst>
              <a:gd name="adj1" fmla="val -110427"/>
              <a:gd name="adj2" fmla="val 193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4396817" y="4376947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bg1">
                    <a:lumMod val="95000"/>
                  </a:schemeClr>
                </a:solidFill>
              </a:rPr>
              <a:t>1 antológia</a:t>
            </a:r>
          </a:p>
        </p:txBody>
      </p:sp>
      <p:sp>
        <p:nvSpPr>
          <p:cNvPr id="10" name="Lekerekített téglalapbuborék 9"/>
          <p:cNvSpPr/>
          <p:nvPr/>
        </p:nvSpPr>
        <p:spPr>
          <a:xfrm>
            <a:off x="1976344" y="3100289"/>
            <a:ext cx="1607610" cy="661293"/>
          </a:xfrm>
          <a:prstGeom prst="wedgeRoundRectCallout">
            <a:avLst>
              <a:gd name="adj1" fmla="val -71627"/>
              <a:gd name="adj2" fmla="val 813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2141740" y="3156998"/>
            <a:ext cx="1727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bg1">
                    <a:lumMod val="95000"/>
                  </a:schemeClr>
                </a:solidFill>
              </a:rPr>
              <a:t>1 regula</a:t>
            </a:r>
          </a:p>
        </p:txBody>
      </p:sp>
    </p:spTree>
    <p:extLst>
      <p:ext uri="{BB962C8B-B14F-4D97-AF65-F5344CB8AC3E}">
        <p14:creationId xmlns:p14="http://schemas.microsoft.com/office/powerpoint/2010/main" val="709233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704528" y="548680"/>
            <a:ext cx="8780463" cy="1828800"/>
          </a:xfrm>
          <a:ln/>
        </p:spPr>
        <p:txBody>
          <a:bodyPr/>
          <a:lstStyle/>
          <a:p>
            <a:pPr algn="ctr" defTabSz="449263" rtl="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3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PÁLYÁZATI FELHÍVÁS</a:t>
            </a:r>
            <a:br>
              <a:rPr lang="hu-HU" altLang="hu-HU" sz="3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az 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„Év információvédelmi szak- és diplomadolgozata - 2018”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cím elnyerésére</a:t>
            </a:r>
          </a:p>
        </p:txBody>
      </p:sp>
      <p:sp>
        <p:nvSpPr>
          <p:cNvPr id="7" name="CustomShape 3"/>
          <p:cNvSpPr/>
          <p:nvPr/>
        </p:nvSpPr>
        <p:spPr>
          <a:xfrm>
            <a:off x="704528" y="2276872"/>
            <a:ext cx="9001072" cy="3387920"/>
          </a:xfrm>
          <a:prstGeom prst="rect">
            <a:avLst/>
          </a:prstGeom>
          <a:noFill/>
        </p:spPr>
        <p:txBody>
          <a:bodyPr lIns="90000" tIns="45000" rIns="90000" bIns="45000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000000"/>
                </a:solidFill>
                <a:latin typeface="+mj-lt"/>
              </a:rPr>
              <a:t>Idén 13. alkalommal!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000000"/>
                </a:solidFill>
                <a:latin typeface="+mj-lt"/>
              </a:rPr>
              <a:t>Idén is két kategóriában (SZAK és DIPLOMA) „</a:t>
            </a:r>
            <a:r>
              <a:rPr lang="hu-HU" sz="2200" b="1" dirty="0" err="1">
                <a:solidFill>
                  <a:srgbClr val="000000"/>
                </a:solidFill>
                <a:latin typeface="+mj-lt"/>
              </a:rPr>
              <a:t>BSc</a:t>
            </a:r>
            <a:r>
              <a:rPr lang="hu-HU" sz="2200" b="1" dirty="0">
                <a:solidFill>
                  <a:srgbClr val="000000"/>
                </a:solidFill>
                <a:latin typeface="+mj-lt"/>
              </a:rPr>
              <a:t> / </a:t>
            </a:r>
            <a:r>
              <a:rPr lang="hu-HU" sz="2200" b="1" dirty="0" err="1">
                <a:solidFill>
                  <a:srgbClr val="000000"/>
                </a:solidFill>
                <a:latin typeface="+mj-lt"/>
              </a:rPr>
              <a:t>MSc</a:t>
            </a:r>
            <a:r>
              <a:rPr lang="hu-HU" sz="2200" b="1" dirty="0">
                <a:solidFill>
                  <a:srgbClr val="000000"/>
                </a:solidFill>
                <a:latin typeface="+mj-lt"/>
              </a:rPr>
              <a:t>”</a:t>
            </a:r>
            <a:endParaRPr sz="2200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000000"/>
                </a:solidFill>
                <a:latin typeface="+mj-lt"/>
              </a:rPr>
              <a:t>Beadási határidő: 2018. július 31. </a:t>
            </a:r>
            <a:endParaRPr lang="hu-HU" sz="2200" dirty="0">
              <a:latin typeface="+mj-lt"/>
            </a:endParaRP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200" b="1" i="1" dirty="0">
                <a:solidFill>
                  <a:srgbClr val="000000"/>
                </a:solidFill>
                <a:latin typeface="+mj-lt"/>
              </a:rPr>
              <a:t>Egyesület székhelyén </a:t>
            </a:r>
            <a:r>
              <a:rPr lang="hu-HU" sz="2000" dirty="0">
                <a:solidFill>
                  <a:srgbClr val="000000"/>
                </a:solidFill>
                <a:latin typeface="+mj-lt"/>
              </a:rPr>
              <a:t>(1102 Budapest, Szent László tér 20.)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200" b="1" i="1" dirty="0">
                <a:solidFill>
                  <a:srgbClr val="000000"/>
                </a:solidFill>
                <a:latin typeface="+mj-lt"/>
              </a:rPr>
              <a:t>Postai úton </a:t>
            </a:r>
            <a:r>
              <a:rPr lang="hu-HU" sz="2000" dirty="0">
                <a:solidFill>
                  <a:srgbClr val="000000"/>
                </a:solidFill>
                <a:latin typeface="+mj-lt"/>
              </a:rPr>
              <a:t>(1102 Budapest, Szent László tér 20.)</a:t>
            </a:r>
            <a:endParaRPr sz="2000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/>
              <a:t>ISO/IEC 27001 – ISO 27000-es szabványcsalád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000000"/>
                </a:solidFill>
              </a:rPr>
              <a:t>Értékes nyeremények</a:t>
            </a:r>
            <a:endParaRPr lang="hu-HU" sz="2000" b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i="1" dirty="0">
                <a:solidFill>
                  <a:srgbClr val="FF0000"/>
                </a:solidFill>
                <a:latin typeface="+mj-lt"/>
              </a:rPr>
              <a:t>Eredményhirdetés 82. fórumon - 2018. szeptember 19.-én!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latin typeface="+mj-lt"/>
              </a:rPr>
              <a:t>Részletes kiírás: </a:t>
            </a:r>
            <a:r>
              <a:rPr lang="hu-HU" sz="2200" b="1" dirty="0" err="1">
                <a:latin typeface="+mj-lt"/>
                <a:hlinkClick r:id="rId2"/>
              </a:rPr>
              <a:t>www.hetpecset.hu</a:t>
            </a:r>
            <a:r>
              <a:rPr lang="hu-HU" sz="2200" b="1" dirty="0">
                <a:latin typeface="+mj-lt"/>
              </a:rPr>
              <a:t> honlapon</a:t>
            </a:r>
            <a:endParaRPr sz="2200" b="1" dirty="0">
              <a:latin typeface="+mj-lt"/>
            </a:endParaRPr>
          </a:p>
          <a:p>
            <a:pPr>
              <a:lnSpc>
                <a:spcPct val="100000"/>
              </a:lnSpc>
            </a:pPr>
            <a:endParaRPr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043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2"/>
          <p:cNvSpPr/>
          <p:nvPr/>
        </p:nvSpPr>
        <p:spPr>
          <a:xfrm>
            <a:off x="240" y="692696"/>
            <a:ext cx="9905760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3200" b="1" dirty="0">
                <a:solidFill>
                  <a:srgbClr val="0D0147"/>
                </a:solidFill>
                <a:latin typeface="Arial"/>
              </a:rPr>
              <a:t>Mai program</a:t>
            </a:r>
            <a:endParaRPr sz="32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FD80413-468E-4CB0-9EF4-004FA98C8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01" y="1556792"/>
            <a:ext cx="9723557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67AB64E1-4A86-49E1-B108-3060A2F80E8F}"/>
              </a:ext>
            </a:extLst>
          </p:cNvPr>
          <p:cNvSpPr/>
          <p:nvPr/>
        </p:nvSpPr>
        <p:spPr>
          <a:xfrm>
            <a:off x="2813632" y="1174536"/>
            <a:ext cx="4278735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700" dirty="0">
                <a:solidFill>
                  <a:srgbClr val="C00000"/>
                </a:solidFill>
              </a:rPr>
              <a:t>80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69928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2"/>
          <p:cNvSpPr txBox="1"/>
          <p:nvPr/>
        </p:nvSpPr>
        <p:spPr>
          <a:xfrm>
            <a:off x="951750" y="740397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4000" dirty="0"/>
              <a:t>Hétpecsét Egyesület</a:t>
            </a:r>
            <a:endParaRPr sz="4000" dirty="0"/>
          </a:p>
        </p:txBody>
      </p:sp>
      <p:sp>
        <p:nvSpPr>
          <p:cNvPr id="135" name="TextShape 3"/>
          <p:cNvSpPr txBox="1"/>
          <p:nvPr/>
        </p:nvSpPr>
        <p:spPr>
          <a:xfrm>
            <a:off x="823769" y="1351805"/>
            <a:ext cx="8256603" cy="2209936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00000"/>
              </a:lnSpc>
              <a:buSzPct val="25000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2001 - 2004  	Értékteremtő munkacsoport</a:t>
            </a:r>
          </a:p>
          <a:p>
            <a:pPr lvl="1">
              <a:lnSpc>
                <a:spcPct val="100000"/>
              </a:lnSpc>
              <a:buSzPct val="25000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2004 – 		Megalakul a Hétpecsét Egyesület</a:t>
            </a:r>
          </a:p>
          <a:p>
            <a:pPr lvl="1">
              <a:lnSpc>
                <a:spcPct val="100000"/>
              </a:lnSpc>
              <a:buSzPct val="25000"/>
            </a:pPr>
            <a:endParaRPr lang="hu-HU" sz="2000" dirty="0">
              <a:solidFill>
                <a:srgbClr val="000000"/>
              </a:solidFill>
              <a:latin typeface="Arial"/>
            </a:endParaRPr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</a:rPr>
              <a:t>az információs társadalom biztonságának támogatása</a:t>
            </a:r>
            <a:endParaRPr lang="hu-HU"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</a:rPr>
              <a:t>az információvédelem kultúrájának és ismereteinek terjesztése, a tudatosság kialakítása</a:t>
            </a:r>
            <a:endParaRPr lang="hu-HU"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</a:rPr>
              <a:t>információvédelmi szakmai műhely létrehozása</a:t>
            </a:r>
            <a:endParaRPr lang="hu-HU" dirty="0"/>
          </a:p>
          <a:p>
            <a:pPr lvl="1">
              <a:lnSpc>
                <a:spcPct val="100000"/>
              </a:lnSpc>
              <a:buSzPct val="25000"/>
            </a:pPr>
            <a:endParaRPr lang="hu-HU" sz="2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E46A3CC7-5BEB-4D3D-A081-C171D77C90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01" y="3697432"/>
            <a:ext cx="2581172" cy="2564904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E108FE26-B9C8-47D0-B7D9-7BB7930571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16" y="3697432"/>
            <a:ext cx="2554108" cy="2564904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14E8C6CF-F52E-4771-A609-A434AED893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167" y="3697432"/>
            <a:ext cx="2542793" cy="25649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905CEF-C3F9-44D3-B9AC-0DFB2D79B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3E4E308-7F4B-480E-929C-8E85480EC971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A8453737-4009-4D17-B354-1D650DA461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76" y="789030"/>
            <a:ext cx="7322388" cy="549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61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7DADD8-CFDF-46BB-92C3-E9D8B94BD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00" y="692696"/>
            <a:ext cx="8346432" cy="668914"/>
          </a:xfrm>
        </p:spPr>
        <p:txBody>
          <a:bodyPr/>
          <a:lstStyle/>
          <a:p>
            <a:pPr algn="ctr"/>
            <a:r>
              <a:rPr lang="hu-HU" sz="3600" b="1" dirty="0">
                <a:latin typeface="+mn-lt"/>
              </a:rPr>
              <a:t>Köszönjük a támogatást!</a:t>
            </a:r>
            <a:endParaRPr lang="en-US" sz="3600" b="1" dirty="0">
              <a:latin typeface="+mn-lt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49E1C14-2A1A-4B2D-BEE4-FE545F67A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291" y="1402885"/>
            <a:ext cx="4208267" cy="1730502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D949D6E4-FC92-4F3F-BA34-182F67A8E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78" y="3305322"/>
            <a:ext cx="165576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7CF2C642-0135-46E4-9069-20586F59C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203" y="3594247"/>
            <a:ext cx="264953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6548355D-8B82-408B-82EB-4BCF04008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78" y="3378347"/>
            <a:ext cx="223202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D17638-9F49-493B-8ECB-B4B0E94B6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128" y="3305322"/>
            <a:ext cx="27352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12" descr="Seacon">
            <a:extLst>
              <a:ext uri="{FF2B5EF4-FFF2-40B4-BE49-F238E27FC236}">
                <a16:creationId xmlns:a16="http://schemas.microsoft.com/office/drawing/2014/main" id="{73B79E85-C8A6-49B2-B146-011FB0BF8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41" y="5250009"/>
            <a:ext cx="22320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Certop02">
            <a:extLst>
              <a:ext uri="{FF2B5EF4-FFF2-40B4-BE49-F238E27FC236}">
                <a16:creationId xmlns:a16="http://schemas.microsoft.com/office/drawing/2014/main" id="{B53D2A0A-49D2-4550-9F8A-7E6987412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28" y="4170509"/>
            <a:ext cx="221773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FORTIX_logo">
            <a:extLst>
              <a:ext uri="{FF2B5EF4-FFF2-40B4-BE49-F238E27FC236}">
                <a16:creationId xmlns:a16="http://schemas.microsoft.com/office/drawing/2014/main" id="{742EE231-DBAF-4A81-88BF-61A359E82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91" y="5537347"/>
            <a:ext cx="2976562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balabit_logo_v2">
            <a:extLst>
              <a:ext uri="{FF2B5EF4-FFF2-40B4-BE49-F238E27FC236}">
                <a16:creationId xmlns:a16="http://schemas.microsoft.com/office/drawing/2014/main" id="{8EDCA875-C5CC-4BE9-AEF8-478599AC3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341" y="4026047"/>
            <a:ext cx="20732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ADAPTO LOGO_kicsi">
            <a:extLst>
              <a:ext uri="{FF2B5EF4-FFF2-40B4-BE49-F238E27FC236}">
                <a16:creationId xmlns:a16="http://schemas.microsoft.com/office/drawing/2014/main" id="{F8951F78-8FD2-4562-8FA8-567C3083F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128" y="4386409"/>
            <a:ext cx="27368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3" descr="InviTech_Identity_Logo_solution">
            <a:extLst>
              <a:ext uri="{FF2B5EF4-FFF2-40B4-BE49-F238E27FC236}">
                <a16:creationId xmlns:a16="http://schemas.microsoft.com/office/drawing/2014/main" id="{3DA650BD-8DF7-4934-B0F5-D55F9DCEC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28" y="4962672"/>
            <a:ext cx="1955800" cy="10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zövegdoboz 15">
            <a:extLst>
              <a:ext uri="{FF2B5EF4-FFF2-40B4-BE49-F238E27FC236}">
                <a16:creationId xmlns:a16="http://schemas.microsoft.com/office/drawing/2014/main" id="{3962CC96-F443-4BA2-B99E-CA50CB60FB4B}"/>
              </a:ext>
            </a:extLst>
          </p:cNvPr>
          <p:cNvSpPr txBox="1"/>
          <p:nvPr/>
        </p:nvSpPr>
        <p:spPr>
          <a:xfrm>
            <a:off x="344541" y="1969641"/>
            <a:ext cx="4824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/>
              <a:t>30+ magán pártoló tag!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94438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B00FB25A-0539-4947-B0D5-82C8D7A3F86D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95480" y="1440180"/>
            <a:ext cx="8915040" cy="3977640"/>
          </a:xfrm>
        </p:spPr>
        <p:txBody>
          <a:bodyPr/>
          <a:lstStyle/>
          <a:p>
            <a:pPr algn="ctr"/>
            <a:r>
              <a:rPr lang="hu-HU" sz="28700" dirty="0">
                <a:solidFill>
                  <a:srgbClr val="C00000"/>
                </a:solidFill>
              </a:rPr>
              <a:t>79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497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2504728" y="908720"/>
            <a:ext cx="5972104" cy="1656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b="1" dirty="0"/>
          </a:p>
        </p:txBody>
      </p:sp>
      <p:sp>
        <p:nvSpPr>
          <p:cNvPr id="132" name="TextShape 2"/>
          <p:cNvSpPr txBox="1"/>
          <p:nvPr/>
        </p:nvSpPr>
        <p:spPr>
          <a:xfrm>
            <a:off x="4592960" y="2962853"/>
            <a:ext cx="3456384" cy="2903621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80000"/>
              </a:lnSpc>
            </a:pPr>
            <a:endParaRPr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310D8F5-BC1E-45B1-9777-E19CDE979E2A}"/>
              </a:ext>
            </a:extLst>
          </p:cNvPr>
          <p:cNvSpPr txBox="1"/>
          <p:nvPr/>
        </p:nvSpPr>
        <p:spPr>
          <a:xfrm>
            <a:off x="1966947" y="1980083"/>
            <a:ext cx="5972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/>
              <a:t>GDPR antológia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88D6B9C-9F9A-4C60-81A6-B7A539EEB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32" y="4005064"/>
            <a:ext cx="5492535" cy="2050347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3404827" y="333392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Hétpecsétes történetek 2.5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0D34E918-F160-4829-A7DE-262A1F2682C7}"/>
              </a:ext>
            </a:extLst>
          </p:cNvPr>
          <p:cNvSpPr/>
          <p:nvPr/>
        </p:nvSpPr>
        <p:spPr>
          <a:xfrm>
            <a:off x="2304214" y="1079489"/>
            <a:ext cx="52975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b="1" dirty="0"/>
              <a:t>Helyzet van… GDPR!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11912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 számának helye 4"/>
          <p:cNvSpPr>
            <a:spLocks noGrp="1"/>
          </p:cNvSpPr>
          <p:nvPr>
            <p:ph type="sldNum" sz="quarter" idx="4294967295"/>
          </p:nvPr>
        </p:nvSpPr>
        <p:spPr>
          <a:xfrm>
            <a:off x="7264400" y="6019800"/>
            <a:ext cx="2063750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205E85-581F-456B-835E-379F594CD7BF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664" y="0"/>
            <a:ext cx="7481376" cy="620688"/>
          </a:xfrm>
        </p:spPr>
        <p:txBody>
          <a:bodyPr/>
          <a:lstStyle/>
          <a:p>
            <a:pPr eaLnBrk="1" hangingPunct="1"/>
            <a:r>
              <a:rPr lang="hu-HU" sz="2400" b="1" dirty="0">
                <a:latin typeface="Arial" charset="0"/>
                <a:cs typeface="Arial" charset="0"/>
              </a:rPr>
              <a:t>Miért a Hétpecsét? Miért közösségi?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0472" y="763960"/>
            <a:ext cx="8337376" cy="396044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16 év civil tapasztalat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80 szakmai fórum, 400 előadás, 120-170 látogató/fórum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2000 fős címlista (egészen a május 25-ig </a:t>
            </a:r>
            <a:r>
              <a:rPr lang="hu-HU" sz="2400" dirty="0">
                <a:sym typeface="Wingdings" panose="05000000000000000000" pitchFamily="2" charset="2"/>
              </a:rPr>
              <a:t> )</a:t>
            </a:r>
            <a:endParaRPr lang="hu-HU" sz="2400" dirty="0"/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szakmai díjakat adunk</a:t>
            </a:r>
          </a:p>
          <a:p>
            <a:pPr eaLnBrk="1" hangingPunct="1">
              <a:lnSpc>
                <a:spcPct val="90000"/>
              </a:lnSpc>
            </a:pPr>
            <a:r>
              <a:rPr lang="hu-HU" dirty="0"/>
              <a:t>	- Az év információbiztonsági dolgozata</a:t>
            </a:r>
          </a:p>
          <a:p>
            <a:pPr eaLnBrk="1" hangingPunct="1">
              <a:lnSpc>
                <a:spcPct val="90000"/>
              </a:lnSpc>
            </a:pPr>
            <a:r>
              <a:rPr lang="hu-HU" dirty="0"/>
              <a:t>	- Az év információbiztonsági újságírója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szakmai díjakat kapunk (ITBN: „kiemelkedő ismeretterjesztő, evangelizáló tevékenységéért”)</a:t>
            </a:r>
          </a:p>
          <a:p>
            <a:pPr eaLnBrk="1" hangingPunct="1">
              <a:lnSpc>
                <a:spcPct val="90000"/>
              </a:lnSpc>
            </a:pPr>
            <a:endParaRPr lang="hu-HU" sz="240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hu-HU" sz="2400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82364E4-F11D-4EFF-9C3E-6AB6BA0ED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012" y="3429000"/>
            <a:ext cx="5837428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30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585658-C3D3-4010-8457-52A142558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u-HU" dirty="0"/>
            </a:b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4B25984-B151-41C4-964D-E73FF4CFA932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640632" y="692696"/>
            <a:ext cx="8915040" cy="3182880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2400" dirty="0"/>
          </a:p>
          <a:p>
            <a:pPr eaLnBrk="1" hangingPunct="1">
              <a:lnSpc>
                <a:spcPct val="90000"/>
              </a:lnSpc>
            </a:pPr>
            <a:r>
              <a:rPr lang="hu-HU" sz="2400" dirty="0"/>
              <a:t>Hétpecsétes történetek  (2008, 2014)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dirty="0"/>
              <a:t>Hétpecsétes történetek II. (2014, 2017)</a:t>
            </a:r>
          </a:p>
          <a:p>
            <a:pPr eaLnBrk="1" hangingPunct="1">
              <a:lnSpc>
                <a:spcPct val="90000"/>
              </a:lnSpc>
            </a:pPr>
            <a:endParaRPr lang="hu-HU" dirty="0"/>
          </a:p>
          <a:p>
            <a:pPr eaLnBrk="1" hangingPunct="1">
              <a:lnSpc>
                <a:spcPct val="90000"/>
              </a:lnSpc>
            </a:pPr>
            <a:r>
              <a:rPr lang="hu-HU" sz="2400" dirty="0"/>
              <a:t> 	</a:t>
            </a:r>
            <a:r>
              <a:rPr lang="hu-HU" sz="2400" dirty="0">
                <a:sym typeface="Wingdings" panose="05000000000000000000" pitchFamily="2" charset="2"/>
              </a:rPr>
              <a:t> több szerző művei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dirty="0">
                <a:sym typeface="Wingdings" panose="05000000000000000000" pitchFamily="2" charset="2"/>
              </a:rPr>
              <a:t>	 ISBN számos kiadványok</a:t>
            </a:r>
          </a:p>
          <a:p>
            <a:pPr eaLnBrk="1" hangingPunct="1">
              <a:lnSpc>
                <a:spcPct val="90000"/>
              </a:lnSpc>
            </a:pPr>
            <a:endParaRPr lang="hu-HU" sz="2400" dirty="0">
              <a:sym typeface="Wingdings" panose="05000000000000000000" pitchFamily="2" charset="2"/>
            </a:endParaRPr>
          </a:p>
          <a:p>
            <a:pPr lvl="3">
              <a:lnSpc>
                <a:spcPct val="90000"/>
              </a:lnSpc>
            </a:pPr>
            <a:r>
              <a:rPr lang="hu-HU" sz="2400" dirty="0">
                <a:sym typeface="Wingdings" panose="05000000000000000000" pitchFamily="2" charset="2"/>
              </a:rPr>
              <a:t>	</a:t>
            </a:r>
            <a:r>
              <a:rPr lang="hu-HU" sz="2400" dirty="0"/>
              <a:t> kiadói tapasztalat</a:t>
            </a:r>
          </a:p>
          <a:p>
            <a:pPr lvl="3">
              <a:lnSpc>
                <a:spcPct val="90000"/>
              </a:lnSpc>
            </a:pPr>
            <a:r>
              <a:rPr lang="hu-HU" sz="2400" dirty="0">
                <a:sym typeface="Wingdings" panose="05000000000000000000" pitchFamily="2" charset="2"/>
              </a:rPr>
              <a:t>	</a:t>
            </a:r>
            <a:r>
              <a:rPr lang="hu-HU" sz="2400" dirty="0"/>
              <a:t> terjesztői tapasztalat</a:t>
            </a:r>
          </a:p>
          <a:p>
            <a:pPr lvl="3">
              <a:lnSpc>
                <a:spcPct val="90000"/>
              </a:lnSpc>
            </a:pPr>
            <a:endParaRPr lang="hu-HU" sz="2400" dirty="0"/>
          </a:p>
          <a:p>
            <a:pPr eaLnBrk="1" hangingPunct="1">
              <a:lnSpc>
                <a:spcPct val="90000"/>
              </a:lnSpc>
            </a:pPr>
            <a:r>
              <a:rPr lang="hu-HU" sz="2400" dirty="0">
                <a:sym typeface="Wingdings" panose="05000000000000000000" pitchFamily="2" charset="2"/>
              </a:rPr>
              <a:t>	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8800CDF-028E-47BB-8A15-7C56444EE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3212976"/>
            <a:ext cx="2121148" cy="2974392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21975CAA-FA66-4869-AF1F-5A8314C76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02" y="3796352"/>
            <a:ext cx="6835696" cy="2088232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28664" y="0"/>
            <a:ext cx="7481376" cy="620688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hu-HU" sz="2400" b="1" kern="0" dirty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Miért a Hétpecsétes történetek? </a:t>
            </a:r>
          </a:p>
        </p:txBody>
      </p:sp>
    </p:spTree>
    <p:extLst>
      <p:ext uri="{BB962C8B-B14F-4D97-AF65-F5344CB8AC3E}">
        <p14:creationId xmlns:p14="http://schemas.microsoft.com/office/powerpoint/2010/main" val="400086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4016</TotalTime>
  <Words>272</Words>
  <Application>Microsoft Office PowerPoint</Application>
  <PresentationFormat>A4 (210x297 mm)</PresentationFormat>
  <Paragraphs>84</Paragraphs>
  <Slides>13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4</vt:i4>
      </vt:variant>
      <vt:variant>
        <vt:lpstr>Diacímek</vt:lpstr>
      </vt:variant>
      <vt:variant>
        <vt:i4>13</vt:i4>
      </vt:variant>
    </vt:vector>
  </HeadingPairs>
  <TitlesOfParts>
    <vt:vector size="25" baseType="lpstr">
      <vt:lpstr>Arial</vt:lpstr>
      <vt:lpstr>Calibri</vt:lpstr>
      <vt:lpstr>Calibri Light</vt:lpstr>
      <vt:lpstr>DejaVu Sans</vt:lpstr>
      <vt:lpstr>StarSymbol</vt:lpstr>
      <vt:lpstr>Tahoma</vt:lpstr>
      <vt:lpstr>Times New Roman</vt:lpstr>
      <vt:lpstr>Wingdings</vt:lpstr>
      <vt:lpstr>Office Theme</vt:lpstr>
      <vt:lpstr>Office Theme</vt:lpstr>
      <vt:lpstr>Egyéni tervezés</vt:lpstr>
      <vt:lpstr>Office Theme</vt:lpstr>
      <vt:lpstr>PowerPoint-bemutató</vt:lpstr>
      <vt:lpstr>PowerPoint-bemutató</vt:lpstr>
      <vt:lpstr>PowerPoint-bemutató</vt:lpstr>
      <vt:lpstr>PowerPoint-bemutató</vt:lpstr>
      <vt:lpstr>Köszönjük a támogatást!</vt:lpstr>
      <vt:lpstr>PowerPoint-bemutató</vt:lpstr>
      <vt:lpstr>PowerPoint-bemutató</vt:lpstr>
      <vt:lpstr>Miért a Hétpecsét? Miért közösségi?</vt:lpstr>
      <vt:lpstr> </vt:lpstr>
      <vt:lpstr>Szerkesztés menete</vt:lpstr>
      <vt:lpstr>Eredmény</vt:lpstr>
      <vt:lpstr>PÁLYÁZATI FELHÍVÁS az  „Év információvédelmi szak- és diplomadolgozata - 2018” cím elnyerésére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Tarján Gábor</dc:creator>
  <cp:lastModifiedBy>Csuka Dénes</cp:lastModifiedBy>
  <cp:revision>100</cp:revision>
  <dcterms:modified xsi:type="dcterms:W3CDTF">2018-03-06T16:03:15Z</dcterms:modified>
</cp:coreProperties>
</file>