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7" r:id="rId5"/>
    <p:sldId id="279" r:id="rId6"/>
    <p:sldId id="280" r:id="rId7"/>
    <p:sldId id="281" r:id="rId8"/>
    <p:sldId id="282" r:id="rId9"/>
    <p:sldId id="283" r:id="rId10"/>
    <p:sldId id="285" r:id="rId11"/>
    <p:sldId id="284" r:id="rId12"/>
    <p:sldId id="287" r:id="rId13"/>
    <p:sldId id="286" r:id="rId14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57" d="100"/>
          <a:sy n="57" d="100"/>
        </p:scale>
        <p:origin x="592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2018. 05. 14.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51878" cy="497361"/>
          </a:xfrm>
          <a:prstGeom prst="rect">
            <a:avLst/>
          </a:prstGeom>
        </p:spPr>
        <p:txBody>
          <a:bodyPr lIns="91157" tIns="45578" rIns="91157" bIns="45578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07693" y="4722412"/>
            <a:ext cx="4994990" cy="4474091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Januári hétvégén kezdődött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33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686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4800" cy="3729038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/>
              <a:t>Első GDPR előadás 2016 szeptemberében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4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686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4800" cy="3729038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/>
              <a:t>Spéci tartalom, tárgyszó mutató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7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50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Sablonok, iratminták? Kellenek? Lehetnek?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321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686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4800" cy="3729038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0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LXXVIII. Szakmai Fórum
Budapest, 2018. május 16.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2504728" y="2994631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" y="1844824"/>
            <a:ext cx="2114438" cy="448334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CF5CA027-E2B9-48A2-9A68-F88885BAE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295" y="2564720"/>
            <a:ext cx="3757001" cy="2736488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030584-841E-4097-8F8B-5AD4E9A4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0" y="116632"/>
            <a:ext cx="8915040" cy="36004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9C5873-89F8-46A4-A5D6-A3876EFF5BC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712640" y="1040596"/>
            <a:ext cx="4350240" cy="695462"/>
          </a:xfrm>
        </p:spPr>
        <p:txBody>
          <a:bodyPr/>
          <a:lstStyle/>
          <a:p>
            <a:r>
              <a:rPr lang="hu-HU" sz="2800" dirty="0"/>
              <a:t>Köszönet a szerkesztésben részt vett kollégáknak,</a:t>
            </a:r>
          </a:p>
          <a:p>
            <a:r>
              <a:rPr lang="hu-HU" sz="2800" dirty="0"/>
              <a:t> különösen 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AFAB25-E73D-4DB9-AC85-A275F63B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72" y="2283770"/>
            <a:ext cx="5912722" cy="375304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DF5ECA3-5908-4F60-A6DB-2DE48247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" y="2299982"/>
            <a:ext cx="3600635" cy="37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17AC28-452F-4857-B2E0-80469465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AE97E9F-B38C-4E62-8230-E84FDD1828FB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100956-9D3C-4BEE-BADE-6EE4B85DA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8" y="1772816"/>
            <a:ext cx="9227486" cy="41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601240" y="1556792"/>
            <a:ext cx="4176000" cy="2880000"/>
            <a:chOff x="5601240" y="1556792"/>
            <a:chExt cx="4176000" cy="2880000"/>
          </a:xfrm>
        </p:grpSpPr>
        <p:sp>
          <p:nvSpPr>
            <p:cNvPr id="136" name="CustomShape 4"/>
            <p:cNvSpPr/>
            <p:nvPr/>
          </p:nvSpPr>
          <p:spPr>
            <a:xfrm>
              <a:off x="5601240" y="1556792"/>
              <a:ext cx="4176000" cy="2880000"/>
            </a:xfrm>
            <a:prstGeom prst="wedgeRoundRectCallout">
              <a:avLst>
                <a:gd name="adj1" fmla="val -53591"/>
                <a:gd name="adj2" fmla="val 73740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041240" y="2349000"/>
              <a:ext cx="1367640" cy="1079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FC162EE-4B86-4A37-A2D3-6D5EDBD2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366824"/>
            <a:ext cx="6568340" cy="363874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442" y="760342"/>
            <a:ext cx="3676839" cy="1219263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6227185" y="1492188"/>
            <a:ext cx="3820855" cy="2590064"/>
          </a:xfrm>
          <a:prstGeom prst="cloudCallout">
            <a:avLst>
              <a:gd name="adj1" fmla="val -111303"/>
              <a:gd name="adj2" fmla="val 31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731242" y="2282051"/>
            <a:ext cx="3131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15.900.000 találat</a:t>
            </a:r>
          </a:p>
          <a:p>
            <a:pPr algn="ctr"/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!!!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1856656" y="779937"/>
            <a:ext cx="2808312" cy="1296144"/>
          </a:xfrm>
          <a:prstGeom prst="wedgeRoundRectCallout">
            <a:avLst>
              <a:gd name="adj1" fmla="val -22389"/>
              <a:gd name="adj2" fmla="val 82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360712" y="121522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regula</a:t>
            </a:r>
          </a:p>
        </p:txBody>
      </p:sp>
      <p:sp>
        <p:nvSpPr>
          <p:cNvPr id="12" name="Felhő 4">
            <a:extLst>
              <a:ext uri="{FF2B5EF4-FFF2-40B4-BE49-F238E27FC236}">
                <a16:creationId xmlns:a16="http://schemas.microsoft.com/office/drawing/2014/main" id="{05F7FD16-2DD4-4ADE-A58B-14907FBCA74D}"/>
              </a:ext>
            </a:extLst>
          </p:cNvPr>
          <p:cNvSpPr/>
          <p:nvPr/>
        </p:nvSpPr>
        <p:spPr>
          <a:xfrm>
            <a:off x="6919381" y="4452153"/>
            <a:ext cx="2542240" cy="1343250"/>
          </a:xfrm>
          <a:prstGeom prst="cloudCallout">
            <a:avLst>
              <a:gd name="adj1" fmla="val -133235"/>
              <a:gd name="adj2" fmla="val -20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BB89381-33C3-4F36-BE3D-AB70233561D5}"/>
              </a:ext>
            </a:extLst>
          </p:cNvPr>
          <p:cNvSpPr txBox="1"/>
          <p:nvPr/>
        </p:nvSpPr>
        <p:spPr>
          <a:xfrm>
            <a:off x="7534313" y="484259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ötlet</a:t>
            </a:r>
          </a:p>
        </p:txBody>
      </p:sp>
    </p:spTree>
    <p:extLst>
      <p:ext uri="{BB962C8B-B14F-4D97-AF65-F5344CB8AC3E}">
        <p14:creationId xmlns:p14="http://schemas.microsoft.com/office/powerpoint/2010/main" val="26512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latin typeface="Arial" charset="0"/>
                <a:cs typeface="Arial" charset="0"/>
              </a:rPr>
              <a:t>Miért a Hétpecsét? Miért közösségi?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624" y="836712"/>
            <a:ext cx="8337376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év civil tapasztalat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edukálunk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szakmai műhely vagyunk)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szakmai fórum, 400 előadás, 120-170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fős címlista (egészen a május 25-ig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Az év információbiztonsági 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díjakat kapunk (ITBN: „kiemelkedő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85658-C3D3-4010-8457-52A14255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4B25984-B151-41C4-964D-E73FF4CFA93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40632" y="692696"/>
            <a:ext cx="8915040" cy="318288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Hétpecsétes történetek  (2008, 2014)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Hétpecsétes történetek II. (2014, 2017)</a:t>
            </a:r>
          </a:p>
          <a:p>
            <a:pPr eaLnBrk="1" hangingPunct="1">
              <a:lnSpc>
                <a:spcPct val="90000"/>
              </a:lnSpc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több szerző művei  - közösségi szerkesztés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 ISBN számos kiadványok</a:t>
            </a:r>
          </a:p>
          <a:p>
            <a:pPr eaLnBrk="1" hangingPunct="1">
              <a:lnSpc>
                <a:spcPct val="90000"/>
              </a:lnSpc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3">
              <a:lnSpc>
                <a:spcPct val="9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kiadói tapasztalat</a:t>
            </a:r>
          </a:p>
          <a:p>
            <a:pPr lvl="3">
              <a:lnSpc>
                <a:spcPct val="9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terjesztői tapasztalat</a:t>
            </a:r>
          </a:p>
          <a:p>
            <a:pPr lvl="3">
              <a:lnSpc>
                <a:spcPct val="90000"/>
              </a:lnSpc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sym typeface="Wingdings" panose="05000000000000000000" pitchFamily="2" charset="2"/>
              </a:rPr>
              <a:t>	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8800CDF-028E-47BB-8A15-7C56444EE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212976"/>
            <a:ext cx="2121148" cy="297439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1975CAA-FA66-4869-AF1F-5A8314C76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02" y="3796352"/>
            <a:ext cx="6835696" cy="208823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28664" y="0"/>
            <a:ext cx="7481376" cy="6206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 sz="24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Miért a Hétpecsétes történetek? </a:t>
            </a:r>
          </a:p>
        </p:txBody>
      </p:sp>
    </p:spTree>
    <p:extLst>
      <p:ext uri="{BB962C8B-B14F-4D97-AF65-F5344CB8AC3E}">
        <p14:creationId xmlns:p14="http://schemas.microsoft.com/office/powerpoint/2010/main" val="40008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latin typeface="Arial" charset="0"/>
                <a:cs typeface="Arial" charset="0"/>
              </a:rPr>
              <a:t>Szerkesztés menete</a:t>
            </a:r>
          </a:p>
        </p:txBody>
      </p:sp>
      <p:sp>
        <p:nvSpPr>
          <p:cNvPr id="7" name="Nyíl: sávnyíl 6">
            <a:extLst>
              <a:ext uri="{FF2B5EF4-FFF2-40B4-BE49-F238E27FC236}">
                <a16:creationId xmlns:a16="http://schemas.microsoft.com/office/drawing/2014/main" id="{9E09EBF9-C45E-449E-8685-7E17FA924931}"/>
              </a:ext>
            </a:extLst>
          </p:cNvPr>
          <p:cNvSpPr/>
          <p:nvPr/>
        </p:nvSpPr>
        <p:spPr>
          <a:xfrm>
            <a:off x="371388" y="5153687"/>
            <a:ext cx="792000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Nyíl: sávnyíl 11">
            <a:extLst>
              <a:ext uri="{FF2B5EF4-FFF2-40B4-BE49-F238E27FC236}">
                <a16:creationId xmlns:a16="http://schemas.microsoft.com/office/drawing/2014/main" id="{3D87EB9F-04E3-4DBE-93BC-938C29513852}"/>
              </a:ext>
            </a:extLst>
          </p:cNvPr>
          <p:cNvSpPr/>
          <p:nvPr/>
        </p:nvSpPr>
        <p:spPr>
          <a:xfrm>
            <a:off x="1473044" y="5185008"/>
            <a:ext cx="792000" cy="790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Nyíl: sávnyíl 12">
            <a:extLst>
              <a:ext uri="{FF2B5EF4-FFF2-40B4-BE49-F238E27FC236}">
                <a16:creationId xmlns:a16="http://schemas.microsoft.com/office/drawing/2014/main" id="{2BEA1526-AC17-4D32-BCF5-D1BC668F928E}"/>
              </a:ext>
            </a:extLst>
          </p:cNvPr>
          <p:cNvSpPr/>
          <p:nvPr/>
        </p:nvSpPr>
        <p:spPr>
          <a:xfrm>
            <a:off x="2509453" y="5153687"/>
            <a:ext cx="792000" cy="790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48CAE02B-4ED4-411F-9C95-6ABC480318AC}"/>
              </a:ext>
            </a:extLst>
          </p:cNvPr>
          <p:cNvCxnSpPr>
            <a:cxnSpLocks/>
          </p:cNvCxnSpPr>
          <p:nvPr/>
        </p:nvCxnSpPr>
        <p:spPr>
          <a:xfrm flipH="1">
            <a:off x="128464" y="1128224"/>
            <a:ext cx="3798654" cy="93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B720CA71-49F5-4290-81FC-BC643C79E8E7}"/>
              </a:ext>
            </a:extLst>
          </p:cNvPr>
          <p:cNvCxnSpPr>
            <a:cxnSpLocks/>
          </p:cNvCxnSpPr>
          <p:nvPr/>
        </p:nvCxnSpPr>
        <p:spPr>
          <a:xfrm>
            <a:off x="133239" y="2108959"/>
            <a:ext cx="3793878" cy="45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6D36E884-C93D-4DF5-ACF3-C717EAADB5F1}"/>
              </a:ext>
            </a:extLst>
          </p:cNvPr>
          <p:cNvCxnSpPr>
            <a:cxnSpLocks/>
          </p:cNvCxnSpPr>
          <p:nvPr/>
        </p:nvCxnSpPr>
        <p:spPr>
          <a:xfrm>
            <a:off x="4842874" y="1123694"/>
            <a:ext cx="4485276" cy="93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864CE9F0-6276-4BBE-A49B-8E724BFEE0A8}"/>
              </a:ext>
            </a:extLst>
          </p:cNvPr>
          <p:cNvCxnSpPr>
            <a:cxnSpLocks/>
          </p:cNvCxnSpPr>
          <p:nvPr/>
        </p:nvCxnSpPr>
        <p:spPr>
          <a:xfrm flipV="1">
            <a:off x="4741824" y="2100607"/>
            <a:ext cx="4586326" cy="484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Szövegdoboz 7168">
            <a:extLst>
              <a:ext uri="{FF2B5EF4-FFF2-40B4-BE49-F238E27FC236}">
                <a16:creationId xmlns:a16="http://schemas.microsoft.com/office/drawing/2014/main" id="{90D869EF-6AA6-4FD5-A49A-22831A30C2FE}"/>
              </a:ext>
            </a:extLst>
          </p:cNvPr>
          <p:cNvSpPr txBox="1"/>
          <p:nvPr/>
        </p:nvSpPr>
        <p:spPr>
          <a:xfrm>
            <a:off x="107422" y="2801528"/>
            <a:ext cx="18722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Sajtóközlemény</a:t>
            </a:r>
          </a:p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2018.01.17.</a:t>
            </a:r>
          </a:p>
          <a:p>
            <a:pPr algn="ctr"/>
            <a:endParaRPr lang="hu-HU" dirty="0"/>
          </a:p>
        </p:txBody>
      </p:sp>
      <p:sp>
        <p:nvSpPr>
          <p:cNvPr id="7171" name="Szövegdoboz 7170">
            <a:extLst>
              <a:ext uri="{FF2B5EF4-FFF2-40B4-BE49-F238E27FC236}">
                <a16:creationId xmlns:a16="http://schemas.microsoft.com/office/drawing/2014/main" id="{0104C1B7-A48C-4555-8D0C-9D6F142D9F5E}"/>
              </a:ext>
            </a:extLst>
          </p:cNvPr>
          <p:cNvSpPr txBox="1"/>
          <p:nvPr/>
        </p:nvSpPr>
        <p:spPr>
          <a:xfrm>
            <a:off x="1006639" y="3900321"/>
            <a:ext cx="181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Szerkesztők</a:t>
            </a:r>
            <a:r>
              <a:rPr lang="hu-HU" dirty="0"/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toborzása</a:t>
            </a:r>
          </a:p>
        </p:txBody>
      </p:sp>
      <p:sp>
        <p:nvSpPr>
          <p:cNvPr id="7172" name="Szövegdoboz 7171">
            <a:extLst>
              <a:ext uri="{FF2B5EF4-FFF2-40B4-BE49-F238E27FC236}">
                <a16:creationId xmlns:a16="http://schemas.microsoft.com/office/drawing/2014/main" id="{5BB3BDC1-D286-4B6A-9EA9-F9BF5753E1B4}"/>
              </a:ext>
            </a:extLst>
          </p:cNvPr>
          <p:cNvSpPr txBox="1"/>
          <p:nvPr/>
        </p:nvSpPr>
        <p:spPr>
          <a:xfrm>
            <a:off x="2242561" y="280207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Kulcsszavak, gyűjtése</a:t>
            </a:r>
          </a:p>
        </p:txBody>
      </p:sp>
      <p:sp>
        <p:nvSpPr>
          <p:cNvPr id="7174" name="Szövegdoboz 7173">
            <a:extLst>
              <a:ext uri="{FF2B5EF4-FFF2-40B4-BE49-F238E27FC236}">
                <a16:creationId xmlns:a16="http://schemas.microsoft.com/office/drawing/2014/main" id="{888AC48E-BEAE-4672-A16A-AD176A50B577}"/>
              </a:ext>
            </a:extLst>
          </p:cNvPr>
          <p:cNvSpPr txBox="1"/>
          <p:nvPr/>
        </p:nvSpPr>
        <p:spPr>
          <a:xfrm>
            <a:off x="4640631" y="2555698"/>
            <a:ext cx="1786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000" dirty="0"/>
              <a:t>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Szerkesztőségi ülés</a:t>
            </a:r>
          </a:p>
        </p:txBody>
      </p:sp>
      <p:sp>
        <p:nvSpPr>
          <p:cNvPr id="7175" name="Nyíl: sávnyíl 7174">
            <a:extLst>
              <a:ext uri="{FF2B5EF4-FFF2-40B4-BE49-F238E27FC236}">
                <a16:creationId xmlns:a16="http://schemas.microsoft.com/office/drawing/2014/main" id="{22CDCB63-E02A-4C35-B18B-EFA73E8C1421}"/>
              </a:ext>
            </a:extLst>
          </p:cNvPr>
          <p:cNvSpPr/>
          <p:nvPr/>
        </p:nvSpPr>
        <p:spPr>
          <a:xfrm>
            <a:off x="3531117" y="5158607"/>
            <a:ext cx="792000" cy="790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176" name="Szövegdoboz 7175">
            <a:extLst>
              <a:ext uri="{FF2B5EF4-FFF2-40B4-BE49-F238E27FC236}">
                <a16:creationId xmlns:a16="http://schemas.microsoft.com/office/drawing/2014/main" id="{560E0C51-A3DF-4E63-B380-1BE5C9A43920}"/>
              </a:ext>
            </a:extLst>
          </p:cNvPr>
          <p:cNvSpPr txBox="1"/>
          <p:nvPr/>
        </p:nvSpPr>
        <p:spPr>
          <a:xfrm>
            <a:off x="5404985" y="4079616"/>
            <a:ext cx="193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Tartalomjegyzék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Szövegdoboz 7176">
            <a:extLst>
              <a:ext uri="{FF2B5EF4-FFF2-40B4-BE49-F238E27FC236}">
                <a16:creationId xmlns:a16="http://schemas.microsoft.com/office/drawing/2014/main" id="{5540FFF0-B2A3-4DF9-9EAB-28E314D03D23}"/>
              </a:ext>
            </a:extLst>
          </p:cNvPr>
          <p:cNvSpPr txBox="1"/>
          <p:nvPr/>
        </p:nvSpPr>
        <p:spPr>
          <a:xfrm>
            <a:off x="6877937" y="2630235"/>
            <a:ext cx="1763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Szerkesztőségi ülés</a:t>
            </a:r>
          </a:p>
        </p:txBody>
      </p:sp>
      <p:sp>
        <p:nvSpPr>
          <p:cNvPr id="7178" name="Szövegdoboz 7177">
            <a:extLst>
              <a:ext uri="{FF2B5EF4-FFF2-40B4-BE49-F238E27FC236}">
                <a16:creationId xmlns:a16="http://schemas.microsoft.com/office/drawing/2014/main" id="{FF0AAA9E-8765-419B-BEFE-582127524FA7}"/>
              </a:ext>
            </a:extLst>
          </p:cNvPr>
          <p:cNvSpPr txBox="1"/>
          <p:nvPr/>
        </p:nvSpPr>
        <p:spPr>
          <a:xfrm>
            <a:off x="7947428" y="395308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fejezetekkel kiegészítés</a:t>
            </a:r>
          </a:p>
        </p:txBody>
      </p:sp>
      <p:sp>
        <p:nvSpPr>
          <p:cNvPr id="7180" name="Nyíl: sávnyíl 7179">
            <a:extLst>
              <a:ext uri="{FF2B5EF4-FFF2-40B4-BE49-F238E27FC236}">
                <a16:creationId xmlns:a16="http://schemas.microsoft.com/office/drawing/2014/main" id="{DED301CD-6E27-4103-891E-BF4C057833CC}"/>
              </a:ext>
            </a:extLst>
          </p:cNvPr>
          <p:cNvSpPr/>
          <p:nvPr/>
        </p:nvSpPr>
        <p:spPr>
          <a:xfrm>
            <a:off x="4741824" y="5201404"/>
            <a:ext cx="792000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181" name="Nyíl: sávnyíl 7180">
            <a:extLst>
              <a:ext uri="{FF2B5EF4-FFF2-40B4-BE49-F238E27FC236}">
                <a16:creationId xmlns:a16="http://schemas.microsoft.com/office/drawing/2014/main" id="{8A452BED-E44F-472C-BEF0-B99FEAC15744}"/>
              </a:ext>
            </a:extLst>
          </p:cNvPr>
          <p:cNvSpPr/>
          <p:nvPr/>
        </p:nvSpPr>
        <p:spPr>
          <a:xfrm>
            <a:off x="5928249" y="5183608"/>
            <a:ext cx="792000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182" name="Nyíl: sávnyíl 7181">
            <a:extLst>
              <a:ext uri="{FF2B5EF4-FFF2-40B4-BE49-F238E27FC236}">
                <a16:creationId xmlns:a16="http://schemas.microsoft.com/office/drawing/2014/main" id="{A9117F79-4F6B-4EFE-B11E-33F8D254019C}"/>
              </a:ext>
            </a:extLst>
          </p:cNvPr>
          <p:cNvSpPr/>
          <p:nvPr/>
        </p:nvSpPr>
        <p:spPr>
          <a:xfrm>
            <a:off x="6940368" y="5206097"/>
            <a:ext cx="790036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183" name="Nyíl: sávnyíl 7182">
            <a:extLst>
              <a:ext uri="{FF2B5EF4-FFF2-40B4-BE49-F238E27FC236}">
                <a16:creationId xmlns:a16="http://schemas.microsoft.com/office/drawing/2014/main" id="{1BCC0782-D669-4219-A2EC-E5E0F928E79E}"/>
              </a:ext>
            </a:extLst>
          </p:cNvPr>
          <p:cNvSpPr/>
          <p:nvPr/>
        </p:nvSpPr>
        <p:spPr>
          <a:xfrm>
            <a:off x="7836794" y="5212376"/>
            <a:ext cx="790036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5BB3BDC1-D286-4B6A-9EA9-F9BF5753E1B4}"/>
              </a:ext>
            </a:extLst>
          </p:cNvPr>
          <p:cNvSpPr txBox="1"/>
          <p:nvPr/>
        </p:nvSpPr>
        <p:spPr>
          <a:xfrm>
            <a:off x="2966323" y="385162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Cikkek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gyűjtése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szelektálása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FFE889-180B-4F40-8014-027D02C0E053}"/>
              </a:ext>
            </a:extLst>
          </p:cNvPr>
          <p:cNvSpPr txBox="1"/>
          <p:nvPr/>
        </p:nvSpPr>
        <p:spPr>
          <a:xfrm>
            <a:off x="1642925" y="4558177"/>
            <a:ext cx="59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31E31B-555F-4D58-ABFE-9C0C0344BECE}"/>
              </a:ext>
            </a:extLst>
          </p:cNvPr>
          <p:cNvSpPr txBox="1"/>
          <p:nvPr/>
        </p:nvSpPr>
        <p:spPr>
          <a:xfrm>
            <a:off x="2745785" y="3436750"/>
            <a:ext cx="94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db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862055F-9FA8-41D9-804E-3EF2A3497229}"/>
              </a:ext>
            </a:extLst>
          </p:cNvPr>
          <p:cNvSpPr txBox="1"/>
          <p:nvPr/>
        </p:nvSpPr>
        <p:spPr>
          <a:xfrm>
            <a:off x="3378407" y="4701081"/>
            <a:ext cx="1214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30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272BD13-1FAA-4C99-9350-CCB5A7B75FF0}"/>
              </a:ext>
            </a:extLst>
          </p:cNvPr>
          <p:cNvSpPr txBox="1"/>
          <p:nvPr/>
        </p:nvSpPr>
        <p:spPr>
          <a:xfrm>
            <a:off x="4787645" y="3506225"/>
            <a:ext cx="176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2018.02.12</a:t>
            </a:r>
            <a:r>
              <a:rPr lang="hu-HU" dirty="0"/>
              <a:t>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9CFAB83-7F26-4258-9CCB-AA2387DB410F}"/>
              </a:ext>
            </a:extLst>
          </p:cNvPr>
          <p:cNvSpPr txBox="1"/>
          <p:nvPr/>
        </p:nvSpPr>
        <p:spPr>
          <a:xfrm>
            <a:off x="6972520" y="3617424"/>
            <a:ext cx="168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2018.02.28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73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FD45A4-0905-4E8F-AE51-382DBE3F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0" y="-243408"/>
            <a:ext cx="8915040" cy="1145160"/>
          </a:xfrm>
        </p:spPr>
        <p:txBody>
          <a:bodyPr/>
          <a:lstStyle/>
          <a:p>
            <a:r>
              <a:rPr lang="hu-HU" sz="2400" b="1" dirty="0">
                <a:latin typeface="+mj-lt"/>
              </a:rPr>
              <a:t>Tartalomjegyzék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3F479D0-9DFC-4E23-973A-D2B0CD3ABE6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568624" y="1700808"/>
            <a:ext cx="8915040" cy="3977280"/>
          </a:xfrm>
        </p:spPr>
        <p:txBody>
          <a:bodyPr/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Vezetői összefoglaló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Tartalomjegyzék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Használati útmutató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Szószedet - tárgymutató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Eredeti jogforrások - linkek 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GDPR alapelvei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GDPR megfelelőségi projektek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(Általános menedzsment, HR, Marketing, CRM, Webáruházak)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Iratminták, sablonok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 kezdeményezés, szankciók, mérséklő tételek 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Hasznos idegen nyelvű források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Szerkesztőség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685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latin typeface="Arial" charset="0"/>
                <a:cs typeface="Arial" charset="0"/>
              </a:rPr>
              <a:t>Eredmény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4BB56B-DB1F-44AF-B1DF-25125CA4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04" y="949018"/>
            <a:ext cx="3336041" cy="5070782"/>
          </a:xfrm>
          <a:prstGeom prst="rect">
            <a:avLst/>
          </a:prstGeom>
        </p:spPr>
      </p:pic>
      <p:pic>
        <p:nvPicPr>
          <p:cNvPr id="1026" name="Picture 2" descr="Képtalálat a következőre: „GDPR rabbi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4479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FC162EE-4B86-4A37-A2D3-6D5EDBD21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7" y="4156699"/>
            <a:ext cx="3760028" cy="2082989"/>
          </a:xfrm>
          <a:prstGeom prst="rect">
            <a:avLst/>
          </a:prstGeom>
        </p:spPr>
      </p:pic>
      <p:sp>
        <p:nvSpPr>
          <p:cNvPr id="8" name="Felhő 7"/>
          <p:cNvSpPr/>
          <p:nvPr/>
        </p:nvSpPr>
        <p:spPr>
          <a:xfrm>
            <a:off x="4194080" y="4077072"/>
            <a:ext cx="2187238" cy="1321451"/>
          </a:xfrm>
          <a:prstGeom prst="cloudCallout">
            <a:avLst>
              <a:gd name="adj1" fmla="val -110427"/>
              <a:gd name="adj2" fmla="val 19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396817" y="437694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antológia</a:t>
            </a:r>
          </a:p>
        </p:txBody>
      </p:sp>
      <p:sp>
        <p:nvSpPr>
          <p:cNvPr id="10" name="Lekerekített téglalapbuborék 9"/>
          <p:cNvSpPr/>
          <p:nvPr/>
        </p:nvSpPr>
        <p:spPr>
          <a:xfrm>
            <a:off x="1976344" y="3100289"/>
            <a:ext cx="1607610" cy="661293"/>
          </a:xfrm>
          <a:prstGeom prst="wedgeRoundRectCallout">
            <a:avLst>
              <a:gd name="adj1" fmla="val -71627"/>
              <a:gd name="adj2" fmla="val 81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141740" y="3156998"/>
            <a:ext cx="172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regula</a:t>
            </a:r>
          </a:p>
        </p:txBody>
      </p:sp>
    </p:spTree>
    <p:extLst>
      <p:ext uri="{BB962C8B-B14F-4D97-AF65-F5344CB8AC3E}">
        <p14:creationId xmlns:p14="http://schemas.microsoft.com/office/powerpoint/2010/main" val="240469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DAC02E27-DEDA-425C-A10F-A223B345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27842E-F050-49F5-899F-D7C1CC8C262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432720" y="1700639"/>
            <a:ext cx="2664295" cy="1175289"/>
          </a:xfrm>
        </p:spPr>
        <p:txBody>
          <a:bodyPr/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Megjelenés:</a:t>
            </a:r>
          </a:p>
          <a:p>
            <a:pPr marL="342900" indent="-342900">
              <a:buFontTx/>
              <a:buChar char="-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2018.05.03.</a:t>
            </a:r>
          </a:p>
          <a:p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Összesített beleolvasás:</a:t>
            </a:r>
          </a:p>
          <a:p>
            <a:pPr marL="342900" indent="-342900">
              <a:buFontTx/>
              <a:buChar char="-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4725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02E93B3-EA9E-4A68-8BF7-BAD176C3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6291"/>
            <a:ext cx="6705945" cy="355618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E11AC7C-69A4-4A6E-8F59-17E210B37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242" y="43225"/>
            <a:ext cx="3200564" cy="4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4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280</Words>
  <Application>Microsoft Office PowerPoint</Application>
  <PresentationFormat>A4 (210x297 mm)</PresentationFormat>
  <Paragraphs>114</Paragraphs>
  <Slides>11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Miért a Hétpecsét? Miért közösségi?</vt:lpstr>
      <vt:lpstr> </vt:lpstr>
      <vt:lpstr>Szerkesztés menete</vt:lpstr>
      <vt:lpstr>Tartalomjegyzék</vt:lpstr>
      <vt:lpstr>Eredmény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Gasparetz András</cp:lastModifiedBy>
  <cp:revision>113</cp:revision>
  <cp:lastPrinted>2016-01-20T05:40:47Z</cp:lastPrinted>
  <dcterms:modified xsi:type="dcterms:W3CDTF">2018-05-14T07:41:39Z</dcterms:modified>
</cp:coreProperties>
</file>