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0"/>
  </p:notesMasterIdLst>
  <p:sldIdLst>
    <p:sldId id="256" r:id="rId4"/>
    <p:sldId id="257" r:id="rId5"/>
    <p:sldId id="272" r:id="rId6"/>
    <p:sldId id="274" r:id="rId7"/>
    <p:sldId id="275" r:id="rId8"/>
    <p:sldId id="261" r:id="rId9"/>
  </p:sldIdLst>
  <p:sldSz cx="9906000" cy="6858000" type="A4"/>
  <p:notesSz cx="6858000" cy="994568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552" autoAdjust="0"/>
  </p:normalViewPr>
  <p:slideViewPr>
    <p:cSldViewPr>
      <p:cViewPr>
        <p:scale>
          <a:sx n="100" d="100"/>
          <a:sy n="100" d="100"/>
        </p:scale>
        <p:origin x="-1584" y="-23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hu-HU"/>
              <a:t>A jegyzetformátum szerkesztéséhez kattintson ide</a:t>
            </a:r>
            <a:endParaRPr/>
          </a:p>
        </p:txBody>
      </p:sp>
      <p:sp>
        <p:nvSpPr>
          <p:cNvPr id="12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hu-HU"/>
              <a:t>&lt;élőfej&gt;</a:t>
            </a:r>
            <a:endParaRPr/>
          </a:p>
        </p:txBody>
      </p:sp>
      <p:sp>
        <p:nvSpPr>
          <p:cNvPr id="128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hu-HU"/>
              <a:t>&lt;dátum/idő&gt;</a:t>
            </a:r>
            <a:endParaRPr/>
          </a:p>
        </p:txBody>
      </p:sp>
      <p:sp>
        <p:nvSpPr>
          <p:cNvPr id="129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hu-HU"/>
              <a:t>&lt;élőláb&gt;</a:t>
            </a:r>
            <a:endParaRPr/>
          </a:p>
        </p:txBody>
      </p:sp>
      <p:sp>
        <p:nvSpPr>
          <p:cNvPr id="130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6E884CB3-57AA-4A42-880B-9405B6238A7F}" type="slidenum">
              <a:rPr lang="hu-HU"/>
              <a:pPr algn="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9710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b="1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414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b="1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7948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b="1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481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r>
              <a:rPr lang="hu-HU" sz="1200" b="1">
                <a:solidFill>
                  <a:srgbClr val="0D0147"/>
                </a:solidFill>
                <a:latin typeface="Tahoma"/>
              </a:rPr>
              <a:t>Információvédelem Menedzselése LVI. Szakmai Fórum</a:t>
            </a:r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40621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0" y="0"/>
            <a:ext cx="2972520" cy="4975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1200" b="1">
                <a:solidFill>
                  <a:srgbClr val="0D0147"/>
                </a:solidFill>
                <a:latin typeface="Tahoma"/>
                <a:ea typeface="+mn-ea"/>
              </a:rPr>
              <a:t>Információvédelem Menedzselése LVI. Szakmai Fórum</a:t>
            </a:r>
            <a:endParaRPr/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914040" y="4723920"/>
            <a:ext cx="5029920" cy="447552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48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40" name="Kép 3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49440" y="3681360"/>
            <a:ext cx="2377440" cy="1896840"/>
          </a:xfrm>
          <a:prstGeom prst="rect">
            <a:avLst/>
          </a:prstGeom>
        </p:spPr>
      </p:pic>
      <p:pic>
        <p:nvPicPr>
          <p:cNvPr id="41" name="Kép 4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14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95000" y="273600"/>
            <a:ext cx="89150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46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82" name="Kép 8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49440" y="3681360"/>
            <a:ext cx="2377440" cy="1896840"/>
          </a:xfrm>
          <a:prstGeom prst="rect">
            <a:avLst/>
          </a:prstGeom>
        </p:spPr>
      </p:pic>
      <p:pic>
        <p:nvPicPr>
          <p:cNvPr id="83" name="Kép 8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14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ubTitle"/>
          </p:nvPr>
        </p:nvSpPr>
        <p:spPr>
          <a:xfrm>
            <a:off x="495000" y="273600"/>
            <a:ext cx="89150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46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50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24" name="Kép 1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49440" y="3681360"/>
            <a:ext cx="2377440" cy="1896840"/>
          </a:xfrm>
          <a:prstGeom prst="rect">
            <a:avLst/>
          </a:prstGeom>
        </p:spPr>
      </p:pic>
      <p:pic>
        <p:nvPicPr>
          <p:cNvPr id="125" name="Kép 1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14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95000" y="273600"/>
            <a:ext cx="89150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9500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63040" y="36817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95000" y="3681720"/>
            <a:ext cx="891468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0" y="6324480"/>
            <a:ext cx="9905760" cy="533160"/>
          </a:xfrm>
          <a:prstGeom prst="rect">
            <a:avLst/>
          </a:prstGeom>
        </p:spPr>
      </p:pic>
      <p:pic>
        <p:nvPicPr>
          <p:cNvPr id="9" name="Picture 1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55160" y="5943600"/>
            <a:ext cx="1650600" cy="914040"/>
          </a:xfrm>
          <a:prstGeom prst="rect">
            <a:avLst/>
          </a:prstGeom>
        </p:spPr>
      </p:pic>
      <p:pic>
        <p:nvPicPr>
          <p:cNvPr id="2" name="Picture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905760" cy="657000"/>
          </a:xfrm>
          <a:prstGeom prst="rect">
            <a:avLst/>
          </a:prstGeom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u-HU" sz="2800" b="1">
                <a:solidFill>
                  <a:srgbClr val="0D0147"/>
                </a:solidFill>
                <a:latin typeface="Tahoma"/>
              </a:rPr>
              <a:t>Címszöveg formátumának szerkesztéseMintacím szerkesztése</a:t>
            </a:r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ftr"/>
          </p:nvPr>
        </p:nvSpPr>
        <p:spPr>
          <a:xfrm>
            <a:off x="3384720" y="6248520"/>
            <a:ext cx="3136680" cy="45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" name="PlaceHolder 3"/>
          <p:cNvSpPr>
            <a:spLocks noGrp="1"/>
          </p:cNvSpPr>
          <p:nvPr>
            <p:ph type="sldNum"/>
          </p:nvPr>
        </p:nvSpPr>
        <p:spPr>
          <a:xfrm>
            <a:off x="7264440" y="6019920"/>
            <a:ext cx="206352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F12E3200-EB64-45E5-A435-6433B747F1A3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hu-HU"/>
              <a:t>Vázlatszöveg formátumának szerkesztése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hu-HU"/>
              <a:t>Második vázlatszint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hu-HU"/>
              <a:t>Harmadik vázlatszint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hu-HU"/>
              <a:t>Negyedik vázlatszint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hu-HU"/>
              <a:t>Ötödik vázlatszint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hu-HU"/>
              <a:t>Hatodik vázlatszint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hu-HU"/>
              <a:t>Hetedik vázlatszint</a:t>
            </a:r>
            <a:endParaRPr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2" y="107593"/>
            <a:ext cx="1424608" cy="16972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0" y="6324480"/>
            <a:ext cx="9905760" cy="533160"/>
          </a:xfrm>
          <a:prstGeom prst="rect">
            <a:avLst/>
          </a:prstGeom>
        </p:spPr>
      </p:pic>
      <p:pic>
        <p:nvPicPr>
          <p:cNvPr id="43" name="Picture 1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55160" y="5943600"/>
            <a:ext cx="1650600" cy="914040"/>
          </a:xfrm>
          <a:prstGeom prst="rect">
            <a:avLst/>
          </a:prstGeom>
        </p:spPr>
      </p:pic>
      <p:pic>
        <p:nvPicPr>
          <p:cNvPr id="44" name="Picture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905760" cy="657000"/>
          </a:xfrm>
          <a:prstGeom prst="rect">
            <a:avLst/>
          </a:prstGeom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52280"/>
            <a:ext cx="8000640" cy="456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u-HU" sz="2800" b="1">
                <a:solidFill>
                  <a:srgbClr val="0D0147"/>
                </a:solidFill>
                <a:latin typeface="Tahoma"/>
              </a:rPr>
              <a:t>Címszöveg formátumának szerkesztéseMintacím szerkesztése</a:t>
            </a:r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762120" y="1981080"/>
            <a:ext cx="8419680" cy="411444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Vázlatszöveg formátumának szerkesztése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Második vázlatszint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Harmadik vázlatszint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Negyedik vázlatszint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Ötödik vázlatszint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Hatodik vázlatszint</a:t>
            </a:r>
            <a:endParaRPr/>
          </a:p>
          <a:p>
            <a:pPr>
              <a:lnSpc>
                <a:spcPct val="100000"/>
              </a:lnSpc>
              <a:buFont typeface="StarSymbol"/>
              <a:buChar char=""/>
            </a:pPr>
            <a:r>
              <a:rPr lang="hu-HU" sz="3200">
                <a:solidFill>
                  <a:srgbClr val="000000"/>
                </a:solidFill>
                <a:latin typeface="Times New Roman"/>
              </a:rPr>
              <a:t>Hetedik vázlatszintMintaszöveg szerkesztése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hu-HU" sz="2800">
                <a:solidFill>
                  <a:srgbClr val="000000"/>
                </a:solidFill>
                <a:latin typeface="Times New Roman"/>
              </a:rPr>
              <a:t>Második szint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hu-HU" sz="2400">
                <a:solidFill>
                  <a:srgbClr val="000000"/>
                </a:solidFill>
                <a:latin typeface="Times New Roman"/>
              </a:rPr>
              <a:t>Harmadik szint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hu-HU" sz="2000">
                <a:solidFill>
                  <a:srgbClr val="000000"/>
                </a:solidFill>
                <a:latin typeface="Times New Roman"/>
              </a:rPr>
              <a:t>Negyedik szint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hu-HU" sz="2000">
                <a:solidFill>
                  <a:srgbClr val="000000"/>
                </a:solidFill>
                <a:latin typeface="Times New Roman"/>
              </a:rPr>
              <a:t>Ötödik szint</a:t>
            </a:r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ftr"/>
          </p:nvPr>
        </p:nvSpPr>
        <p:spPr>
          <a:xfrm>
            <a:off x="3384720" y="6248520"/>
            <a:ext cx="3136680" cy="45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" name="PlaceHolder 4"/>
          <p:cNvSpPr>
            <a:spLocks noGrp="1"/>
          </p:cNvSpPr>
          <p:nvPr>
            <p:ph type="sldNum"/>
          </p:nvPr>
        </p:nvSpPr>
        <p:spPr>
          <a:xfrm>
            <a:off x="7264440" y="6019920"/>
            <a:ext cx="206352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7BA7AB8F-E1C2-4C9D-9AB0-83A808DDBC97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pic>
        <p:nvPicPr>
          <p:cNvPr id="2" name="Kép 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" y="108134"/>
            <a:ext cx="1426206" cy="1699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0" y="6324480"/>
            <a:ext cx="9905760" cy="533160"/>
          </a:xfrm>
          <a:prstGeom prst="rect">
            <a:avLst/>
          </a:prstGeom>
        </p:spPr>
      </p:pic>
      <p:pic>
        <p:nvPicPr>
          <p:cNvPr id="85" name="Picture 1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55160" y="5943600"/>
            <a:ext cx="1650600" cy="914040"/>
          </a:xfrm>
          <a:prstGeom prst="rect">
            <a:avLst/>
          </a:prstGeom>
        </p:spPr>
      </p:pic>
      <p:pic>
        <p:nvPicPr>
          <p:cNvPr id="86" name="Picture 2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905760" cy="657000"/>
          </a:xfrm>
          <a:prstGeom prst="rect">
            <a:avLst/>
          </a:prstGeom>
        </p:spPr>
      </p:pic>
      <p:sp>
        <p:nvSpPr>
          <p:cNvPr id="88" name="PlaceHolder 1"/>
          <p:cNvSpPr>
            <a:spLocks noGrp="1"/>
          </p:cNvSpPr>
          <p:nvPr>
            <p:ph type="ftr"/>
          </p:nvPr>
        </p:nvSpPr>
        <p:spPr>
          <a:xfrm>
            <a:off x="3384720" y="6248520"/>
            <a:ext cx="3136680" cy="45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sldNum"/>
          </p:nvPr>
        </p:nvSpPr>
        <p:spPr>
          <a:xfrm>
            <a:off x="7264440" y="6019920"/>
            <a:ext cx="206352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8606A5F8-FD5A-408D-9822-E51918D20893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hu-HU"/>
              <a:t>Címszöveg formátumának szerkesztése</a:t>
            </a:r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hu-HU"/>
              <a:t>Vázlatszöveg formátumának szerkesztése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hu-HU"/>
              <a:t>Második vázlatszint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hu-HU"/>
              <a:t>Harmadik vázlatszint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hu-HU"/>
              <a:t>Negyedik vázlatszint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hu-HU"/>
              <a:t>Ötödik vázlatszint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hu-HU"/>
              <a:t>Hatodik vázlatszint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hu-HU"/>
              <a:t>Hetedik vázlatszint</a:t>
            </a:r>
            <a:endParaRPr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" y="108134"/>
            <a:ext cx="1426206" cy="1699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tpecset.hu/" TargetMode="Externa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849240" y="836640"/>
            <a:ext cx="8419680" cy="16560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2400" dirty="0">
                <a:solidFill>
                  <a:srgbClr val="000000"/>
                </a:solidFill>
                <a:latin typeface="Arial"/>
              </a:rPr>
              <a:t>„Információvédelem menedzselése”
</a:t>
            </a:r>
            <a:r>
              <a:rPr lang="hu-HU" sz="2400" dirty="0" smtClean="0">
                <a:solidFill>
                  <a:srgbClr val="000000"/>
                </a:solidFill>
                <a:latin typeface="Arial"/>
              </a:rPr>
              <a:t>LXXXII. </a:t>
            </a:r>
            <a:r>
              <a:rPr lang="hu-HU" sz="2400" dirty="0">
                <a:solidFill>
                  <a:srgbClr val="000000"/>
                </a:solidFill>
                <a:latin typeface="Arial"/>
              </a:rPr>
              <a:t>Szakmai Fórum
Budapest, </a:t>
            </a:r>
            <a:r>
              <a:rPr lang="hu-HU" sz="2400" dirty="0" smtClean="0">
                <a:solidFill>
                  <a:srgbClr val="000000"/>
                </a:solidFill>
                <a:latin typeface="Arial"/>
              </a:rPr>
              <a:t>2018. </a:t>
            </a:r>
            <a:r>
              <a:rPr lang="hu-HU" sz="2400" dirty="0" smtClean="0">
                <a:solidFill>
                  <a:srgbClr val="000000"/>
                </a:solidFill>
                <a:latin typeface="Arial"/>
              </a:rPr>
              <a:t>szeptember </a:t>
            </a:r>
            <a:r>
              <a:rPr lang="hu-HU" sz="2400" dirty="0" smtClean="0">
                <a:solidFill>
                  <a:srgbClr val="000000"/>
                </a:solidFill>
                <a:latin typeface="Arial"/>
              </a:rPr>
              <a:t>19.</a:t>
            </a:r>
            <a:endParaRPr dirty="0"/>
          </a:p>
        </p:txBody>
      </p:sp>
      <p:sp>
        <p:nvSpPr>
          <p:cNvPr id="132" name="TextShape 2"/>
          <p:cNvSpPr txBox="1"/>
          <p:nvPr/>
        </p:nvSpPr>
        <p:spPr>
          <a:xfrm>
            <a:off x="632520" y="2493000"/>
            <a:ext cx="8856984" cy="35298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hu-HU" sz="3200" b="1" dirty="0">
                <a:solidFill>
                  <a:srgbClr val="000000"/>
                </a:solidFill>
              </a:rPr>
              <a:t>Bevezető </a:t>
            </a:r>
            <a:r>
              <a:rPr lang="hu-HU" sz="3200" b="1" dirty="0" smtClean="0">
                <a:solidFill>
                  <a:srgbClr val="000000"/>
                </a:solidFill>
              </a:rPr>
              <a:t>gondolatok</a:t>
            </a:r>
            <a:endParaRPr dirty="0"/>
          </a:p>
          <a:p>
            <a:pPr>
              <a:lnSpc>
                <a:spcPct val="80000"/>
              </a:lnSpc>
            </a:pPr>
            <a:endParaRPr dirty="0"/>
          </a:p>
          <a:p>
            <a:pPr>
              <a:lnSpc>
                <a:spcPct val="80000"/>
              </a:lnSpc>
            </a:pPr>
            <a:endParaRPr dirty="0"/>
          </a:p>
          <a:p>
            <a:pPr algn="ctr">
              <a:lnSpc>
                <a:spcPct val="80000"/>
              </a:lnSpc>
            </a:pPr>
            <a:r>
              <a:rPr lang="hu-HU" sz="2000" b="1" i="1" dirty="0" smtClean="0">
                <a:solidFill>
                  <a:srgbClr val="0D0147"/>
                </a:solidFill>
                <a:latin typeface="Arial"/>
              </a:rPr>
              <a:t>Dr. Ködmön István</a:t>
            </a:r>
            <a:endParaRPr dirty="0"/>
          </a:p>
          <a:p>
            <a:pPr algn="ctr">
              <a:lnSpc>
                <a:spcPct val="80000"/>
              </a:lnSpc>
            </a:pPr>
            <a:r>
              <a:rPr lang="hu-HU" sz="1600" dirty="0">
                <a:solidFill>
                  <a:srgbClr val="0D0147"/>
                </a:solidFill>
                <a:latin typeface="Arial"/>
              </a:rPr>
              <a:t>Hétpecsét Információbiztonsági Egyesület, </a:t>
            </a:r>
            <a:r>
              <a:rPr lang="hu-HU" sz="1600" dirty="0" smtClean="0">
                <a:solidFill>
                  <a:srgbClr val="0D0147"/>
                </a:solidFill>
                <a:latin typeface="Arial"/>
              </a:rPr>
              <a:t>alelnök</a:t>
            </a:r>
            <a:endParaRPr dirty="0"/>
          </a:p>
          <a:p>
            <a:pPr algn="ctr">
              <a:lnSpc>
                <a:spcPct val="80000"/>
              </a:lnSpc>
            </a:pPr>
            <a:endParaRPr dirty="0"/>
          </a:p>
          <a:p>
            <a:pPr algn="ctr">
              <a:lnSpc>
                <a:spcPct val="80000"/>
              </a:lnSpc>
            </a:pPr>
            <a:r>
              <a:rPr lang="hu-HU" sz="2100" b="1" u="sng" dirty="0" err="1" smtClean="0">
                <a:solidFill>
                  <a:srgbClr val="0066FF"/>
                </a:solidFill>
                <a:latin typeface="Arial"/>
              </a:rPr>
              <a:t>www.hetpecset.hu</a:t>
            </a:r>
            <a:endParaRPr dirty="0"/>
          </a:p>
          <a:p>
            <a:pPr>
              <a:lnSpc>
                <a:spcPct val="8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8769424" y="6019920"/>
            <a:ext cx="558536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D8E583D1-96C4-4E1F-8F8E-145E7A507308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2</a:t>
            </a:fld>
            <a:endParaRPr dirty="0"/>
          </a:p>
        </p:txBody>
      </p:sp>
      <p:sp>
        <p:nvSpPr>
          <p:cNvPr id="134" name="TextShape 2"/>
          <p:cNvSpPr txBox="1"/>
          <p:nvPr/>
        </p:nvSpPr>
        <p:spPr>
          <a:xfrm>
            <a:off x="1523880" y="152280"/>
            <a:ext cx="8000640" cy="4568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hu-HU" sz="3200" b="1" dirty="0" smtClean="0">
                <a:solidFill>
                  <a:srgbClr val="0D0147"/>
                </a:solidFill>
                <a:latin typeface="Arial"/>
              </a:rPr>
              <a:t>A </a:t>
            </a:r>
            <a:r>
              <a:rPr lang="hu-HU" sz="3200" b="1" dirty="0" smtClean="0">
                <a:solidFill>
                  <a:srgbClr val="0D0147"/>
                </a:solidFill>
                <a:latin typeface="Arial"/>
              </a:rPr>
              <a:t>tizenhetedik </a:t>
            </a:r>
            <a:r>
              <a:rPr lang="hu-HU" sz="3200" b="1" dirty="0" smtClean="0">
                <a:solidFill>
                  <a:srgbClr val="0D0147"/>
                </a:solidFill>
                <a:latin typeface="Arial"/>
              </a:rPr>
              <a:t>évet kezdtük </a:t>
            </a:r>
            <a:r>
              <a:rPr lang="hu-HU" sz="3200" b="1" dirty="0" smtClean="0">
                <a:solidFill>
                  <a:srgbClr val="0D0147"/>
                </a:solidFill>
                <a:latin typeface="Arial"/>
              </a:rPr>
              <a:t>2018- </a:t>
            </a:r>
            <a:r>
              <a:rPr lang="hu-HU" sz="3200" b="1" dirty="0" err="1" smtClean="0">
                <a:solidFill>
                  <a:srgbClr val="0D0147"/>
                </a:solidFill>
                <a:latin typeface="Arial"/>
              </a:rPr>
              <a:t>ban</a:t>
            </a:r>
            <a:endParaRPr sz="3200" dirty="0"/>
          </a:p>
        </p:txBody>
      </p:sp>
      <p:sp>
        <p:nvSpPr>
          <p:cNvPr id="135" name="TextShape 3"/>
          <p:cNvSpPr txBox="1"/>
          <p:nvPr/>
        </p:nvSpPr>
        <p:spPr>
          <a:xfrm>
            <a:off x="1136576" y="1196752"/>
            <a:ext cx="8191384" cy="4968552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00000"/>
              </a:lnSpc>
              <a:buSzPct val="25000"/>
            </a:pPr>
            <a:r>
              <a:rPr lang="hu-HU" sz="2400" dirty="0">
                <a:solidFill>
                  <a:srgbClr val="000000"/>
                </a:solidFill>
                <a:latin typeface="Arial"/>
              </a:rPr>
              <a:t>2001-től óta „Értékteremtő munkacsoport”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 err="1">
                <a:solidFill>
                  <a:srgbClr val="000000"/>
                </a:solidFill>
                <a:latin typeface="Arial"/>
              </a:rPr>
              <a:t>MagiCom</a:t>
            </a:r>
            <a:r>
              <a:rPr lang="hu-HU" sz="2000" dirty="0">
                <a:solidFill>
                  <a:srgbClr val="000000"/>
                </a:solidFill>
                <a:latin typeface="Arial"/>
              </a:rPr>
              <a:t> + Szenzor + magánszemélyek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BS7799 szabvány fordítás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oktatási tematikák készítése</a:t>
            </a:r>
            <a:endParaRPr dirty="0"/>
          </a:p>
          <a:p>
            <a:endParaRPr dirty="0"/>
          </a:p>
          <a:p>
            <a:pPr lvl="1">
              <a:lnSpc>
                <a:spcPct val="100000"/>
              </a:lnSpc>
              <a:buSzPct val="25000"/>
            </a:pPr>
            <a:r>
              <a:rPr lang="hu-HU" sz="2400" dirty="0">
                <a:solidFill>
                  <a:srgbClr val="000000"/>
                </a:solidFill>
                <a:latin typeface="Arial"/>
              </a:rPr>
              <a:t>2004-ben 12 magánszemély megalakítja a</a:t>
            </a:r>
            <a:endParaRPr dirty="0"/>
          </a:p>
          <a:p>
            <a:r>
              <a:rPr lang="hu-HU" sz="2400" dirty="0">
                <a:solidFill>
                  <a:srgbClr val="000000"/>
                </a:solidFill>
                <a:latin typeface="Arial"/>
              </a:rPr>
              <a:t>	 </a:t>
            </a:r>
            <a:r>
              <a:rPr lang="hu-HU" sz="2400" b="1" dirty="0">
                <a:solidFill>
                  <a:srgbClr val="000000"/>
                </a:solidFill>
                <a:latin typeface="Arial"/>
              </a:rPr>
              <a:t>Hétpecsét Információbiztonsági Egyesület</a:t>
            </a:r>
            <a:r>
              <a:rPr lang="hu-HU" sz="2400" dirty="0">
                <a:solidFill>
                  <a:srgbClr val="000000"/>
                </a:solidFill>
                <a:latin typeface="Arial"/>
              </a:rPr>
              <a:t>et</a:t>
            </a:r>
            <a:endParaRPr dirty="0"/>
          </a:p>
          <a:p>
            <a:endParaRPr dirty="0"/>
          </a:p>
          <a:p>
            <a:pPr lvl="1">
              <a:lnSpc>
                <a:spcPct val="100000"/>
              </a:lnSpc>
              <a:buSzPct val="25000"/>
            </a:pPr>
            <a:r>
              <a:rPr lang="hu-HU" sz="2400" dirty="0" smtClean="0">
                <a:solidFill>
                  <a:srgbClr val="000000"/>
                </a:solidFill>
                <a:latin typeface="Arial"/>
              </a:rPr>
              <a:t>Céljaink</a:t>
            </a:r>
            <a:r>
              <a:rPr lang="hu-HU" sz="2400" dirty="0">
                <a:solidFill>
                  <a:srgbClr val="000000"/>
                </a:solidFill>
                <a:latin typeface="Arial"/>
              </a:rPr>
              <a:t>: 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az információs társadalom biztonságának támogatása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az információvédelem kultúrájának és ismereteinek terjesztése, a tudatosság kialakítása</a:t>
            </a:r>
            <a:endParaRPr dirty="0"/>
          </a:p>
          <a:p>
            <a:pPr marL="1257300" lvl="2" indent="-342900">
              <a:lnSpc>
                <a:spcPct val="100000"/>
              </a:lnSpc>
              <a:buSzPct val="75000"/>
              <a:buFont typeface="Wingdings" panose="05000000000000000000" pitchFamily="2" charset="2"/>
              <a:buChar char="ü"/>
            </a:pPr>
            <a:r>
              <a:rPr lang="hu-HU" sz="2000" dirty="0">
                <a:solidFill>
                  <a:srgbClr val="000000"/>
                </a:solidFill>
                <a:latin typeface="Arial"/>
              </a:rPr>
              <a:t>információvédelmi szakmai műhely létrehozása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8913440" y="5805264"/>
            <a:ext cx="99256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3F13B616-89FC-4754-9A43-C3DB75E6C12E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3</a:t>
            </a:fld>
            <a:endParaRPr dirty="0"/>
          </a:p>
        </p:txBody>
      </p:sp>
      <p:sp>
        <p:nvSpPr>
          <p:cNvPr id="152" name="CustomShape 2"/>
          <p:cNvSpPr/>
          <p:nvPr/>
        </p:nvSpPr>
        <p:spPr>
          <a:xfrm>
            <a:off x="0" y="76320"/>
            <a:ext cx="9905760" cy="60912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hu-HU" sz="3200" b="1" dirty="0" smtClean="0">
                <a:solidFill>
                  <a:srgbClr val="0D0147"/>
                </a:solidFill>
                <a:latin typeface="Arial"/>
              </a:rPr>
              <a:t>Fórumok</a:t>
            </a:r>
            <a:endParaRPr sz="3200" b="1" dirty="0"/>
          </a:p>
        </p:txBody>
      </p:sp>
      <p:sp>
        <p:nvSpPr>
          <p:cNvPr id="153" name="CustomShape 3"/>
          <p:cNvSpPr/>
          <p:nvPr/>
        </p:nvSpPr>
        <p:spPr>
          <a:xfrm>
            <a:off x="1496376" y="764704"/>
            <a:ext cx="6913008" cy="504056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/>
            <a:endParaRPr lang="hu-HU" sz="1000" dirty="0" smtClean="0"/>
          </a:p>
          <a:p>
            <a:pPr algn="ctr">
              <a:tabLst>
                <a:tab pos="1438275" algn="l"/>
              </a:tabLst>
            </a:pPr>
            <a:r>
              <a:rPr lang="hu-HU" sz="3200" b="1" dirty="0" smtClean="0"/>
              <a:t>Minden</a:t>
            </a:r>
          </a:p>
          <a:p>
            <a:pPr algn="ctr">
              <a:tabLst>
                <a:tab pos="1438275" algn="l"/>
              </a:tabLst>
            </a:pPr>
            <a:r>
              <a:rPr lang="hu-HU" sz="3200" b="1" dirty="0" smtClean="0"/>
              <a:t>páratlan </a:t>
            </a:r>
          </a:p>
          <a:p>
            <a:pPr algn="ctr">
              <a:tabLst>
                <a:tab pos="1438275" algn="l"/>
              </a:tabLst>
            </a:pPr>
            <a:endParaRPr lang="hu-HU" sz="3200" b="1" dirty="0" smtClean="0"/>
          </a:p>
          <a:p>
            <a:pPr algn="ctr">
              <a:tabLst>
                <a:tab pos="1438275" algn="l"/>
              </a:tabLst>
            </a:pPr>
            <a:r>
              <a:rPr lang="hu-HU" sz="2000" b="1" dirty="0" smtClean="0"/>
              <a:t>(január, március, május, szeptember, november)</a:t>
            </a:r>
            <a:endParaRPr lang="hu-HU" sz="2000" b="1" dirty="0"/>
          </a:p>
          <a:p>
            <a:pPr algn="ctr">
              <a:tabLst>
                <a:tab pos="1438275" algn="l"/>
              </a:tabLst>
            </a:pPr>
            <a:endParaRPr lang="hu-HU" sz="3200" b="1" dirty="0" smtClean="0"/>
          </a:p>
          <a:p>
            <a:pPr algn="ctr">
              <a:tabLst>
                <a:tab pos="1438275" algn="l"/>
              </a:tabLst>
            </a:pPr>
            <a:r>
              <a:rPr lang="hu-HU" sz="3200" b="1" dirty="0" smtClean="0"/>
              <a:t>hónap </a:t>
            </a:r>
          </a:p>
          <a:p>
            <a:pPr algn="ctr">
              <a:tabLst>
                <a:tab pos="1438275" algn="l"/>
              </a:tabLst>
            </a:pPr>
            <a:r>
              <a:rPr lang="hu-HU" sz="3200" b="1" dirty="0" smtClean="0"/>
              <a:t>harmadik </a:t>
            </a:r>
            <a:r>
              <a:rPr lang="hu-HU" sz="3200" b="1" dirty="0" smtClean="0"/>
              <a:t>szerdája</a:t>
            </a:r>
          </a:p>
          <a:p>
            <a:pPr algn="ctr">
              <a:tabLst>
                <a:tab pos="1438275" algn="l"/>
              </a:tabLst>
            </a:pPr>
            <a:endParaRPr lang="hu-HU" sz="3200" b="1" dirty="0" smtClean="0"/>
          </a:p>
          <a:p>
            <a:pPr algn="ctr">
              <a:tabLst>
                <a:tab pos="1438275" algn="l"/>
              </a:tabLst>
            </a:pPr>
            <a:r>
              <a:rPr lang="hu-HU" sz="3200" b="1" dirty="0" smtClean="0"/>
              <a:t> </a:t>
            </a:r>
            <a:r>
              <a:rPr lang="hu-HU" sz="3200" b="1" dirty="0" smtClean="0"/>
              <a:t>kivétel július!</a:t>
            </a:r>
            <a:endParaRPr lang="hu-HU" sz="2800" dirty="0"/>
          </a:p>
          <a:p>
            <a:pPr algn="ctr"/>
            <a:endParaRPr lang="hu-H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7146609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704528" y="548680"/>
            <a:ext cx="8780463" cy="1828800"/>
          </a:xfrm>
          <a:ln/>
        </p:spPr>
        <p:txBody>
          <a:bodyPr/>
          <a:lstStyle/>
          <a:p>
            <a:pPr algn="ctr" defTabSz="449263" rtl="0" fontAlgn="base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hu-HU" altLang="hu-HU" sz="36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PÁLYÁZATI FELHÍVÁS</a:t>
            </a:r>
            <a:br>
              <a:rPr lang="hu-HU" altLang="hu-HU" sz="36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</a:br>
            <a: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az </a:t>
            </a:r>
            <a:b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</a:br>
            <a: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„Év </a:t>
            </a:r>
            <a:r>
              <a:rPr lang="hu-HU" altLang="hu-HU" sz="2400" b="1" dirty="0" smtClean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információvédelmi szak- és diplomadolgozata - </a:t>
            </a:r>
            <a:r>
              <a:rPr lang="hu-HU" altLang="hu-HU" sz="2400" b="1" dirty="0" smtClean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2018”</a:t>
            </a:r>
            <a: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</a:br>
            <a:r>
              <a:rPr lang="hu-HU" altLang="hu-HU" sz="2400" b="1" dirty="0">
                <a:solidFill>
                  <a:schemeClr val="tx1"/>
                </a:solidFill>
                <a:latin typeface="Arial" charset="0"/>
                <a:ea typeface="+mj-ea"/>
                <a:cs typeface="+mj-cs"/>
              </a:rPr>
              <a:t>cím elnyerésére</a:t>
            </a:r>
          </a:p>
        </p:txBody>
      </p:sp>
      <p:sp>
        <p:nvSpPr>
          <p:cNvPr id="7" name="CustomShape 3"/>
          <p:cNvSpPr/>
          <p:nvPr/>
        </p:nvSpPr>
        <p:spPr>
          <a:xfrm>
            <a:off x="704528" y="2276872"/>
            <a:ext cx="9001072" cy="3387920"/>
          </a:xfrm>
          <a:prstGeom prst="rect">
            <a:avLst/>
          </a:prstGeom>
          <a:noFill/>
        </p:spPr>
        <p:txBody>
          <a:bodyPr lIns="90000" tIns="45000" rIns="90000" bIns="45000"/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0000"/>
                </a:solidFill>
              </a:rPr>
              <a:t>I</a:t>
            </a:r>
            <a:r>
              <a:rPr lang="hu-HU" sz="2200" b="1" dirty="0" smtClean="0">
                <a:solidFill>
                  <a:srgbClr val="000000"/>
                </a:solidFill>
              </a:rPr>
              <a:t>dén </a:t>
            </a:r>
            <a:r>
              <a:rPr lang="hu-HU" sz="2200" b="1" dirty="0" smtClean="0">
                <a:solidFill>
                  <a:srgbClr val="000000"/>
                </a:solidFill>
              </a:rPr>
              <a:t>13. </a:t>
            </a:r>
            <a:r>
              <a:rPr lang="hu-HU" sz="2200" b="1" dirty="0" smtClean="0">
                <a:solidFill>
                  <a:srgbClr val="000000"/>
                </a:solidFill>
              </a:rPr>
              <a:t>alkalommal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 smtClean="0">
                <a:solidFill>
                  <a:srgbClr val="000000"/>
                </a:solidFill>
              </a:rPr>
              <a:t>Idén is két kategóriában (SZAK és DIPLOMA)</a:t>
            </a:r>
            <a:endParaRPr sz="2200" dirty="0">
              <a:solidFill>
                <a:prstClr val="black"/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00000"/>
                </a:solidFill>
              </a:rPr>
              <a:t>Beadási határidő: </a:t>
            </a:r>
            <a:r>
              <a:rPr lang="hu-HU" sz="2200" b="1" dirty="0" smtClean="0">
                <a:solidFill>
                  <a:srgbClr val="000000"/>
                </a:solidFill>
              </a:rPr>
              <a:t>2018. </a:t>
            </a:r>
            <a:r>
              <a:rPr lang="hu-HU" sz="2200" b="1" dirty="0" smtClean="0">
                <a:solidFill>
                  <a:srgbClr val="000000"/>
                </a:solidFill>
              </a:rPr>
              <a:t>július </a:t>
            </a:r>
            <a:r>
              <a:rPr lang="hu-HU" sz="2200" b="1" dirty="0" smtClean="0">
                <a:solidFill>
                  <a:srgbClr val="000000"/>
                </a:solidFill>
              </a:rPr>
              <a:t>31. </a:t>
            </a:r>
            <a:r>
              <a:rPr lang="hu-HU" sz="2200" b="1" dirty="0" smtClean="0">
                <a:solidFill>
                  <a:srgbClr val="000000"/>
                </a:solidFill>
              </a:rPr>
              <a:t>12:00</a:t>
            </a:r>
            <a:endParaRPr lang="hu-HU" sz="2200" dirty="0">
              <a:solidFill>
                <a:prstClr val="black"/>
              </a:solidFill>
            </a:endParaRP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2200" b="1" i="1" dirty="0" smtClean="0">
                <a:solidFill>
                  <a:srgbClr val="000000"/>
                </a:solidFill>
              </a:rPr>
              <a:t>Egyesület székhelyén </a:t>
            </a:r>
            <a:r>
              <a:rPr lang="hu-HU" sz="2000" dirty="0" smtClean="0">
                <a:solidFill>
                  <a:srgbClr val="000000"/>
                </a:solidFill>
              </a:rPr>
              <a:t>(1102 Budapest, Szent László tér 20.)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hu-HU" sz="2200" b="1" i="1" dirty="0" smtClean="0">
                <a:solidFill>
                  <a:srgbClr val="000000"/>
                </a:solidFill>
              </a:rPr>
              <a:t>Postai úton </a:t>
            </a:r>
            <a:r>
              <a:rPr lang="hu-HU" sz="2000" dirty="0">
                <a:solidFill>
                  <a:srgbClr val="000000"/>
                </a:solidFill>
              </a:rPr>
              <a:t>(1102 Budapest, Szent László tér 20</a:t>
            </a:r>
            <a:r>
              <a:rPr lang="hu-HU" sz="2000" dirty="0" smtClean="0">
                <a:solidFill>
                  <a:srgbClr val="000000"/>
                </a:solidFill>
              </a:rPr>
              <a:t>.)</a:t>
            </a:r>
            <a:endParaRPr sz="2000" dirty="0">
              <a:solidFill>
                <a:prstClr val="black"/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 smtClean="0">
                <a:solidFill>
                  <a:prstClr val="black"/>
                </a:solidFill>
              </a:rPr>
              <a:t>ISO/IEC 27001 – ISO 27000-es szabványcsalád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 smtClean="0">
                <a:solidFill>
                  <a:srgbClr val="000000"/>
                </a:solidFill>
              </a:rPr>
              <a:t>Értékes nyeremények</a:t>
            </a:r>
            <a:endParaRPr lang="hu-HU" sz="2000" b="1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i="1" dirty="0" smtClean="0">
                <a:solidFill>
                  <a:srgbClr val="FF0000"/>
                </a:solidFill>
              </a:rPr>
              <a:t>Eredményhirdetés </a:t>
            </a:r>
            <a:r>
              <a:rPr lang="hu-HU" sz="2200" b="1" i="1" dirty="0" smtClean="0">
                <a:solidFill>
                  <a:srgbClr val="FF0000"/>
                </a:solidFill>
              </a:rPr>
              <a:t>LXXXII</a:t>
            </a:r>
            <a:r>
              <a:rPr lang="hu-HU" sz="2200" b="1" i="1" dirty="0" smtClean="0">
                <a:solidFill>
                  <a:srgbClr val="FF0000"/>
                </a:solidFill>
              </a:rPr>
              <a:t>. </a:t>
            </a:r>
            <a:r>
              <a:rPr lang="hu-HU" sz="2200" b="1" i="1" dirty="0">
                <a:solidFill>
                  <a:srgbClr val="FF0000"/>
                </a:solidFill>
              </a:rPr>
              <a:t>f</a:t>
            </a:r>
            <a:r>
              <a:rPr lang="hu-HU" sz="2200" b="1" i="1" dirty="0" smtClean="0">
                <a:solidFill>
                  <a:srgbClr val="FF0000"/>
                </a:solidFill>
              </a:rPr>
              <a:t>órumon - </a:t>
            </a:r>
            <a:r>
              <a:rPr lang="hu-HU" sz="2200" b="1" i="1" dirty="0" smtClean="0">
                <a:solidFill>
                  <a:srgbClr val="FF0000"/>
                </a:solidFill>
              </a:rPr>
              <a:t>2018. </a:t>
            </a:r>
            <a:r>
              <a:rPr lang="hu-HU" sz="2200" b="1" i="1" dirty="0" smtClean="0">
                <a:solidFill>
                  <a:srgbClr val="FF0000"/>
                </a:solidFill>
              </a:rPr>
              <a:t>szeptember </a:t>
            </a:r>
            <a:r>
              <a:rPr lang="hu-HU" sz="2200" b="1" i="1" dirty="0" smtClean="0">
                <a:solidFill>
                  <a:srgbClr val="FF0000"/>
                </a:solidFill>
              </a:rPr>
              <a:t>19-én</a:t>
            </a:r>
            <a:r>
              <a:rPr lang="hu-HU" sz="2200" b="1" i="1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200" b="1" dirty="0" smtClean="0">
                <a:solidFill>
                  <a:prstClr val="black"/>
                </a:solidFill>
              </a:rPr>
              <a:t>Részletes kiírás: </a:t>
            </a:r>
            <a:r>
              <a:rPr lang="hu-HU" sz="2200" b="1" dirty="0" err="1" smtClean="0">
                <a:solidFill>
                  <a:prstClr val="black"/>
                </a:solidFill>
                <a:hlinkClick r:id="rId2"/>
              </a:rPr>
              <a:t>www.hetpecset.hu</a:t>
            </a:r>
            <a:r>
              <a:rPr lang="hu-HU" sz="2200" b="1" dirty="0" smtClean="0">
                <a:solidFill>
                  <a:prstClr val="black"/>
                </a:solidFill>
              </a:rPr>
              <a:t> honlapon</a:t>
            </a:r>
            <a:endParaRPr sz="2200" b="1" dirty="0">
              <a:solidFill>
                <a:prstClr val="black"/>
              </a:solidFill>
            </a:endParaRPr>
          </a:p>
          <a:p>
            <a:endParaRPr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91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8625408" y="6019920"/>
            <a:ext cx="702552" cy="495000"/>
          </a:xfrm>
          <a:prstGeom prst="rect">
            <a:avLst/>
          </a:prstGeom>
        </p:spPr>
        <p:txBody>
          <a:bodyPr/>
          <a:lstStyle/>
          <a:p>
            <a:fld id="{DA97D2CF-8120-4B18-B80D-7D973BFEA50F}" type="slidenum">
              <a:rPr lang="hu-HU" sz="1400">
                <a:solidFill>
                  <a:srgbClr val="000000"/>
                </a:solidFill>
                <a:latin typeface="Times New Roman"/>
              </a:rPr>
              <a:pPr/>
              <a:t>5</a:t>
            </a:fld>
            <a:endParaRPr>
              <a:solidFill>
                <a:prstClr val="black"/>
              </a:solidFill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1374956" y="60043"/>
            <a:ext cx="7920880" cy="60912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r>
              <a:rPr lang="hu-HU" sz="2400" b="1" dirty="0" smtClean="0">
                <a:solidFill>
                  <a:srgbClr val="0D0147"/>
                </a:solidFill>
              </a:rPr>
              <a:t>EDDIGI NYERTESEK(2006-tól)</a:t>
            </a:r>
            <a:endParaRPr sz="2400" dirty="0">
              <a:solidFill>
                <a:prstClr val="black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776933"/>
            <a:ext cx="9906000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41313" indent="-336550"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1pPr>
            <a:lvl2pPr marL="741363" indent="-279400"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2pPr>
            <a:lvl3pPr marL="914400"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3pPr>
            <a:lvl4pPr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4pPr>
            <a:lvl5pPr eaLnBrk="0" hangingPunct="0"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5pPr>
            <a:lvl6pPr marL="2514600" indent="-228600" algn="ct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6pPr>
            <a:lvl7pPr marL="2971800" indent="-228600" algn="ct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7pPr>
            <a:lvl8pPr marL="3429000" indent="-228600" algn="ct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8pPr>
            <a:lvl9pPr marL="3886200" indent="-228600" algn="ct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362075" algn="l"/>
                <a:tab pos="1811338" algn="l"/>
                <a:tab pos="2260600" algn="l"/>
                <a:tab pos="2709863" algn="l"/>
                <a:tab pos="3159125" algn="l"/>
                <a:tab pos="3608388" algn="l"/>
                <a:tab pos="4057650" algn="l"/>
                <a:tab pos="4506913" algn="l"/>
                <a:tab pos="4956175" algn="l"/>
                <a:tab pos="5405438" algn="l"/>
                <a:tab pos="5854700" algn="l"/>
                <a:tab pos="6303963" algn="l"/>
                <a:tab pos="6753225" algn="l"/>
                <a:tab pos="7202488" algn="l"/>
                <a:tab pos="7651750" algn="l"/>
                <a:tab pos="8101013" algn="l"/>
                <a:tab pos="8550275" algn="l"/>
                <a:tab pos="8999538" algn="l"/>
                <a:tab pos="9448800" algn="l"/>
                <a:tab pos="9898063" algn="l"/>
              </a:tabLst>
              <a:defRPr b="1">
                <a:solidFill>
                  <a:schemeClr val="bg1"/>
                </a:solidFill>
                <a:latin typeface="Times New Roman" pitchFamily="18" charset="0"/>
                <a:ea typeface="Microsoft YaHei" charset="-122"/>
              </a:defRPr>
            </a:lvl9pPr>
          </a:lstStyle>
          <a:p>
            <a:r>
              <a:rPr lang="hu-HU" sz="1400" b="0" dirty="0" smtClean="0">
                <a:solidFill>
                  <a:prstClr val="black"/>
                </a:solidFill>
              </a:rPr>
              <a:t>			</a:t>
            </a:r>
            <a:endParaRPr lang="hu-HU" sz="1400" b="0" dirty="0" smtClean="0">
              <a:solidFill>
                <a:prstClr val="black"/>
              </a:solidFill>
            </a:endParaRPr>
          </a:p>
          <a:p>
            <a:endParaRPr lang="hu-HU" sz="1400" b="0" dirty="0">
              <a:solidFill>
                <a:prstClr val="black"/>
              </a:solidFill>
            </a:endParaRPr>
          </a:p>
          <a:p>
            <a:endParaRPr lang="hu-HU" sz="1400" b="0" dirty="0" smtClean="0">
              <a:solidFill>
                <a:prstClr val="black"/>
              </a:solidFill>
            </a:endParaRPr>
          </a:p>
          <a:p>
            <a:endParaRPr lang="hu-HU" sz="1400" b="0" dirty="0">
              <a:solidFill>
                <a:prstClr val="black"/>
              </a:solidFill>
            </a:endParaRPr>
          </a:p>
          <a:p>
            <a:r>
              <a:rPr lang="hu-HU" sz="1200" b="0" dirty="0" smtClean="0">
                <a:solidFill>
                  <a:prstClr val="black"/>
                </a:solidFill>
              </a:rPr>
              <a:t>2006 </a:t>
            </a:r>
            <a:r>
              <a:rPr lang="hu-HU" sz="1200" b="0" dirty="0" smtClean="0">
                <a:solidFill>
                  <a:prstClr val="black"/>
                </a:solidFill>
              </a:rPr>
              <a:t>- </a:t>
            </a:r>
            <a:r>
              <a:rPr lang="hu-HU" sz="1200" b="0" dirty="0" err="1" smtClean="0">
                <a:solidFill>
                  <a:prstClr val="black"/>
                </a:solidFill>
              </a:rPr>
              <a:t>Czirkos</a:t>
            </a:r>
            <a:r>
              <a:rPr lang="hu-HU" sz="1200" b="0" dirty="0" smtClean="0">
                <a:solidFill>
                  <a:prstClr val="black"/>
                </a:solidFill>
              </a:rPr>
              <a:t> Zoltán (BMGE) - P2P alapú biztonsági szoftver kifejlesztése</a:t>
            </a:r>
          </a:p>
          <a:p>
            <a:r>
              <a:rPr lang="hu-HU" sz="1200" b="0" dirty="0" smtClean="0">
                <a:solidFill>
                  <a:prstClr val="black"/>
                </a:solidFill>
              </a:rPr>
              <a:t>2007 </a:t>
            </a:r>
            <a:r>
              <a:rPr lang="hu-HU" sz="1200" b="0" dirty="0" smtClean="0">
                <a:solidFill>
                  <a:prstClr val="black"/>
                </a:solidFill>
              </a:rPr>
              <a:t>- Gulyás Gábor György (BMGE) - Anonim csevegő szolgáltatás vizsgálata hagyományos és </a:t>
            </a:r>
            <a:r>
              <a:rPr lang="hu-HU" sz="1200" b="0" dirty="0" smtClean="0">
                <a:solidFill>
                  <a:prstClr val="black"/>
                </a:solidFill>
              </a:rPr>
              <a:t>mobil környezetben</a:t>
            </a:r>
            <a:endParaRPr lang="hu-HU" sz="1200" b="0" dirty="0" smtClean="0">
              <a:solidFill>
                <a:prstClr val="black"/>
              </a:solidFill>
            </a:endParaRPr>
          </a:p>
          <a:p>
            <a:r>
              <a:rPr lang="hu-HU" sz="1200" b="0" dirty="0" smtClean="0">
                <a:solidFill>
                  <a:prstClr val="black"/>
                </a:solidFill>
              </a:rPr>
              <a:t>2007 </a:t>
            </a:r>
            <a:r>
              <a:rPr lang="hu-HU" sz="1200" b="0" dirty="0" smtClean="0">
                <a:solidFill>
                  <a:prstClr val="black"/>
                </a:solidFill>
              </a:rPr>
              <a:t>– </a:t>
            </a:r>
            <a:r>
              <a:rPr lang="hu-HU" sz="1200" b="0" dirty="0" err="1" smtClean="0">
                <a:solidFill>
                  <a:prstClr val="black"/>
                </a:solidFill>
              </a:rPr>
              <a:t>Árva-Szabó</a:t>
            </a:r>
            <a:r>
              <a:rPr lang="hu-HU" sz="1200" b="0" dirty="0" smtClean="0">
                <a:solidFill>
                  <a:prstClr val="black"/>
                </a:solidFill>
              </a:rPr>
              <a:t> Péter (PTE) - Munkavállalói személyes adatok kezelésének gyakorlati problémái</a:t>
            </a:r>
          </a:p>
          <a:p>
            <a:pPr marL="633413" indent="-628650"/>
            <a:r>
              <a:rPr lang="hu-HU" sz="1200" b="0" dirty="0" smtClean="0">
                <a:solidFill>
                  <a:prstClr val="black"/>
                </a:solidFill>
              </a:rPr>
              <a:t>2008 - </a:t>
            </a:r>
            <a:r>
              <a:rPr lang="hu-HU" sz="1200" b="0" dirty="0" err="1" smtClean="0">
                <a:solidFill>
                  <a:prstClr val="black"/>
                </a:solidFill>
              </a:rPr>
              <a:t>Cserbák</a:t>
            </a:r>
            <a:r>
              <a:rPr lang="hu-HU" sz="1200" b="0" dirty="0" smtClean="0">
                <a:solidFill>
                  <a:prstClr val="black"/>
                </a:solidFill>
              </a:rPr>
              <a:t> Márton (BMGE) - „</a:t>
            </a:r>
            <a:r>
              <a:rPr lang="hu-HU" sz="1200" b="0" dirty="0" err="1" smtClean="0">
                <a:solidFill>
                  <a:prstClr val="black"/>
                </a:solidFill>
              </a:rPr>
              <a:t>Lightweight</a:t>
            </a:r>
            <a:r>
              <a:rPr lang="hu-HU" sz="1200" b="0" dirty="0" smtClean="0">
                <a:solidFill>
                  <a:prstClr val="black"/>
                </a:solidFill>
              </a:rPr>
              <a:t>” biztonsági megoldás rádiófrekvenciás azonosítással támogatott elektronikus kereskedelmi környezetben</a:t>
            </a:r>
          </a:p>
          <a:p>
            <a:pPr marL="633413" indent="-628650"/>
            <a:r>
              <a:rPr lang="hu-HU" sz="1200" b="0" dirty="0" smtClean="0">
                <a:solidFill>
                  <a:prstClr val="black"/>
                </a:solidFill>
              </a:rPr>
              <a:t>2008 – </a:t>
            </a:r>
            <a:r>
              <a:rPr lang="hu-HU" sz="1200" b="0" dirty="0" err="1" smtClean="0">
                <a:solidFill>
                  <a:prstClr val="black"/>
                </a:solidFill>
              </a:rPr>
              <a:t>Gábri</a:t>
            </a:r>
            <a:r>
              <a:rPr lang="hu-HU" sz="1200" b="0" dirty="0" smtClean="0">
                <a:solidFill>
                  <a:prstClr val="black"/>
                </a:solidFill>
              </a:rPr>
              <a:t> Máté (ZMNE) – Az információ hatása a XXI. század biztonságára</a:t>
            </a:r>
          </a:p>
          <a:p>
            <a:pPr marL="633413" indent="-628650"/>
            <a:r>
              <a:rPr lang="hu-HU" sz="1200" b="0" dirty="0" smtClean="0">
                <a:solidFill>
                  <a:prstClr val="black"/>
                </a:solidFill>
              </a:rPr>
              <a:t>2009 – Ravasz Csaba (DF) – Digitális aláírás megvalósítása vállalati környezetben</a:t>
            </a:r>
          </a:p>
          <a:p>
            <a:pPr marL="633413" indent="-628650"/>
            <a:r>
              <a:rPr lang="hu-HU" sz="1200" b="0" dirty="0" smtClean="0">
                <a:solidFill>
                  <a:prstClr val="black"/>
                </a:solidFill>
              </a:rPr>
              <a:t>2009 – Horváth Bence (BCE) – </a:t>
            </a:r>
            <a:r>
              <a:rPr lang="hu-HU" sz="1200" b="0" dirty="0" err="1" smtClean="0">
                <a:solidFill>
                  <a:prstClr val="black"/>
                </a:solidFill>
              </a:rPr>
              <a:t>Identity</a:t>
            </a:r>
            <a:r>
              <a:rPr lang="hu-HU" sz="1200" b="0" dirty="0" smtClean="0">
                <a:solidFill>
                  <a:prstClr val="black"/>
                </a:solidFill>
              </a:rPr>
              <a:t> management (Üzleti előnyök – technológiai kockázatok)</a:t>
            </a:r>
          </a:p>
          <a:p>
            <a:pPr marL="633413" indent="-628650"/>
            <a:r>
              <a:rPr lang="hu-HU" sz="1200" b="0" dirty="0" smtClean="0">
                <a:solidFill>
                  <a:prstClr val="black"/>
                </a:solidFill>
              </a:rPr>
              <a:t>2010 – Füzesi Tamás (BCE) – Hálózati biztonság</a:t>
            </a:r>
          </a:p>
          <a:p>
            <a:pPr marL="633413" indent="-628650"/>
            <a:r>
              <a:rPr lang="hu-HU" sz="1200" b="0" dirty="0" smtClean="0">
                <a:solidFill>
                  <a:prstClr val="black"/>
                </a:solidFill>
              </a:rPr>
              <a:t>2010 – Paulik Tamás (BMGE) – Kliensoldali webes tartalomtitkosító eszköz készítése</a:t>
            </a:r>
          </a:p>
          <a:p>
            <a:pPr marL="633413" indent="-628650"/>
            <a:r>
              <a:rPr lang="hu-HU" sz="1200" b="0" dirty="0" smtClean="0">
                <a:solidFill>
                  <a:prstClr val="black"/>
                </a:solidFill>
              </a:rPr>
              <a:t>2011 – Besenyei Tamás  (BMGE) – A webes tartalmakban alkalmazható </a:t>
            </a:r>
            <a:r>
              <a:rPr lang="hu-HU" sz="1200" b="0" dirty="0" err="1" smtClean="0">
                <a:solidFill>
                  <a:prstClr val="black"/>
                </a:solidFill>
              </a:rPr>
              <a:t>szteganográfiai</a:t>
            </a:r>
            <a:r>
              <a:rPr lang="hu-HU" sz="1200" b="0" dirty="0" smtClean="0">
                <a:solidFill>
                  <a:prstClr val="black"/>
                </a:solidFill>
              </a:rPr>
              <a:t> módszerek vizsgálata</a:t>
            </a:r>
          </a:p>
          <a:p>
            <a:pPr marL="633413" indent="-628650"/>
            <a:r>
              <a:rPr lang="hu-HU" sz="1200" b="0" dirty="0" smtClean="0">
                <a:solidFill>
                  <a:prstClr val="black"/>
                </a:solidFill>
              </a:rPr>
              <a:t>2012 – Boda Károlynak (BMGE) – </a:t>
            </a:r>
            <a:r>
              <a:rPr lang="hu-HU" sz="1200" b="0" dirty="0" err="1" smtClean="0">
                <a:solidFill>
                  <a:prstClr val="black"/>
                </a:solidFill>
              </a:rPr>
              <a:t>Böngészőfüggetlen</a:t>
            </a:r>
            <a:r>
              <a:rPr lang="hu-HU" sz="1200" b="0" dirty="0" smtClean="0">
                <a:solidFill>
                  <a:prstClr val="black"/>
                </a:solidFill>
              </a:rPr>
              <a:t> rendszerujjlenyomat, mint webes nyomkövetési módszer kidolgozása és vizsgálata</a:t>
            </a:r>
          </a:p>
          <a:p>
            <a:pPr marL="633413" indent="-628650"/>
            <a:r>
              <a:rPr lang="hu-HU" sz="1200" b="0" dirty="0" smtClean="0">
                <a:solidFill>
                  <a:prstClr val="black"/>
                </a:solidFill>
              </a:rPr>
              <a:t>2013 – </a:t>
            </a:r>
            <a:r>
              <a:rPr lang="hu-HU" sz="1200" b="0" dirty="0" err="1" smtClean="0">
                <a:solidFill>
                  <a:prstClr val="black"/>
                </a:solidFill>
              </a:rPr>
              <a:t>Paráda</a:t>
            </a:r>
            <a:r>
              <a:rPr lang="hu-HU" sz="1200" b="0" dirty="0" smtClean="0">
                <a:solidFill>
                  <a:prstClr val="black"/>
                </a:solidFill>
              </a:rPr>
              <a:t> István (NKE) -  A hálózatbiztonság vizsgálata a hálózati eszközöket érintő támadások gyakorlati szimulációin keresztül</a:t>
            </a:r>
          </a:p>
          <a:p>
            <a:pPr marL="633413" indent="-628650"/>
            <a:r>
              <a:rPr lang="hu-HU" sz="1200" b="0" dirty="0" smtClean="0">
                <a:solidFill>
                  <a:prstClr val="black"/>
                </a:solidFill>
              </a:rPr>
              <a:t>2013 </a:t>
            </a:r>
            <a:r>
              <a:rPr lang="hu-HU" sz="1200" b="0" dirty="0">
                <a:solidFill>
                  <a:prstClr val="black"/>
                </a:solidFill>
              </a:rPr>
              <a:t>– </a:t>
            </a:r>
            <a:r>
              <a:rPr lang="hu-HU" sz="1200" b="0" dirty="0" err="1" smtClean="0">
                <a:solidFill>
                  <a:prstClr val="black"/>
                </a:solidFill>
              </a:rPr>
              <a:t>Dinya</a:t>
            </a:r>
            <a:r>
              <a:rPr lang="hu-HU" sz="1200" b="0" dirty="0" smtClean="0">
                <a:solidFill>
                  <a:prstClr val="black"/>
                </a:solidFill>
              </a:rPr>
              <a:t> Péter (BCE) –  Jelszavak használatával kapcsolatos megoldások, módszerek és szokások elemzése</a:t>
            </a:r>
          </a:p>
          <a:p>
            <a:pPr marL="633413" indent="-628650"/>
            <a:r>
              <a:rPr lang="hu-HU" sz="1200" b="0" dirty="0" smtClean="0">
                <a:solidFill>
                  <a:prstClr val="black"/>
                </a:solidFill>
              </a:rPr>
              <a:t>2014 – Szerencsés Ákos (BMGE) – Webes egér </a:t>
            </a:r>
            <a:r>
              <a:rPr lang="hu-HU" sz="1200" b="0" dirty="0" err="1" smtClean="0">
                <a:solidFill>
                  <a:prstClr val="black"/>
                </a:solidFill>
              </a:rPr>
              <a:t>hőtérképek</a:t>
            </a:r>
            <a:r>
              <a:rPr lang="hu-HU" sz="1200" b="0" dirty="0" smtClean="0">
                <a:solidFill>
                  <a:prstClr val="black"/>
                </a:solidFill>
              </a:rPr>
              <a:t> készítése és elemzése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2015 – Szegedi Péter </a:t>
            </a:r>
            <a:r>
              <a:rPr lang="hu-HU" sz="1200" b="0" dirty="0" smtClean="0">
                <a:solidFill>
                  <a:prstClr val="black"/>
                </a:solidFill>
              </a:rPr>
              <a:t>(NKE) - </a:t>
            </a:r>
            <a:r>
              <a:rPr lang="hu-HU" sz="1200" b="0" dirty="0" err="1" smtClean="0">
                <a:solidFill>
                  <a:prstClr val="black"/>
                </a:solidFill>
              </a:rPr>
              <a:t>Kriptoeszköz</a:t>
            </a:r>
            <a:r>
              <a:rPr lang="hu-HU" sz="1200" b="0" dirty="0" smtClean="0">
                <a:solidFill>
                  <a:prstClr val="black"/>
                </a:solidFill>
              </a:rPr>
              <a:t> </a:t>
            </a:r>
            <a:r>
              <a:rPr lang="hu-HU" sz="1200" b="0" dirty="0">
                <a:solidFill>
                  <a:prstClr val="black"/>
                </a:solidFill>
              </a:rPr>
              <a:t>előállítása és alkalmazásának lehetőségei a Magyar </a:t>
            </a:r>
            <a:r>
              <a:rPr lang="hu-HU" sz="1200" b="0" dirty="0" smtClean="0">
                <a:solidFill>
                  <a:prstClr val="black"/>
                </a:solidFill>
              </a:rPr>
              <a:t>Honvédségben(BSC)</a:t>
            </a:r>
          </a:p>
          <a:p>
            <a:pPr marL="633413" indent="-628650"/>
            <a:r>
              <a:rPr lang="hu-HU" sz="1200" b="0" dirty="0" smtClean="0">
                <a:solidFill>
                  <a:prstClr val="black"/>
                </a:solidFill>
              </a:rPr>
              <a:t>	Simon Benedek (BME) - Strukturális </a:t>
            </a:r>
            <a:r>
              <a:rPr lang="hu-HU" sz="1200" b="0" dirty="0" err="1">
                <a:solidFill>
                  <a:prstClr val="black"/>
                </a:solidFill>
              </a:rPr>
              <a:t>deanonimizációs</a:t>
            </a:r>
            <a:r>
              <a:rPr lang="hu-HU" sz="1200" b="0" dirty="0">
                <a:solidFill>
                  <a:prstClr val="black"/>
                </a:solidFill>
              </a:rPr>
              <a:t> algoritmusok elemzése és </a:t>
            </a:r>
            <a:r>
              <a:rPr lang="hu-HU" sz="1200" b="0" dirty="0" smtClean="0">
                <a:solidFill>
                  <a:prstClr val="black"/>
                </a:solidFill>
              </a:rPr>
              <a:t>fejlesztése (MSC)</a:t>
            </a:r>
          </a:p>
          <a:p>
            <a:pPr marL="633413" indent="-628650"/>
            <a:r>
              <a:rPr lang="hu-HU" sz="1200" b="0" dirty="0" smtClean="0">
                <a:solidFill>
                  <a:prstClr val="black"/>
                </a:solidFill>
              </a:rPr>
              <a:t>2016 – Gyebnár Gergő (NKE) </a:t>
            </a:r>
            <a:r>
              <a:rPr lang="hu-HU" sz="1200" b="0" dirty="0">
                <a:solidFill>
                  <a:prstClr val="black"/>
                </a:solidFill>
              </a:rPr>
              <a:t>- </a:t>
            </a:r>
            <a:r>
              <a:rPr lang="hu-HU" sz="1200" b="0" dirty="0" smtClean="0">
                <a:solidFill>
                  <a:prstClr val="black"/>
                </a:solidFill>
              </a:rPr>
              <a:t>A </a:t>
            </a:r>
            <a:r>
              <a:rPr lang="hu-HU" sz="1200" b="0" dirty="0" err="1">
                <a:solidFill>
                  <a:prstClr val="black"/>
                </a:solidFill>
              </a:rPr>
              <a:t>kibervédelem</a:t>
            </a:r>
            <a:r>
              <a:rPr lang="hu-HU" sz="1200" b="0" dirty="0">
                <a:solidFill>
                  <a:prstClr val="black"/>
                </a:solidFill>
              </a:rPr>
              <a:t> rendszere a magyar és a globális </a:t>
            </a:r>
            <a:r>
              <a:rPr lang="hu-HU" sz="1200" b="0" dirty="0" smtClean="0">
                <a:solidFill>
                  <a:prstClr val="black"/>
                </a:solidFill>
              </a:rPr>
              <a:t>kibertérben és 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	</a:t>
            </a:r>
            <a:r>
              <a:rPr lang="hu-HU" sz="1200" b="0" dirty="0" smtClean="0">
                <a:solidFill>
                  <a:prstClr val="black"/>
                </a:solidFill>
              </a:rPr>
              <a:t>Borókai Bence </a:t>
            </a:r>
            <a:r>
              <a:rPr lang="hu-HU" sz="1200" b="0" dirty="0">
                <a:solidFill>
                  <a:prstClr val="black"/>
                </a:solidFill>
              </a:rPr>
              <a:t>(PPKE) </a:t>
            </a:r>
            <a:r>
              <a:rPr lang="hu-HU" sz="1200" b="0" dirty="0" smtClean="0">
                <a:solidFill>
                  <a:prstClr val="black"/>
                </a:solidFill>
              </a:rPr>
              <a:t>- Kritikus </a:t>
            </a:r>
            <a:r>
              <a:rPr lang="hu-HU" sz="1200" b="0" dirty="0">
                <a:solidFill>
                  <a:prstClr val="black"/>
                </a:solidFill>
              </a:rPr>
              <a:t>infrastruktúrák biztonsági szabályozása; egy </a:t>
            </a:r>
            <a:r>
              <a:rPr lang="hu-HU" sz="1200" b="0" dirty="0" err="1">
                <a:solidFill>
                  <a:prstClr val="black"/>
                </a:solidFill>
              </a:rPr>
              <a:t>Kiberbiztonsági</a:t>
            </a:r>
            <a:r>
              <a:rPr lang="hu-HU" sz="1200" b="0" dirty="0">
                <a:solidFill>
                  <a:prstClr val="black"/>
                </a:solidFill>
              </a:rPr>
              <a:t> Műveleti Központ (CSOC) </a:t>
            </a:r>
            <a:r>
              <a:rPr lang="hu-HU" sz="1200" b="0" dirty="0" smtClean="0">
                <a:solidFill>
                  <a:prstClr val="black"/>
                </a:solidFill>
              </a:rPr>
              <a:t>megtervezése (</a:t>
            </a:r>
            <a:r>
              <a:rPr lang="hu-HU" sz="1200" b="0" dirty="0" err="1" smtClean="0">
                <a:solidFill>
                  <a:prstClr val="black"/>
                </a:solidFill>
              </a:rPr>
              <a:t>BSc</a:t>
            </a:r>
            <a:r>
              <a:rPr lang="hu-HU" sz="1200" b="0" dirty="0" smtClean="0">
                <a:solidFill>
                  <a:prstClr val="black"/>
                </a:solidFill>
              </a:rPr>
              <a:t>)</a:t>
            </a:r>
          </a:p>
          <a:p>
            <a:pPr marL="633413" indent="-628650"/>
            <a:r>
              <a:rPr lang="hu-HU" sz="1200" b="0" dirty="0">
                <a:solidFill>
                  <a:prstClr val="black"/>
                </a:solidFill>
              </a:rPr>
              <a:t>	</a:t>
            </a:r>
            <a:r>
              <a:rPr lang="hu-HU" sz="1200" b="0" dirty="0" smtClean="0">
                <a:solidFill>
                  <a:prstClr val="black"/>
                </a:solidFill>
              </a:rPr>
              <a:t>Tóth Géza (ÓE) </a:t>
            </a:r>
            <a:r>
              <a:rPr lang="hu-HU" sz="1200" b="0" dirty="0">
                <a:solidFill>
                  <a:prstClr val="black"/>
                </a:solidFill>
              </a:rPr>
              <a:t>-  Biztonsági kiegészítések szolgáltatás orientált architektúrák </a:t>
            </a:r>
            <a:r>
              <a:rPr lang="hu-HU" sz="1200" b="0" dirty="0" err="1">
                <a:solidFill>
                  <a:prstClr val="black"/>
                </a:solidFill>
              </a:rPr>
              <a:t>Enterprise</a:t>
            </a:r>
            <a:r>
              <a:rPr lang="hu-HU" sz="1200" b="0" dirty="0">
                <a:solidFill>
                  <a:prstClr val="black"/>
                </a:solidFill>
              </a:rPr>
              <a:t> Service </a:t>
            </a:r>
            <a:r>
              <a:rPr lang="hu-HU" sz="1200" b="0" dirty="0" err="1">
                <a:solidFill>
                  <a:prstClr val="black"/>
                </a:solidFill>
              </a:rPr>
              <a:t>Bus-on</a:t>
            </a:r>
            <a:r>
              <a:rPr lang="hu-HU" sz="1200" b="0" dirty="0">
                <a:solidFill>
                  <a:prstClr val="black"/>
                </a:solidFill>
              </a:rPr>
              <a:t> keresztüli </a:t>
            </a:r>
            <a:r>
              <a:rPr lang="hu-HU" sz="1200" b="0" dirty="0" smtClean="0">
                <a:solidFill>
                  <a:schemeClr val="tx1"/>
                </a:solidFill>
              </a:rPr>
              <a:t>kommunikációjához (</a:t>
            </a:r>
            <a:r>
              <a:rPr lang="hu-HU" sz="1200" b="0" dirty="0" err="1" smtClean="0">
                <a:solidFill>
                  <a:schemeClr val="tx1"/>
                </a:solidFill>
              </a:rPr>
              <a:t>MSc</a:t>
            </a:r>
            <a:r>
              <a:rPr lang="hu-HU" sz="1200" b="0" dirty="0" smtClean="0">
                <a:solidFill>
                  <a:schemeClr val="tx1"/>
                </a:solidFill>
              </a:rPr>
              <a:t>)</a:t>
            </a:r>
          </a:p>
          <a:p>
            <a:pPr marL="633413" indent="-628650"/>
            <a:r>
              <a:rPr lang="hu-HU" sz="1200" b="0" dirty="0" smtClean="0">
                <a:solidFill>
                  <a:schemeClr val="tx1"/>
                </a:solidFill>
              </a:rPr>
              <a:t>2017 </a:t>
            </a:r>
            <a:r>
              <a:rPr lang="hu-HU" sz="1200" b="0" dirty="0" smtClean="0">
                <a:solidFill>
                  <a:schemeClr val="tx1"/>
                </a:solidFill>
              </a:rPr>
              <a:t>– Kovács Zoltán  (BMGE) - </a:t>
            </a:r>
            <a:r>
              <a:rPr lang="hu-HU" sz="1200" b="0" dirty="0">
                <a:solidFill>
                  <a:schemeClr val="tx1"/>
                </a:solidFill>
              </a:rPr>
              <a:t>Webes Nyomkövetési Trendek </a:t>
            </a:r>
            <a:r>
              <a:rPr lang="hu-HU" sz="1200" b="0" dirty="0" smtClean="0">
                <a:solidFill>
                  <a:schemeClr val="tx1"/>
                </a:solidFill>
              </a:rPr>
              <a:t>Vizsgálata</a:t>
            </a:r>
          </a:p>
          <a:p>
            <a:pPr marL="633413" indent="-628650"/>
            <a:r>
              <a:rPr lang="hu-HU" sz="1200" b="0" dirty="0">
                <a:solidFill>
                  <a:schemeClr val="tx1"/>
                </a:solidFill>
              </a:rPr>
              <a:t>	</a:t>
            </a:r>
            <a:r>
              <a:rPr lang="hu-HU" sz="1200" b="0" dirty="0" smtClean="0">
                <a:solidFill>
                  <a:schemeClr val="tx1"/>
                </a:solidFill>
              </a:rPr>
              <a:t>Beláz Annamária (NKE) - </a:t>
            </a:r>
            <a:r>
              <a:rPr lang="hu-HU" sz="1200" b="0" dirty="0">
                <a:solidFill>
                  <a:schemeClr val="tx1"/>
                </a:solidFill>
              </a:rPr>
              <a:t>A magyar </a:t>
            </a:r>
            <a:r>
              <a:rPr lang="hu-HU" sz="1200" b="0" dirty="0" err="1">
                <a:solidFill>
                  <a:schemeClr val="tx1"/>
                </a:solidFill>
              </a:rPr>
              <a:t>kibervédelmi</a:t>
            </a:r>
            <a:r>
              <a:rPr lang="hu-HU" sz="1200" b="0" dirty="0">
                <a:solidFill>
                  <a:schemeClr val="tx1"/>
                </a:solidFill>
              </a:rPr>
              <a:t> szabályozás továbbfejlesztésének lehetőségei, Különös tekintettel a </a:t>
            </a:r>
            <a:r>
              <a:rPr lang="hu-HU" sz="1200" b="0" dirty="0" smtClean="0">
                <a:solidFill>
                  <a:schemeClr val="tx1"/>
                </a:solidFill>
              </a:rPr>
              <a:t>stratégiaalkotásra</a:t>
            </a:r>
          </a:p>
          <a:p>
            <a:pPr marL="633413" indent="-628650"/>
            <a:r>
              <a:rPr lang="hu-HU" sz="1200" b="0" dirty="0" smtClean="0">
                <a:solidFill>
                  <a:schemeClr val="tx1"/>
                </a:solidFill>
              </a:rPr>
              <a:t>2018 - …</a:t>
            </a:r>
            <a:endParaRPr lang="hu-HU" sz="1200" b="0" dirty="0" smtClean="0">
              <a:solidFill>
                <a:schemeClr val="tx1"/>
              </a:solidFill>
            </a:endParaRPr>
          </a:p>
          <a:p>
            <a:pPr marL="633413" indent="-628650"/>
            <a:endParaRPr lang="hu-HU" sz="1200" b="0" dirty="0" smtClean="0">
              <a:solidFill>
                <a:prstClr val="black"/>
              </a:solidFill>
            </a:endParaRPr>
          </a:p>
          <a:p>
            <a:pPr lvl="4" eaLnBrk="1" hangingPunct="1">
              <a:spcBef>
                <a:spcPts val="350"/>
              </a:spcBef>
            </a:pPr>
            <a:endParaRPr lang="hu-HU" altLang="hu-HU" sz="1600" b="0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lvl="4" eaLnBrk="1" hangingPunct="1">
              <a:spcBef>
                <a:spcPts val="350"/>
              </a:spcBef>
            </a:pPr>
            <a:endParaRPr lang="hu-HU" altLang="hu-HU" sz="1100" b="0" i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ts val="400"/>
              </a:spcBef>
            </a:pPr>
            <a:endParaRPr lang="hu-HU" altLang="hu-HU" sz="1200" b="0" i="1" dirty="0">
              <a:solidFill>
                <a:prstClr val="black"/>
              </a:solidFill>
            </a:endParaRPr>
          </a:p>
          <a:p>
            <a:pPr lvl="4" eaLnBrk="1" hangingPunct="1">
              <a:spcBef>
                <a:spcPts val="400"/>
              </a:spcBef>
            </a:pPr>
            <a:endParaRPr lang="hu-HU" altLang="hu-HU" sz="1200" b="0" i="1" dirty="0">
              <a:solidFill>
                <a:prstClr val="black"/>
              </a:solidFill>
            </a:endParaRPr>
          </a:p>
          <a:p>
            <a:pPr lvl="4" eaLnBrk="1" hangingPunct="1">
              <a:spcBef>
                <a:spcPts val="400"/>
              </a:spcBef>
            </a:pPr>
            <a:endParaRPr lang="hu-HU" altLang="hu-HU" sz="1200" b="0" i="1" dirty="0">
              <a:solidFill>
                <a:prstClr val="black"/>
              </a:solidFill>
            </a:endParaRPr>
          </a:p>
          <a:p>
            <a:pPr lvl="3" eaLnBrk="1" hangingPunct="1">
              <a:spcBef>
                <a:spcPts val="400"/>
              </a:spcBef>
            </a:pPr>
            <a:endParaRPr lang="hu-HU" altLang="hu-HU" sz="1200" b="0" i="1" dirty="0">
              <a:solidFill>
                <a:prstClr val="black"/>
              </a:solidFill>
            </a:endParaRPr>
          </a:p>
          <a:p>
            <a:pPr lvl="1" eaLnBrk="1" hangingPunct="1">
              <a:spcBef>
                <a:spcPts val="600"/>
              </a:spcBef>
            </a:pPr>
            <a:endParaRPr lang="hu-HU" altLang="hu-HU" b="0" dirty="0">
              <a:solidFill>
                <a:prstClr val="black"/>
              </a:solidFill>
            </a:endParaRPr>
          </a:p>
          <a:p>
            <a:pPr eaLnBrk="1" hangingPunct="1">
              <a:spcBef>
                <a:spcPts val="600"/>
              </a:spcBef>
            </a:pPr>
            <a:endParaRPr lang="hu-HU" altLang="hu-HU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4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8913440" y="5805264"/>
            <a:ext cx="992560" cy="495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3F13B616-89FC-4754-9A43-C3DB75E6C12E}" type="slidenum">
              <a:rPr lang="hu-HU" sz="1400">
                <a:solidFill>
                  <a:srgbClr val="000000"/>
                </a:solidFill>
                <a:latin typeface="Times New Roman"/>
              </a:rPr>
              <a:pPr>
                <a:lnSpc>
                  <a:spcPct val="100000"/>
                </a:lnSpc>
              </a:pPr>
              <a:t>6</a:t>
            </a:fld>
            <a:endParaRPr dirty="0"/>
          </a:p>
        </p:txBody>
      </p:sp>
      <p:sp>
        <p:nvSpPr>
          <p:cNvPr id="152" name="CustomShape 2"/>
          <p:cNvSpPr/>
          <p:nvPr/>
        </p:nvSpPr>
        <p:spPr>
          <a:xfrm>
            <a:off x="0" y="76320"/>
            <a:ext cx="9905760" cy="60912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hu-HU" sz="3200" b="1" dirty="0" smtClean="0">
                <a:solidFill>
                  <a:srgbClr val="0D0147"/>
                </a:solidFill>
                <a:latin typeface="Arial"/>
              </a:rPr>
              <a:t>A </a:t>
            </a:r>
            <a:r>
              <a:rPr lang="hu-HU" sz="3200" b="1" dirty="0" smtClean="0">
                <a:solidFill>
                  <a:srgbClr val="0D0147"/>
                </a:solidFill>
                <a:latin typeface="Arial"/>
              </a:rPr>
              <a:t>82. </a:t>
            </a:r>
            <a:r>
              <a:rPr lang="hu-HU" sz="3200" b="1" dirty="0" smtClean="0">
                <a:solidFill>
                  <a:srgbClr val="0D0147"/>
                </a:solidFill>
                <a:latin typeface="Arial"/>
              </a:rPr>
              <a:t>program – </a:t>
            </a:r>
            <a:r>
              <a:rPr lang="hu-HU" sz="3200" b="1" dirty="0" smtClean="0">
                <a:solidFill>
                  <a:srgbClr val="0D0147"/>
                </a:solidFill>
                <a:latin typeface="Arial"/>
              </a:rPr>
              <a:t>2018.09.19.</a:t>
            </a:r>
            <a:endParaRPr sz="3200" dirty="0"/>
          </a:p>
        </p:txBody>
      </p:sp>
      <p:sp>
        <p:nvSpPr>
          <p:cNvPr id="153" name="CustomShape 3"/>
          <p:cNvSpPr/>
          <p:nvPr/>
        </p:nvSpPr>
        <p:spPr>
          <a:xfrm>
            <a:off x="1424608" y="764704"/>
            <a:ext cx="8481152" cy="504056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endParaRPr lang="hu-HU" sz="1400" dirty="0" smtClean="0"/>
          </a:p>
          <a:p>
            <a:pPr>
              <a:tabLst>
                <a:tab pos="1438275" algn="l"/>
              </a:tabLst>
            </a:pPr>
            <a:r>
              <a:rPr lang="hu-HU" sz="1400" dirty="0"/>
              <a:t>09.30 – 10.00 </a:t>
            </a:r>
            <a:r>
              <a:rPr lang="hu-HU" sz="1400" dirty="0" smtClean="0"/>
              <a:t>	</a:t>
            </a:r>
            <a:r>
              <a:rPr lang="hu-HU" sz="1400" b="1" dirty="0" smtClean="0"/>
              <a:t>Érkezés</a:t>
            </a:r>
            <a:r>
              <a:rPr lang="hu-HU" sz="1400" b="1" dirty="0"/>
              <a:t>, regisztráció</a:t>
            </a:r>
          </a:p>
          <a:p>
            <a:pPr>
              <a:tabLst>
                <a:tab pos="1438275" algn="l"/>
              </a:tabLst>
            </a:pPr>
            <a:endParaRPr lang="hu-HU" sz="1400" dirty="0"/>
          </a:p>
          <a:p>
            <a:pPr>
              <a:tabLst>
                <a:tab pos="1438275" algn="l"/>
              </a:tabLst>
            </a:pPr>
            <a:r>
              <a:rPr lang="hu-HU" sz="1400" dirty="0"/>
              <a:t>10.00 – 11.30 </a:t>
            </a:r>
            <a:r>
              <a:rPr lang="hu-HU" sz="1400" dirty="0" smtClean="0"/>
              <a:t>	</a:t>
            </a:r>
            <a:r>
              <a:rPr lang="hu-HU" sz="1400" b="1" dirty="0" smtClean="0"/>
              <a:t>Köszöntő </a:t>
            </a:r>
            <a:r>
              <a:rPr lang="hu-HU" sz="1400" b="1" dirty="0"/>
              <a:t>és bevezető gondolatok - Aktualitások az információvédelem területén</a:t>
            </a:r>
          </a:p>
          <a:p>
            <a:pPr>
              <a:tabLst>
                <a:tab pos="1438275" algn="l"/>
              </a:tabLst>
            </a:pPr>
            <a:r>
              <a:rPr lang="hu-HU" sz="1400" dirty="0" smtClean="0"/>
              <a:t>	Dr</a:t>
            </a:r>
            <a:r>
              <a:rPr lang="hu-HU" sz="1400" dirty="0"/>
              <a:t>. Ködmön István (Hétpecsét Egyesület) alelnök</a:t>
            </a:r>
          </a:p>
          <a:p>
            <a:pPr>
              <a:tabLst>
                <a:tab pos="1438275" algn="l"/>
              </a:tabLst>
            </a:pPr>
            <a:endParaRPr lang="hu-HU" sz="1400" dirty="0"/>
          </a:p>
          <a:p>
            <a:pPr>
              <a:tabLst>
                <a:tab pos="1438275" algn="l"/>
              </a:tabLst>
            </a:pPr>
            <a:r>
              <a:rPr lang="hu-HU" sz="1400" dirty="0" smtClean="0"/>
              <a:t>	</a:t>
            </a:r>
            <a:r>
              <a:rPr lang="hu-HU" sz="1400" b="1" dirty="0" smtClean="0"/>
              <a:t>Az </a:t>
            </a:r>
            <a:r>
              <a:rPr lang="hu-HU" sz="1400" b="1" dirty="0"/>
              <a:t>Ipar 4.0 </a:t>
            </a:r>
            <a:r>
              <a:rPr lang="hu-HU" sz="1400" b="1" dirty="0" err="1"/>
              <a:t>kiberbiztonsági</a:t>
            </a:r>
            <a:r>
              <a:rPr lang="hu-HU" sz="1400" b="1" dirty="0"/>
              <a:t> alapfogalmai</a:t>
            </a:r>
          </a:p>
          <a:p>
            <a:pPr>
              <a:tabLst>
                <a:tab pos="1438275" algn="l"/>
              </a:tabLst>
            </a:pPr>
            <a:r>
              <a:rPr lang="hu-HU" sz="1400" b="1" dirty="0" smtClean="0"/>
              <a:t>	</a:t>
            </a:r>
            <a:r>
              <a:rPr lang="hu-HU" sz="1400" dirty="0" err="1" smtClean="0"/>
              <a:t>Mádi-Nátor</a:t>
            </a:r>
            <a:r>
              <a:rPr lang="hu-HU" sz="1400" dirty="0" smtClean="0"/>
              <a:t> </a:t>
            </a:r>
            <a:r>
              <a:rPr lang="hu-HU" sz="1400" dirty="0"/>
              <a:t>Anett (IVSZ) Információbiztonság és </a:t>
            </a:r>
            <a:r>
              <a:rPr lang="hu-HU" sz="1400" dirty="0" err="1"/>
              <a:t>Kibervédelem</a:t>
            </a:r>
            <a:r>
              <a:rPr lang="hu-HU" sz="1400" dirty="0"/>
              <a:t> munkacsoport </a:t>
            </a:r>
            <a:r>
              <a:rPr lang="hu-HU" sz="1400" dirty="0" smtClean="0"/>
              <a:t>	társvezetője</a:t>
            </a:r>
            <a:endParaRPr lang="hu-HU" sz="1400" dirty="0"/>
          </a:p>
          <a:p>
            <a:pPr>
              <a:tabLst>
                <a:tab pos="1438275" algn="l"/>
              </a:tabLst>
            </a:pPr>
            <a:r>
              <a:rPr lang="hu-HU" sz="1400" b="1" dirty="0" smtClean="0"/>
              <a:t>	</a:t>
            </a:r>
          </a:p>
          <a:p>
            <a:pPr>
              <a:tabLst>
                <a:tab pos="1438275" algn="l"/>
              </a:tabLst>
            </a:pPr>
            <a:r>
              <a:rPr lang="hu-HU" sz="1400" b="1" dirty="0"/>
              <a:t>	</a:t>
            </a:r>
            <a:r>
              <a:rPr lang="hu-HU" sz="1400" b="1" dirty="0" smtClean="0"/>
              <a:t>A </a:t>
            </a:r>
            <a:r>
              <a:rPr lang="hu-HU" sz="1400" b="1" dirty="0"/>
              <a:t>GDPR alkalmazásának hatósági tapasztalatai </a:t>
            </a:r>
          </a:p>
          <a:p>
            <a:pPr>
              <a:tabLst>
                <a:tab pos="1438275" algn="l"/>
              </a:tabLst>
            </a:pPr>
            <a:r>
              <a:rPr lang="hu-HU" sz="1400" dirty="0"/>
              <a:t>    </a:t>
            </a:r>
            <a:r>
              <a:rPr lang="hu-HU" sz="1400" dirty="0" smtClean="0"/>
              <a:t>	Dr</a:t>
            </a:r>
            <a:r>
              <a:rPr lang="hu-HU" sz="1400" dirty="0"/>
              <a:t>. Szabó Endre Győző (Nemzeti Adatvédelmi és Információszabadság Hatóság) </a:t>
            </a:r>
            <a:r>
              <a:rPr lang="hu-HU" sz="1400" dirty="0" smtClean="0"/>
              <a:t>	elnökhelyettes</a:t>
            </a:r>
            <a:endParaRPr lang="hu-HU" sz="1400" dirty="0"/>
          </a:p>
          <a:p>
            <a:pPr>
              <a:tabLst>
                <a:tab pos="1438275" algn="l"/>
              </a:tabLst>
            </a:pPr>
            <a:r>
              <a:rPr lang="hu-HU" sz="1400" b="1" dirty="0"/>
              <a:t>        </a:t>
            </a:r>
          </a:p>
          <a:p>
            <a:pPr>
              <a:tabLst>
                <a:tab pos="1438275" algn="l"/>
              </a:tabLst>
            </a:pPr>
            <a:r>
              <a:rPr lang="hu-HU" sz="1400" b="1" dirty="0"/>
              <a:t>11.30 – </a:t>
            </a:r>
            <a:r>
              <a:rPr lang="hu-HU" sz="1400" b="1" dirty="0" smtClean="0"/>
              <a:t>11.50 	Kávé </a:t>
            </a:r>
            <a:r>
              <a:rPr lang="hu-HU" sz="1400" b="1" dirty="0"/>
              <a:t>szünet (kávé, üdítő, pogácsa, aprósütemény)</a:t>
            </a:r>
          </a:p>
          <a:p>
            <a:pPr>
              <a:tabLst>
                <a:tab pos="1438275" algn="l"/>
              </a:tabLst>
            </a:pPr>
            <a:endParaRPr lang="hu-HU" sz="1400" b="1" dirty="0"/>
          </a:p>
          <a:p>
            <a:pPr>
              <a:tabLst>
                <a:tab pos="1438275" algn="l"/>
              </a:tabLst>
            </a:pPr>
            <a:r>
              <a:rPr lang="hu-HU" sz="1400" b="1" dirty="0"/>
              <a:t>11.50 – </a:t>
            </a:r>
            <a:r>
              <a:rPr lang="hu-HU" sz="1400" b="1" dirty="0" smtClean="0"/>
              <a:t>13.00	Az </a:t>
            </a:r>
            <a:r>
              <a:rPr lang="hu-HU" sz="1400" b="1" dirty="0"/>
              <a:t>"Év információvédelmi szak- és diplomadolgozata - 2018 " cím </a:t>
            </a:r>
            <a:endParaRPr lang="hu-HU" sz="1400" b="1" dirty="0" smtClean="0"/>
          </a:p>
          <a:p>
            <a:pPr>
              <a:tabLst>
                <a:tab pos="1438275" algn="l"/>
              </a:tabLst>
            </a:pPr>
            <a:r>
              <a:rPr lang="hu-HU" sz="1400" b="1" dirty="0"/>
              <a:t>	</a:t>
            </a:r>
            <a:r>
              <a:rPr lang="hu-HU" sz="1400" b="1" dirty="0" smtClean="0"/>
              <a:t>nyerteseinek </a:t>
            </a:r>
            <a:r>
              <a:rPr lang="hu-HU" sz="1400" b="1" dirty="0"/>
              <a:t>előadása</a:t>
            </a:r>
          </a:p>
          <a:p>
            <a:pPr>
              <a:tabLst>
                <a:tab pos="1438275" algn="l"/>
              </a:tabLst>
            </a:pPr>
            <a:endParaRPr lang="hu-HU" sz="1400" b="1" dirty="0"/>
          </a:p>
          <a:p>
            <a:pPr>
              <a:tabLst>
                <a:tab pos="1438275" algn="l"/>
              </a:tabLst>
            </a:pPr>
            <a:r>
              <a:rPr lang="hu-HU" sz="1400" b="1" dirty="0" smtClean="0"/>
              <a:t>	Mire </a:t>
            </a:r>
            <a:r>
              <a:rPr lang="hu-HU" sz="1400" b="1" dirty="0"/>
              <a:t>jó, és mire nem jó a </a:t>
            </a:r>
            <a:r>
              <a:rPr lang="hu-HU" sz="1400" b="1" dirty="0" err="1"/>
              <a:t>blockchain</a:t>
            </a:r>
            <a:r>
              <a:rPr lang="hu-HU" sz="1400" b="1" dirty="0"/>
              <a:t>?</a:t>
            </a:r>
          </a:p>
          <a:p>
            <a:pPr lvl="3">
              <a:tabLst>
                <a:tab pos="1438275" algn="l"/>
              </a:tabLst>
            </a:pPr>
            <a:r>
              <a:rPr lang="hu-HU" sz="1400" b="1" dirty="0"/>
              <a:t>    </a:t>
            </a:r>
            <a:r>
              <a:rPr lang="hu-HU" sz="1400" dirty="0"/>
              <a:t>Sík Zoltán Nándor (Nemzeti Hírközlési és Informatikai Tanács) </a:t>
            </a:r>
            <a:r>
              <a:rPr lang="hu-HU" sz="1400" dirty="0" smtClean="0"/>
              <a:t>alelnök</a:t>
            </a:r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181</Words>
  <Application>Microsoft Office PowerPoint</Application>
  <PresentationFormat>A4 (210x297 mm)</PresentationFormat>
  <Paragraphs>105</Paragraphs>
  <Slides>6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3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Office Theme</vt:lpstr>
      <vt:lpstr>Office Theme</vt:lpstr>
      <vt:lpstr>Office Theme</vt:lpstr>
      <vt:lpstr>PowerPoint bemutató</vt:lpstr>
      <vt:lpstr>PowerPoint bemutató</vt:lpstr>
      <vt:lpstr>PowerPoint bemutató</vt:lpstr>
      <vt:lpstr>PÁLYÁZATI FELHÍVÁS az  „Év információvédelmi szak- és diplomadolgozata - 2018” cím elnyerésére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Tarján Gábor</dc:creator>
  <cp:lastModifiedBy>Ködmön István</cp:lastModifiedBy>
  <cp:revision>67</cp:revision>
  <dcterms:modified xsi:type="dcterms:W3CDTF">2018-09-18T10:08:04Z</dcterms:modified>
</cp:coreProperties>
</file>