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0"/>
  </p:notesMasterIdLst>
  <p:sldIdLst>
    <p:sldId id="256" r:id="rId4"/>
    <p:sldId id="257" r:id="rId5"/>
    <p:sldId id="272" r:id="rId6"/>
    <p:sldId id="274" r:id="rId7"/>
    <p:sldId id="275" r:id="rId8"/>
    <p:sldId id="261" r:id="rId9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3552" autoAdjust="0"/>
  </p:normalViewPr>
  <p:slideViewPr>
    <p:cSldViewPr>
      <p:cViewPr>
        <p:scale>
          <a:sx n="100" d="100"/>
          <a:sy n="100" d="100"/>
        </p:scale>
        <p:origin x="-1584" y="-23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0621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/>
      </p:par>
    </p:tnLst>
  </p:timing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tpecset.hu/" TargetMode="Externa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849240" y="836640"/>
            <a:ext cx="8419680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„Információvédelem menedzselése”
</a:t>
            </a: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LXXXII. 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Szakmai Fórum
Budapest, </a:t>
            </a: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2018. </a:t>
            </a: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szeptember </a:t>
            </a: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19.</a:t>
            </a:r>
            <a:endParaRPr dirty="0"/>
          </a:p>
        </p:txBody>
      </p:sp>
      <p:sp>
        <p:nvSpPr>
          <p:cNvPr id="132" name="TextShape 2"/>
          <p:cNvSpPr txBox="1"/>
          <p:nvPr/>
        </p:nvSpPr>
        <p:spPr>
          <a:xfrm>
            <a:off x="632520" y="2493000"/>
            <a:ext cx="8856984" cy="35298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</a:t>
            </a:r>
            <a:r>
              <a:rPr lang="hu-HU" sz="3200" b="1" dirty="0" smtClean="0">
                <a:solidFill>
                  <a:srgbClr val="000000"/>
                </a:solidFill>
              </a:rPr>
              <a:t>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 smtClean="0">
                <a:solidFill>
                  <a:srgbClr val="0D0147"/>
                </a:solidFill>
                <a:latin typeface="Arial"/>
              </a:rPr>
              <a:t>Dr. Ködmön István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</a:t>
            </a:r>
            <a:r>
              <a:rPr lang="hu-HU" sz="1600" dirty="0" smtClean="0">
                <a:solidFill>
                  <a:srgbClr val="0D0147"/>
                </a:solidFill>
                <a:latin typeface="Arial"/>
              </a:rPr>
              <a:t>alelnök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 smtClean="0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769424" y="6019920"/>
            <a:ext cx="558536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2</a:t>
            </a:fld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A </a:t>
            </a: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tizenhetedik </a:t>
            </a: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évet kezdtük </a:t>
            </a: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2018- </a:t>
            </a:r>
            <a:r>
              <a:rPr lang="hu-HU" sz="3200" b="1" dirty="0" err="1" smtClean="0">
                <a:solidFill>
                  <a:srgbClr val="0D0147"/>
                </a:solidFill>
                <a:latin typeface="Arial"/>
              </a:rPr>
              <a:t>ban</a:t>
            </a:r>
            <a:endParaRPr sz="3200"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Céljaink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: 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3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Fórumok</a:t>
            </a:r>
            <a:endParaRPr sz="3200" b="1" dirty="0"/>
          </a:p>
        </p:txBody>
      </p:sp>
      <p:sp>
        <p:nvSpPr>
          <p:cNvPr id="153" name="CustomShape 3"/>
          <p:cNvSpPr/>
          <p:nvPr/>
        </p:nvSpPr>
        <p:spPr>
          <a:xfrm>
            <a:off x="1496376" y="764704"/>
            <a:ext cx="6913008" cy="5040560"/>
          </a:xfrm>
          <a:prstGeom prst="rect">
            <a:avLst/>
          </a:prstGeom>
          <a:noFill/>
        </p:spPr>
        <p:txBody>
          <a:bodyPr lIns="90000" tIns="45000" rIns="90000" bIns="45000"/>
          <a:lstStyle/>
          <a:p>
            <a:pPr algn="ctr"/>
            <a:endParaRPr lang="hu-HU" sz="1000" dirty="0" smtClean="0"/>
          </a:p>
          <a:p>
            <a:pPr algn="ctr">
              <a:tabLst>
                <a:tab pos="1438275" algn="l"/>
              </a:tabLst>
            </a:pPr>
            <a:r>
              <a:rPr lang="hu-HU" sz="3200" b="1" dirty="0" smtClean="0"/>
              <a:t>Minden</a:t>
            </a:r>
          </a:p>
          <a:p>
            <a:pPr algn="ctr">
              <a:tabLst>
                <a:tab pos="1438275" algn="l"/>
              </a:tabLst>
            </a:pPr>
            <a:r>
              <a:rPr lang="hu-HU" sz="3200" b="1" dirty="0" smtClean="0"/>
              <a:t>páratlan </a:t>
            </a:r>
          </a:p>
          <a:p>
            <a:pPr algn="ctr">
              <a:tabLst>
                <a:tab pos="1438275" algn="l"/>
              </a:tabLst>
            </a:pPr>
            <a:endParaRPr lang="hu-HU" sz="3200" b="1" dirty="0" smtClean="0"/>
          </a:p>
          <a:p>
            <a:pPr algn="ctr">
              <a:tabLst>
                <a:tab pos="1438275" algn="l"/>
              </a:tabLst>
            </a:pPr>
            <a:r>
              <a:rPr lang="hu-HU" sz="2000" b="1" dirty="0" smtClean="0"/>
              <a:t>(január, március, május, szeptember, november)</a:t>
            </a:r>
            <a:endParaRPr lang="hu-HU" sz="2000" b="1" dirty="0"/>
          </a:p>
          <a:p>
            <a:pPr algn="ctr">
              <a:tabLst>
                <a:tab pos="1438275" algn="l"/>
              </a:tabLst>
            </a:pPr>
            <a:endParaRPr lang="hu-HU" sz="3200" b="1" dirty="0" smtClean="0"/>
          </a:p>
          <a:p>
            <a:pPr algn="ctr">
              <a:tabLst>
                <a:tab pos="1438275" algn="l"/>
              </a:tabLst>
            </a:pPr>
            <a:r>
              <a:rPr lang="hu-HU" sz="3200" b="1" dirty="0" smtClean="0"/>
              <a:t>hónap </a:t>
            </a:r>
          </a:p>
          <a:p>
            <a:pPr algn="ctr">
              <a:tabLst>
                <a:tab pos="1438275" algn="l"/>
              </a:tabLst>
            </a:pPr>
            <a:r>
              <a:rPr lang="hu-HU" sz="3200" b="1" dirty="0" smtClean="0"/>
              <a:t>harmadik </a:t>
            </a:r>
            <a:r>
              <a:rPr lang="hu-HU" sz="3200" b="1" dirty="0" smtClean="0"/>
              <a:t>szerdája</a:t>
            </a:r>
          </a:p>
          <a:p>
            <a:pPr algn="ctr">
              <a:tabLst>
                <a:tab pos="1438275" algn="l"/>
              </a:tabLst>
            </a:pPr>
            <a:endParaRPr lang="hu-HU" sz="3200" b="1" dirty="0" smtClean="0"/>
          </a:p>
          <a:p>
            <a:pPr algn="ctr">
              <a:tabLst>
                <a:tab pos="1438275" algn="l"/>
              </a:tabLst>
            </a:pPr>
            <a:r>
              <a:rPr lang="hu-HU" sz="3200" b="1" dirty="0" smtClean="0"/>
              <a:t> </a:t>
            </a:r>
            <a:r>
              <a:rPr lang="hu-HU" sz="3200" b="1" dirty="0" smtClean="0"/>
              <a:t>kivétel július!</a:t>
            </a:r>
            <a:endParaRPr lang="hu-HU" sz="2800" dirty="0"/>
          </a:p>
          <a:p>
            <a:pPr algn="ctr"/>
            <a:endParaRPr lang="hu-HU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7146609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704528" y="548680"/>
            <a:ext cx="8780463" cy="182880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</a:t>
            </a: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információvédelmi szak- és diplomadolgozata - </a:t>
            </a:r>
            <a:r>
              <a:rPr lang="hu-HU" altLang="hu-HU" sz="2400" b="1" dirty="0" smtClean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2018”</a:t>
            </a: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/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cím elnyerésére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276872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</a:rPr>
              <a:t>I</a:t>
            </a:r>
            <a:r>
              <a:rPr lang="hu-HU" sz="2200" b="1" dirty="0" smtClean="0">
                <a:solidFill>
                  <a:srgbClr val="000000"/>
                </a:solidFill>
              </a:rPr>
              <a:t>dén </a:t>
            </a:r>
            <a:r>
              <a:rPr lang="hu-HU" sz="2200" b="1" dirty="0" smtClean="0">
                <a:solidFill>
                  <a:srgbClr val="000000"/>
                </a:solidFill>
              </a:rPr>
              <a:t>13. </a:t>
            </a:r>
            <a:r>
              <a:rPr lang="hu-HU" sz="2200" b="1" dirty="0" smtClean="0">
                <a:solidFill>
                  <a:srgbClr val="000000"/>
                </a:solidFill>
              </a:rPr>
              <a:t>alkalommal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 smtClean="0">
                <a:solidFill>
                  <a:srgbClr val="000000"/>
                </a:solidFill>
              </a:rPr>
              <a:t>Idén is két kategóriában (SZAK és DIPLOMA)</a:t>
            </a:r>
            <a:endParaRPr sz="2200" dirty="0">
              <a:solidFill>
                <a:prstClr val="black"/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</a:rPr>
              <a:t>Beadási határidő: </a:t>
            </a:r>
            <a:r>
              <a:rPr lang="hu-HU" sz="2200" b="1" dirty="0" smtClean="0">
                <a:solidFill>
                  <a:srgbClr val="000000"/>
                </a:solidFill>
              </a:rPr>
              <a:t>2018. </a:t>
            </a:r>
            <a:r>
              <a:rPr lang="hu-HU" sz="2200" b="1" dirty="0" smtClean="0">
                <a:solidFill>
                  <a:srgbClr val="000000"/>
                </a:solidFill>
              </a:rPr>
              <a:t>július </a:t>
            </a:r>
            <a:r>
              <a:rPr lang="hu-HU" sz="2200" b="1" dirty="0" smtClean="0">
                <a:solidFill>
                  <a:srgbClr val="000000"/>
                </a:solidFill>
              </a:rPr>
              <a:t>31. </a:t>
            </a:r>
            <a:r>
              <a:rPr lang="hu-HU" sz="2200" b="1" dirty="0" smtClean="0">
                <a:solidFill>
                  <a:srgbClr val="000000"/>
                </a:solidFill>
              </a:rPr>
              <a:t>12:00</a:t>
            </a:r>
            <a:endParaRPr lang="hu-HU" sz="2200" dirty="0">
              <a:solidFill>
                <a:prstClr val="black"/>
              </a:solidFill>
            </a:endParaRP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 smtClean="0">
                <a:solidFill>
                  <a:srgbClr val="000000"/>
                </a:solidFill>
              </a:rPr>
              <a:t>Egyesület székhelyén </a:t>
            </a:r>
            <a:r>
              <a:rPr lang="hu-HU" sz="2000" dirty="0" smtClean="0">
                <a:solidFill>
                  <a:srgbClr val="000000"/>
                </a:solidFill>
              </a:rPr>
              <a:t>(1102 Budapest, Szent László tér 20.)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 smtClean="0">
                <a:solidFill>
                  <a:srgbClr val="000000"/>
                </a:solidFill>
              </a:rPr>
              <a:t>Postai úton </a:t>
            </a:r>
            <a:r>
              <a:rPr lang="hu-HU" sz="2000" dirty="0">
                <a:solidFill>
                  <a:srgbClr val="000000"/>
                </a:solidFill>
              </a:rPr>
              <a:t>(1102 Budapest, Szent László tér 20</a:t>
            </a:r>
            <a:r>
              <a:rPr lang="hu-HU" sz="2000" dirty="0" smtClean="0">
                <a:solidFill>
                  <a:srgbClr val="000000"/>
                </a:solidFill>
              </a:rPr>
              <a:t>.)</a:t>
            </a:r>
            <a:endParaRPr sz="2000" dirty="0">
              <a:solidFill>
                <a:prstClr val="black"/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 smtClean="0">
                <a:solidFill>
                  <a:prstClr val="black"/>
                </a:solidFill>
              </a:rPr>
              <a:t>ISO/IEC 27001 – ISO 27000-es szabványcsalád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 smtClean="0">
                <a:solidFill>
                  <a:srgbClr val="000000"/>
                </a:solidFill>
              </a:rPr>
              <a:t>Értékes nyeremények</a:t>
            </a:r>
            <a:endParaRPr lang="hu-HU" sz="2000" b="1" dirty="0" smtClean="0">
              <a:solidFill>
                <a:srgbClr val="000000"/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i="1" dirty="0" smtClean="0">
                <a:solidFill>
                  <a:srgbClr val="FF0000"/>
                </a:solidFill>
              </a:rPr>
              <a:t>Eredményhirdetés </a:t>
            </a:r>
            <a:r>
              <a:rPr lang="hu-HU" sz="2200" b="1" i="1" dirty="0" smtClean="0">
                <a:solidFill>
                  <a:srgbClr val="FF0000"/>
                </a:solidFill>
              </a:rPr>
              <a:t>LXXXII</a:t>
            </a:r>
            <a:r>
              <a:rPr lang="hu-HU" sz="2200" b="1" i="1" dirty="0" smtClean="0">
                <a:solidFill>
                  <a:srgbClr val="FF0000"/>
                </a:solidFill>
              </a:rPr>
              <a:t>. </a:t>
            </a:r>
            <a:r>
              <a:rPr lang="hu-HU" sz="2200" b="1" i="1" dirty="0">
                <a:solidFill>
                  <a:srgbClr val="FF0000"/>
                </a:solidFill>
              </a:rPr>
              <a:t>f</a:t>
            </a:r>
            <a:r>
              <a:rPr lang="hu-HU" sz="2200" b="1" i="1" dirty="0" smtClean="0">
                <a:solidFill>
                  <a:srgbClr val="FF0000"/>
                </a:solidFill>
              </a:rPr>
              <a:t>órumon - </a:t>
            </a:r>
            <a:r>
              <a:rPr lang="hu-HU" sz="2200" b="1" i="1" dirty="0" smtClean="0">
                <a:solidFill>
                  <a:srgbClr val="FF0000"/>
                </a:solidFill>
              </a:rPr>
              <a:t>2018. </a:t>
            </a:r>
            <a:r>
              <a:rPr lang="hu-HU" sz="2200" b="1" i="1" dirty="0" smtClean="0">
                <a:solidFill>
                  <a:srgbClr val="FF0000"/>
                </a:solidFill>
              </a:rPr>
              <a:t>szeptember </a:t>
            </a:r>
            <a:r>
              <a:rPr lang="hu-HU" sz="2200" b="1" i="1" dirty="0" smtClean="0">
                <a:solidFill>
                  <a:srgbClr val="FF0000"/>
                </a:solidFill>
              </a:rPr>
              <a:t>19-én</a:t>
            </a:r>
            <a:r>
              <a:rPr lang="hu-HU" sz="2200" b="1" i="1" dirty="0" smtClean="0">
                <a:solidFill>
                  <a:srgbClr val="FF0000"/>
                </a:solidFill>
              </a:rPr>
              <a:t>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 smtClean="0">
                <a:solidFill>
                  <a:prstClr val="black"/>
                </a:solidFill>
              </a:rPr>
              <a:t>Részletes kiírás: </a:t>
            </a:r>
            <a:r>
              <a:rPr lang="hu-HU" sz="2200" b="1" dirty="0" err="1" smtClean="0">
                <a:solidFill>
                  <a:prstClr val="black"/>
                </a:solidFill>
                <a:hlinkClick r:id="rId2"/>
              </a:rPr>
              <a:t>www.hetpecset.hu</a:t>
            </a:r>
            <a:r>
              <a:rPr lang="hu-HU" sz="2200" b="1" dirty="0" smtClean="0">
                <a:solidFill>
                  <a:prstClr val="black"/>
                </a:solidFill>
              </a:rPr>
              <a:t> honlapon</a:t>
            </a:r>
            <a:endParaRPr sz="2200" b="1" dirty="0">
              <a:solidFill>
                <a:prstClr val="black"/>
              </a:solidFill>
            </a:endParaRPr>
          </a:p>
          <a:p>
            <a:endParaRPr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91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8625408" y="6019920"/>
            <a:ext cx="702552" cy="495000"/>
          </a:xfrm>
          <a:prstGeom prst="rect">
            <a:avLst/>
          </a:prstGeom>
        </p:spPr>
        <p:txBody>
          <a:bodyPr/>
          <a:lstStyle/>
          <a:p>
            <a:fld id="{DA97D2CF-8120-4B18-B80D-7D973BFEA50F}" type="slidenum">
              <a:rPr lang="hu-HU" sz="1400">
                <a:solidFill>
                  <a:srgbClr val="000000"/>
                </a:solidFill>
                <a:latin typeface="Times New Roman"/>
              </a:rPr>
              <a:pPr/>
              <a:t>5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149" name="CustomShape 2"/>
          <p:cNvSpPr/>
          <p:nvPr/>
        </p:nvSpPr>
        <p:spPr>
          <a:xfrm>
            <a:off x="1374956" y="60043"/>
            <a:ext cx="792088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r>
              <a:rPr lang="hu-HU" sz="2400" b="1" dirty="0" smtClean="0">
                <a:solidFill>
                  <a:srgbClr val="0D0147"/>
                </a:solidFill>
              </a:rPr>
              <a:t>EDDIGI NYERTESEK(2006-tól)</a:t>
            </a:r>
            <a:endParaRPr sz="2400" dirty="0">
              <a:solidFill>
                <a:prstClr val="black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0" y="776933"/>
            <a:ext cx="9906000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3655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1pPr>
            <a:lvl2pPr marL="741363" indent="-279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2pPr>
            <a:lvl3pPr marL="914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3pPr>
            <a:lvl4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4pPr>
            <a:lvl5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5pPr>
            <a:lvl6pPr marL="25146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6pPr>
            <a:lvl7pPr marL="29718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7pPr>
            <a:lvl8pPr marL="34290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8pPr>
            <a:lvl9pPr marL="38862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9pPr>
          </a:lstStyle>
          <a:p>
            <a:r>
              <a:rPr lang="hu-HU" sz="1400" b="0" dirty="0" smtClean="0">
                <a:solidFill>
                  <a:prstClr val="black"/>
                </a:solidFill>
              </a:rPr>
              <a:t>			</a:t>
            </a:r>
            <a:endParaRPr lang="hu-HU" sz="1400" b="0" dirty="0" smtClean="0">
              <a:solidFill>
                <a:prstClr val="black"/>
              </a:solidFill>
            </a:endParaRPr>
          </a:p>
          <a:p>
            <a:endParaRPr lang="hu-HU" sz="1400" b="0" dirty="0">
              <a:solidFill>
                <a:prstClr val="black"/>
              </a:solidFill>
            </a:endParaRPr>
          </a:p>
          <a:p>
            <a:endParaRPr lang="hu-HU" sz="1400" b="0" dirty="0" smtClean="0">
              <a:solidFill>
                <a:prstClr val="black"/>
              </a:solidFill>
            </a:endParaRPr>
          </a:p>
          <a:p>
            <a:endParaRPr lang="hu-HU" sz="1400" b="0" dirty="0">
              <a:solidFill>
                <a:prstClr val="black"/>
              </a:solidFill>
            </a:endParaRPr>
          </a:p>
          <a:p>
            <a:r>
              <a:rPr lang="hu-HU" sz="1200" b="0" dirty="0" smtClean="0">
                <a:solidFill>
                  <a:prstClr val="black"/>
                </a:solidFill>
              </a:rPr>
              <a:t>2006 </a:t>
            </a:r>
            <a:r>
              <a:rPr lang="hu-HU" sz="1200" b="0" dirty="0" smtClean="0">
                <a:solidFill>
                  <a:prstClr val="black"/>
                </a:solidFill>
              </a:rPr>
              <a:t>- </a:t>
            </a:r>
            <a:r>
              <a:rPr lang="hu-HU" sz="1200" b="0" dirty="0" err="1" smtClean="0">
                <a:solidFill>
                  <a:prstClr val="black"/>
                </a:solidFill>
              </a:rPr>
              <a:t>Czirkos</a:t>
            </a:r>
            <a:r>
              <a:rPr lang="hu-HU" sz="1200" b="0" dirty="0" smtClean="0">
                <a:solidFill>
                  <a:prstClr val="black"/>
                </a:solidFill>
              </a:rPr>
              <a:t> Zoltán (BMGE) - P2P alapú biztonsági szoftver kifejlesztése</a:t>
            </a:r>
          </a:p>
          <a:p>
            <a:r>
              <a:rPr lang="hu-HU" sz="1200" b="0" dirty="0" smtClean="0">
                <a:solidFill>
                  <a:prstClr val="black"/>
                </a:solidFill>
              </a:rPr>
              <a:t>2007 </a:t>
            </a:r>
            <a:r>
              <a:rPr lang="hu-HU" sz="1200" b="0" dirty="0" smtClean="0">
                <a:solidFill>
                  <a:prstClr val="black"/>
                </a:solidFill>
              </a:rPr>
              <a:t>- Gulyás Gábor György (BMGE) - Anonim csevegő szolgáltatás vizsgálata hagyományos és </a:t>
            </a:r>
            <a:r>
              <a:rPr lang="hu-HU" sz="1200" b="0" dirty="0" smtClean="0">
                <a:solidFill>
                  <a:prstClr val="black"/>
                </a:solidFill>
              </a:rPr>
              <a:t>mobil környezetben</a:t>
            </a:r>
            <a:endParaRPr lang="hu-HU" sz="1200" b="0" dirty="0" smtClean="0">
              <a:solidFill>
                <a:prstClr val="black"/>
              </a:solidFill>
            </a:endParaRPr>
          </a:p>
          <a:p>
            <a:r>
              <a:rPr lang="hu-HU" sz="1200" b="0" dirty="0" smtClean="0">
                <a:solidFill>
                  <a:prstClr val="black"/>
                </a:solidFill>
              </a:rPr>
              <a:t>2007 </a:t>
            </a:r>
            <a:r>
              <a:rPr lang="hu-HU" sz="1200" b="0" dirty="0" smtClean="0">
                <a:solidFill>
                  <a:prstClr val="black"/>
                </a:solidFill>
              </a:rPr>
              <a:t>– </a:t>
            </a:r>
            <a:r>
              <a:rPr lang="hu-HU" sz="1200" b="0" dirty="0" err="1" smtClean="0">
                <a:solidFill>
                  <a:prstClr val="black"/>
                </a:solidFill>
              </a:rPr>
              <a:t>Árva-Szabó</a:t>
            </a:r>
            <a:r>
              <a:rPr lang="hu-HU" sz="1200" b="0" dirty="0" smtClean="0">
                <a:solidFill>
                  <a:prstClr val="black"/>
                </a:solidFill>
              </a:rPr>
              <a:t> Péter (PTE) - Munkavállalói személyes adatok kezelésének gyakorlati problémái</a:t>
            </a:r>
          </a:p>
          <a:p>
            <a:pPr marL="633413" indent="-628650"/>
            <a:r>
              <a:rPr lang="hu-HU" sz="1200" b="0" dirty="0" smtClean="0">
                <a:solidFill>
                  <a:prstClr val="black"/>
                </a:solidFill>
              </a:rPr>
              <a:t>2008 - </a:t>
            </a:r>
            <a:r>
              <a:rPr lang="hu-HU" sz="1200" b="0" dirty="0" err="1" smtClean="0">
                <a:solidFill>
                  <a:prstClr val="black"/>
                </a:solidFill>
              </a:rPr>
              <a:t>Cserbák</a:t>
            </a:r>
            <a:r>
              <a:rPr lang="hu-HU" sz="1200" b="0" dirty="0" smtClean="0">
                <a:solidFill>
                  <a:prstClr val="black"/>
                </a:solidFill>
              </a:rPr>
              <a:t> Márton (BMGE) - „</a:t>
            </a:r>
            <a:r>
              <a:rPr lang="hu-HU" sz="1200" b="0" dirty="0" err="1" smtClean="0">
                <a:solidFill>
                  <a:prstClr val="black"/>
                </a:solidFill>
              </a:rPr>
              <a:t>Lightweight</a:t>
            </a:r>
            <a:r>
              <a:rPr lang="hu-HU" sz="1200" b="0" dirty="0" smtClean="0">
                <a:solidFill>
                  <a:prstClr val="black"/>
                </a:solidFill>
              </a:rPr>
              <a:t>” biztonsági megoldás rádiófrekvenciás azonosítással támogatott elektronikus kereskedelmi környezetben</a:t>
            </a:r>
          </a:p>
          <a:p>
            <a:pPr marL="633413" indent="-628650"/>
            <a:r>
              <a:rPr lang="hu-HU" sz="1200" b="0" dirty="0" smtClean="0">
                <a:solidFill>
                  <a:prstClr val="black"/>
                </a:solidFill>
              </a:rPr>
              <a:t>2008 – </a:t>
            </a:r>
            <a:r>
              <a:rPr lang="hu-HU" sz="1200" b="0" dirty="0" err="1" smtClean="0">
                <a:solidFill>
                  <a:prstClr val="black"/>
                </a:solidFill>
              </a:rPr>
              <a:t>Gábri</a:t>
            </a:r>
            <a:r>
              <a:rPr lang="hu-HU" sz="1200" b="0" dirty="0" smtClean="0">
                <a:solidFill>
                  <a:prstClr val="black"/>
                </a:solidFill>
              </a:rPr>
              <a:t> Máté (ZMNE) – Az információ hatása a XXI. század biztonságára</a:t>
            </a:r>
          </a:p>
          <a:p>
            <a:pPr marL="633413" indent="-628650"/>
            <a:r>
              <a:rPr lang="hu-HU" sz="1200" b="0" dirty="0" smtClean="0">
                <a:solidFill>
                  <a:prstClr val="black"/>
                </a:solidFill>
              </a:rPr>
              <a:t>2009 – Ravasz Csaba (DF) – Digitális aláírás megvalósítása vállalati környezetben</a:t>
            </a:r>
          </a:p>
          <a:p>
            <a:pPr marL="633413" indent="-628650"/>
            <a:r>
              <a:rPr lang="hu-HU" sz="1200" b="0" dirty="0" smtClean="0">
                <a:solidFill>
                  <a:prstClr val="black"/>
                </a:solidFill>
              </a:rPr>
              <a:t>2009 – Horváth Bence (BCE) – </a:t>
            </a:r>
            <a:r>
              <a:rPr lang="hu-HU" sz="1200" b="0" dirty="0" err="1" smtClean="0">
                <a:solidFill>
                  <a:prstClr val="black"/>
                </a:solidFill>
              </a:rPr>
              <a:t>Identity</a:t>
            </a:r>
            <a:r>
              <a:rPr lang="hu-HU" sz="1200" b="0" dirty="0" smtClean="0">
                <a:solidFill>
                  <a:prstClr val="black"/>
                </a:solidFill>
              </a:rPr>
              <a:t> management (Üzleti előnyök – technológiai kockázatok)</a:t>
            </a:r>
          </a:p>
          <a:p>
            <a:pPr marL="633413" indent="-628650"/>
            <a:r>
              <a:rPr lang="hu-HU" sz="1200" b="0" dirty="0" smtClean="0">
                <a:solidFill>
                  <a:prstClr val="black"/>
                </a:solidFill>
              </a:rPr>
              <a:t>2010 – Füzesi Tamás (BCE) – Hálózati biztonság</a:t>
            </a:r>
          </a:p>
          <a:p>
            <a:pPr marL="633413" indent="-628650"/>
            <a:r>
              <a:rPr lang="hu-HU" sz="1200" b="0" dirty="0" smtClean="0">
                <a:solidFill>
                  <a:prstClr val="black"/>
                </a:solidFill>
              </a:rPr>
              <a:t>2010 – Paulik Tamás (BMGE) – Kliensoldali webes tartalomtitkosító eszköz készítése</a:t>
            </a:r>
          </a:p>
          <a:p>
            <a:pPr marL="633413" indent="-628650"/>
            <a:r>
              <a:rPr lang="hu-HU" sz="1200" b="0" dirty="0" smtClean="0">
                <a:solidFill>
                  <a:prstClr val="black"/>
                </a:solidFill>
              </a:rPr>
              <a:t>2011 – Besenyei Tamás  (BMGE) – A webes tartalmakban alkalmazható </a:t>
            </a:r>
            <a:r>
              <a:rPr lang="hu-HU" sz="1200" b="0" dirty="0" err="1" smtClean="0">
                <a:solidFill>
                  <a:prstClr val="black"/>
                </a:solidFill>
              </a:rPr>
              <a:t>szteganográfiai</a:t>
            </a:r>
            <a:r>
              <a:rPr lang="hu-HU" sz="1200" b="0" dirty="0" smtClean="0">
                <a:solidFill>
                  <a:prstClr val="black"/>
                </a:solidFill>
              </a:rPr>
              <a:t> módszerek vizsgálata</a:t>
            </a:r>
          </a:p>
          <a:p>
            <a:pPr marL="633413" indent="-628650"/>
            <a:r>
              <a:rPr lang="hu-HU" sz="1200" b="0" dirty="0" smtClean="0">
                <a:solidFill>
                  <a:prstClr val="black"/>
                </a:solidFill>
              </a:rPr>
              <a:t>2012 – Boda Károlynak (BMGE) – </a:t>
            </a:r>
            <a:r>
              <a:rPr lang="hu-HU" sz="1200" b="0" dirty="0" err="1" smtClean="0">
                <a:solidFill>
                  <a:prstClr val="black"/>
                </a:solidFill>
              </a:rPr>
              <a:t>Böngészőfüggetlen</a:t>
            </a:r>
            <a:r>
              <a:rPr lang="hu-HU" sz="1200" b="0" dirty="0" smtClean="0">
                <a:solidFill>
                  <a:prstClr val="black"/>
                </a:solidFill>
              </a:rPr>
              <a:t> rendszerujjlenyomat, mint webes nyomkövetési módszer kidolgozása és vizsgálata</a:t>
            </a:r>
          </a:p>
          <a:p>
            <a:pPr marL="633413" indent="-628650"/>
            <a:r>
              <a:rPr lang="hu-HU" sz="1200" b="0" dirty="0" smtClean="0">
                <a:solidFill>
                  <a:prstClr val="black"/>
                </a:solidFill>
              </a:rPr>
              <a:t>2013 – </a:t>
            </a:r>
            <a:r>
              <a:rPr lang="hu-HU" sz="1200" b="0" dirty="0" err="1" smtClean="0">
                <a:solidFill>
                  <a:prstClr val="black"/>
                </a:solidFill>
              </a:rPr>
              <a:t>Paráda</a:t>
            </a:r>
            <a:r>
              <a:rPr lang="hu-HU" sz="1200" b="0" dirty="0" smtClean="0">
                <a:solidFill>
                  <a:prstClr val="black"/>
                </a:solidFill>
              </a:rPr>
              <a:t> István (NKE) -  A hálózatbiztonság vizsgálata a hálózati eszközöket érintő támadások gyakorlati szimulációin keresztül</a:t>
            </a:r>
          </a:p>
          <a:p>
            <a:pPr marL="633413" indent="-628650"/>
            <a:r>
              <a:rPr lang="hu-HU" sz="1200" b="0" dirty="0" smtClean="0">
                <a:solidFill>
                  <a:prstClr val="black"/>
                </a:solidFill>
              </a:rPr>
              <a:t>2013 </a:t>
            </a:r>
            <a:r>
              <a:rPr lang="hu-HU" sz="1200" b="0" dirty="0">
                <a:solidFill>
                  <a:prstClr val="black"/>
                </a:solidFill>
              </a:rPr>
              <a:t>– </a:t>
            </a:r>
            <a:r>
              <a:rPr lang="hu-HU" sz="1200" b="0" dirty="0" err="1" smtClean="0">
                <a:solidFill>
                  <a:prstClr val="black"/>
                </a:solidFill>
              </a:rPr>
              <a:t>Dinya</a:t>
            </a:r>
            <a:r>
              <a:rPr lang="hu-HU" sz="1200" b="0" dirty="0" smtClean="0">
                <a:solidFill>
                  <a:prstClr val="black"/>
                </a:solidFill>
              </a:rPr>
              <a:t> Péter (BCE) –  Jelszavak használatával kapcsolatos megoldások, módszerek és szokások elemzése</a:t>
            </a:r>
          </a:p>
          <a:p>
            <a:pPr marL="633413" indent="-628650"/>
            <a:r>
              <a:rPr lang="hu-HU" sz="1200" b="0" dirty="0" smtClean="0">
                <a:solidFill>
                  <a:prstClr val="black"/>
                </a:solidFill>
              </a:rPr>
              <a:t>2014 – Szerencsés Ákos (BMGE) – Webes egér </a:t>
            </a:r>
            <a:r>
              <a:rPr lang="hu-HU" sz="1200" b="0" dirty="0" err="1" smtClean="0">
                <a:solidFill>
                  <a:prstClr val="black"/>
                </a:solidFill>
              </a:rPr>
              <a:t>hőtérképek</a:t>
            </a:r>
            <a:r>
              <a:rPr lang="hu-HU" sz="1200" b="0" dirty="0" smtClean="0">
                <a:solidFill>
                  <a:prstClr val="black"/>
                </a:solidFill>
              </a:rPr>
              <a:t> készítése és elemzése</a:t>
            </a:r>
          </a:p>
          <a:p>
            <a:pPr marL="633413" indent="-628650"/>
            <a:r>
              <a:rPr lang="hu-HU" sz="1200" b="0" dirty="0">
                <a:solidFill>
                  <a:prstClr val="black"/>
                </a:solidFill>
              </a:rPr>
              <a:t>2015 – Szegedi Péter </a:t>
            </a:r>
            <a:r>
              <a:rPr lang="hu-HU" sz="1200" b="0" dirty="0" smtClean="0">
                <a:solidFill>
                  <a:prstClr val="black"/>
                </a:solidFill>
              </a:rPr>
              <a:t>(NKE) - </a:t>
            </a:r>
            <a:r>
              <a:rPr lang="hu-HU" sz="1200" b="0" dirty="0" err="1" smtClean="0">
                <a:solidFill>
                  <a:prstClr val="black"/>
                </a:solidFill>
              </a:rPr>
              <a:t>Kriptoeszköz</a:t>
            </a:r>
            <a:r>
              <a:rPr lang="hu-HU" sz="1200" b="0" dirty="0" smtClean="0">
                <a:solidFill>
                  <a:prstClr val="black"/>
                </a:solidFill>
              </a:rPr>
              <a:t> </a:t>
            </a:r>
            <a:r>
              <a:rPr lang="hu-HU" sz="1200" b="0" dirty="0">
                <a:solidFill>
                  <a:prstClr val="black"/>
                </a:solidFill>
              </a:rPr>
              <a:t>előállítása és alkalmazásának lehetőségei a Magyar </a:t>
            </a:r>
            <a:r>
              <a:rPr lang="hu-HU" sz="1200" b="0" dirty="0" smtClean="0">
                <a:solidFill>
                  <a:prstClr val="black"/>
                </a:solidFill>
              </a:rPr>
              <a:t>Honvédségben(BSC)</a:t>
            </a:r>
          </a:p>
          <a:p>
            <a:pPr marL="633413" indent="-628650"/>
            <a:r>
              <a:rPr lang="hu-HU" sz="1200" b="0" dirty="0" smtClean="0">
                <a:solidFill>
                  <a:prstClr val="black"/>
                </a:solidFill>
              </a:rPr>
              <a:t>	Simon Benedek (BME) - Strukturális </a:t>
            </a:r>
            <a:r>
              <a:rPr lang="hu-HU" sz="1200" b="0" dirty="0" err="1">
                <a:solidFill>
                  <a:prstClr val="black"/>
                </a:solidFill>
              </a:rPr>
              <a:t>deanonimizációs</a:t>
            </a:r>
            <a:r>
              <a:rPr lang="hu-HU" sz="1200" b="0" dirty="0">
                <a:solidFill>
                  <a:prstClr val="black"/>
                </a:solidFill>
              </a:rPr>
              <a:t> algoritmusok elemzése és </a:t>
            </a:r>
            <a:r>
              <a:rPr lang="hu-HU" sz="1200" b="0" dirty="0" smtClean="0">
                <a:solidFill>
                  <a:prstClr val="black"/>
                </a:solidFill>
              </a:rPr>
              <a:t>fejlesztése (MSC)</a:t>
            </a:r>
          </a:p>
          <a:p>
            <a:pPr marL="633413" indent="-628650"/>
            <a:r>
              <a:rPr lang="hu-HU" sz="1200" b="0" dirty="0" smtClean="0">
                <a:solidFill>
                  <a:prstClr val="black"/>
                </a:solidFill>
              </a:rPr>
              <a:t>2016 – Gyebnár Gergő (NKE) </a:t>
            </a:r>
            <a:r>
              <a:rPr lang="hu-HU" sz="1200" b="0" dirty="0">
                <a:solidFill>
                  <a:prstClr val="black"/>
                </a:solidFill>
              </a:rPr>
              <a:t>- </a:t>
            </a:r>
            <a:r>
              <a:rPr lang="hu-HU" sz="1200" b="0" dirty="0" smtClean="0">
                <a:solidFill>
                  <a:prstClr val="black"/>
                </a:solidFill>
              </a:rPr>
              <a:t>A </a:t>
            </a:r>
            <a:r>
              <a:rPr lang="hu-HU" sz="1200" b="0" dirty="0" err="1">
                <a:solidFill>
                  <a:prstClr val="black"/>
                </a:solidFill>
              </a:rPr>
              <a:t>kibervédelem</a:t>
            </a:r>
            <a:r>
              <a:rPr lang="hu-HU" sz="1200" b="0" dirty="0">
                <a:solidFill>
                  <a:prstClr val="black"/>
                </a:solidFill>
              </a:rPr>
              <a:t> rendszere a magyar és a globális </a:t>
            </a:r>
            <a:r>
              <a:rPr lang="hu-HU" sz="1200" b="0" dirty="0" smtClean="0">
                <a:solidFill>
                  <a:prstClr val="black"/>
                </a:solidFill>
              </a:rPr>
              <a:t>kibertérben és </a:t>
            </a:r>
          </a:p>
          <a:p>
            <a:pPr marL="633413" indent="-628650"/>
            <a:r>
              <a:rPr lang="hu-HU" sz="1200" b="0" dirty="0">
                <a:solidFill>
                  <a:prstClr val="black"/>
                </a:solidFill>
              </a:rPr>
              <a:t>	</a:t>
            </a:r>
            <a:r>
              <a:rPr lang="hu-HU" sz="1200" b="0" dirty="0" smtClean="0">
                <a:solidFill>
                  <a:prstClr val="black"/>
                </a:solidFill>
              </a:rPr>
              <a:t>Borókai Bence </a:t>
            </a:r>
            <a:r>
              <a:rPr lang="hu-HU" sz="1200" b="0" dirty="0">
                <a:solidFill>
                  <a:prstClr val="black"/>
                </a:solidFill>
              </a:rPr>
              <a:t>(PPKE) </a:t>
            </a:r>
            <a:r>
              <a:rPr lang="hu-HU" sz="1200" b="0" dirty="0" smtClean="0">
                <a:solidFill>
                  <a:prstClr val="black"/>
                </a:solidFill>
              </a:rPr>
              <a:t>- Kritikus </a:t>
            </a:r>
            <a:r>
              <a:rPr lang="hu-HU" sz="1200" b="0" dirty="0">
                <a:solidFill>
                  <a:prstClr val="black"/>
                </a:solidFill>
              </a:rPr>
              <a:t>infrastruktúrák biztonsági szabályozása; egy </a:t>
            </a:r>
            <a:r>
              <a:rPr lang="hu-HU" sz="1200" b="0" dirty="0" err="1">
                <a:solidFill>
                  <a:prstClr val="black"/>
                </a:solidFill>
              </a:rPr>
              <a:t>Kiberbiztonsági</a:t>
            </a:r>
            <a:r>
              <a:rPr lang="hu-HU" sz="1200" b="0" dirty="0">
                <a:solidFill>
                  <a:prstClr val="black"/>
                </a:solidFill>
              </a:rPr>
              <a:t> Műveleti Központ (CSOC) </a:t>
            </a:r>
            <a:r>
              <a:rPr lang="hu-HU" sz="1200" b="0" dirty="0" smtClean="0">
                <a:solidFill>
                  <a:prstClr val="black"/>
                </a:solidFill>
              </a:rPr>
              <a:t>megtervezése (</a:t>
            </a:r>
            <a:r>
              <a:rPr lang="hu-HU" sz="1200" b="0" dirty="0" err="1" smtClean="0">
                <a:solidFill>
                  <a:prstClr val="black"/>
                </a:solidFill>
              </a:rPr>
              <a:t>BSc</a:t>
            </a:r>
            <a:r>
              <a:rPr lang="hu-HU" sz="1200" b="0" dirty="0" smtClean="0">
                <a:solidFill>
                  <a:prstClr val="black"/>
                </a:solidFill>
              </a:rPr>
              <a:t>)</a:t>
            </a:r>
          </a:p>
          <a:p>
            <a:pPr marL="633413" indent="-628650"/>
            <a:r>
              <a:rPr lang="hu-HU" sz="1200" b="0" dirty="0">
                <a:solidFill>
                  <a:prstClr val="black"/>
                </a:solidFill>
              </a:rPr>
              <a:t>	</a:t>
            </a:r>
            <a:r>
              <a:rPr lang="hu-HU" sz="1200" b="0" dirty="0" smtClean="0">
                <a:solidFill>
                  <a:prstClr val="black"/>
                </a:solidFill>
              </a:rPr>
              <a:t>Tóth Géza (ÓE) </a:t>
            </a:r>
            <a:r>
              <a:rPr lang="hu-HU" sz="1200" b="0" dirty="0">
                <a:solidFill>
                  <a:prstClr val="black"/>
                </a:solidFill>
              </a:rPr>
              <a:t>-  Biztonsági kiegészítések szolgáltatás orientált architektúrák </a:t>
            </a:r>
            <a:r>
              <a:rPr lang="hu-HU" sz="1200" b="0" dirty="0" err="1">
                <a:solidFill>
                  <a:prstClr val="black"/>
                </a:solidFill>
              </a:rPr>
              <a:t>Enterprise</a:t>
            </a:r>
            <a:r>
              <a:rPr lang="hu-HU" sz="1200" b="0" dirty="0">
                <a:solidFill>
                  <a:prstClr val="black"/>
                </a:solidFill>
              </a:rPr>
              <a:t> Service </a:t>
            </a:r>
            <a:r>
              <a:rPr lang="hu-HU" sz="1200" b="0" dirty="0" err="1">
                <a:solidFill>
                  <a:prstClr val="black"/>
                </a:solidFill>
              </a:rPr>
              <a:t>Bus-on</a:t>
            </a:r>
            <a:r>
              <a:rPr lang="hu-HU" sz="1200" b="0" dirty="0">
                <a:solidFill>
                  <a:prstClr val="black"/>
                </a:solidFill>
              </a:rPr>
              <a:t> keresztüli </a:t>
            </a:r>
            <a:r>
              <a:rPr lang="hu-HU" sz="1200" b="0" dirty="0" smtClean="0">
                <a:solidFill>
                  <a:schemeClr val="tx1"/>
                </a:solidFill>
              </a:rPr>
              <a:t>kommunikációjához (</a:t>
            </a:r>
            <a:r>
              <a:rPr lang="hu-HU" sz="1200" b="0" dirty="0" err="1" smtClean="0">
                <a:solidFill>
                  <a:schemeClr val="tx1"/>
                </a:solidFill>
              </a:rPr>
              <a:t>MSc</a:t>
            </a:r>
            <a:r>
              <a:rPr lang="hu-HU" sz="1200" b="0" dirty="0" smtClean="0">
                <a:solidFill>
                  <a:schemeClr val="tx1"/>
                </a:solidFill>
              </a:rPr>
              <a:t>)</a:t>
            </a:r>
          </a:p>
          <a:p>
            <a:pPr marL="633413" indent="-628650"/>
            <a:r>
              <a:rPr lang="hu-HU" sz="1200" b="0" dirty="0" smtClean="0">
                <a:solidFill>
                  <a:schemeClr val="tx1"/>
                </a:solidFill>
              </a:rPr>
              <a:t>2017 </a:t>
            </a:r>
            <a:r>
              <a:rPr lang="hu-HU" sz="1200" b="0" dirty="0" smtClean="0">
                <a:solidFill>
                  <a:schemeClr val="tx1"/>
                </a:solidFill>
              </a:rPr>
              <a:t>– Kovács Zoltán  (BMGE) - </a:t>
            </a:r>
            <a:r>
              <a:rPr lang="hu-HU" sz="1200" b="0" dirty="0">
                <a:solidFill>
                  <a:schemeClr val="tx1"/>
                </a:solidFill>
              </a:rPr>
              <a:t>Webes Nyomkövetési Trendek </a:t>
            </a:r>
            <a:r>
              <a:rPr lang="hu-HU" sz="1200" b="0" dirty="0" smtClean="0">
                <a:solidFill>
                  <a:schemeClr val="tx1"/>
                </a:solidFill>
              </a:rPr>
              <a:t>Vizsgálata</a:t>
            </a:r>
          </a:p>
          <a:p>
            <a:pPr marL="633413" indent="-628650"/>
            <a:r>
              <a:rPr lang="hu-HU" sz="1200" b="0" dirty="0">
                <a:solidFill>
                  <a:schemeClr val="tx1"/>
                </a:solidFill>
              </a:rPr>
              <a:t>	</a:t>
            </a:r>
            <a:r>
              <a:rPr lang="hu-HU" sz="1200" b="0" dirty="0" smtClean="0">
                <a:solidFill>
                  <a:schemeClr val="tx1"/>
                </a:solidFill>
              </a:rPr>
              <a:t>Beláz Annamária (NKE) - </a:t>
            </a:r>
            <a:r>
              <a:rPr lang="hu-HU" sz="1200" b="0" dirty="0">
                <a:solidFill>
                  <a:schemeClr val="tx1"/>
                </a:solidFill>
              </a:rPr>
              <a:t>A magyar </a:t>
            </a:r>
            <a:r>
              <a:rPr lang="hu-HU" sz="1200" b="0" dirty="0" err="1">
                <a:solidFill>
                  <a:schemeClr val="tx1"/>
                </a:solidFill>
              </a:rPr>
              <a:t>kibervédelmi</a:t>
            </a:r>
            <a:r>
              <a:rPr lang="hu-HU" sz="1200" b="0" dirty="0">
                <a:solidFill>
                  <a:schemeClr val="tx1"/>
                </a:solidFill>
              </a:rPr>
              <a:t> szabályozás továbbfejlesztésének lehetőségei, Különös tekintettel a </a:t>
            </a:r>
            <a:r>
              <a:rPr lang="hu-HU" sz="1200" b="0" dirty="0" smtClean="0">
                <a:solidFill>
                  <a:schemeClr val="tx1"/>
                </a:solidFill>
              </a:rPr>
              <a:t>stratégiaalkotásra</a:t>
            </a:r>
          </a:p>
          <a:p>
            <a:pPr marL="633413" indent="-628650"/>
            <a:r>
              <a:rPr lang="hu-HU" sz="1200" b="0" dirty="0" smtClean="0">
                <a:solidFill>
                  <a:schemeClr val="tx1"/>
                </a:solidFill>
              </a:rPr>
              <a:t>2018 - …</a:t>
            </a:r>
            <a:endParaRPr lang="hu-HU" sz="1200" b="0" dirty="0" smtClean="0">
              <a:solidFill>
                <a:schemeClr val="tx1"/>
              </a:solidFill>
            </a:endParaRPr>
          </a:p>
          <a:p>
            <a:pPr marL="633413" indent="-628650"/>
            <a:endParaRPr lang="hu-HU" sz="1200" b="0" dirty="0" smtClean="0">
              <a:solidFill>
                <a:prstClr val="black"/>
              </a:solidFill>
            </a:endParaRPr>
          </a:p>
          <a:p>
            <a:pPr lvl="4" eaLnBrk="1" hangingPunct="1">
              <a:spcBef>
                <a:spcPts val="350"/>
              </a:spcBef>
            </a:pPr>
            <a:endParaRPr lang="hu-HU" altLang="hu-HU" sz="1600" b="0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  <a:p>
            <a:pPr lvl="4" eaLnBrk="1" hangingPunct="1">
              <a:spcBef>
                <a:spcPts val="350"/>
              </a:spcBef>
            </a:pPr>
            <a:endParaRPr lang="hu-HU" altLang="hu-HU" sz="1100" b="0" i="1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ts val="400"/>
              </a:spcBef>
            </a:pPr>
            <a:endParaRPr lang="hu-HU" altLang="hu-HU" sz="1200" b="0" i="1" dirty="0">
              <a:solidFill>
                <a:prstClr val="black"/>
              </a:solidFill>
            </a:endParaRPr>
          </a:p>
          <a:p>
            <a:pPr lvl="4" eaLnBrk="1" hangingPunct="1">
              <a:spcBef>
                <a:spcPts val="400"/>
              </a:spcBef>
            </a:pPr>
            <a:endParaRPr lang="hu-HU" altLang="hu-HU" sz="1200" b="0" i="1" dirty="0">
              <a:solidFill>
                <a:prstClr val="black"/>
              </a:solidFill>
            </a:endParaRPr>
          </a:p>
          <a:p>
            <a:pPr lvl="4" eaLnBrk="1" hangingPunct="1">
              <a:spcBef>
                <a:spcPts val="400"/>
              </a:spcBef>
            </a:pPr>
            <a:endParaRPr lang="hu-HU" altLang="hu-HU" sz="1200" b="0" i="1" dirty="0">
              <a:solidFill>
                <a:prstClr val="black"/>
              </a:solidFill>
            </a:endParaRPr>
          </a:p>
          <a:p>
            <a:pPr lvl="3" eaLnBrk="1" hangingPunct="1">
              <a:spcBef>
                <a:spcPts val="400"/>
              </a:spcBef>
            </a:pPr>
            <a:endParaRPr lang="hu-HU" altLang="hu-HU" sz="1200" b="0" i="1" dirty="0">
              <a:solidFill>
                <a:prstClr val="black"/>
              </a:solidFill>
            </a:endParaRPr>
          </a:p>
          <a:p>
            <a:pPr lvl="1" eaLnBrk="1" hangingPunct="1">
              <a:spcBef>
                <a:spcPts val="600"/>
              </a:spcBef>
            </a:pPr>
            <a:endParaRPr lang="hu-HU" altLang="hu-HU" b="0" dirty="0">
              <a:solidFill>
                <a:prstClr val="black"/>
              </a:solidFill>
            </a:endParaRPr>
          </a:p>
          <a:p>
            <a:pPr eaLnBrk="1" hangingPunct="1">
              <a:spcBef>
                <a:spcPts val="600"/>
              </a:spcBef>
            </a:pPr>
            <a:endParaRPr lang="hu-HU" altLang="hu-HU" b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4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6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A </a:t>
            </a: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82. </a:t>
            </a: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program – </a:t>
            </a:r>
            <a:r>
              <a:rPr lang="hu-HU" sz="3200" b="1" dirty="0" smtClean="0">
                <a:solidFill>
                  <a:srgbClr val="0D0147"/>
                </a:solidFill>
                <a:latin typeface="Arial"/>
              </a:rPr>
              <a:t>2018.09.19.</a:t>
            </a:r>
            <a:endParaRPr sz="3200" dirty="0"/>
          </a:p>
        </p:txBody>
      </p:sp>
      <p:sp>
        <p:nvSpPr>
          <p:cNvPr id="153" name="CustomShape 3"/>
          <p:cNvSpPr/>
          <p:nvPr/>
        </p:nvSpPr>
        <p:spPr>
          <a:xfrm>
            <a:off x="1424608" y="764704"/>
            <a:ext cx="8481152" cy="5040560"/>
          </a:xfrm>
          <a:prstGeom prst="rect">
            <a:avLst/>
          </a:prstGeom>
          <a:noFill/>
        </p:spPr>
        <p:txBody>
          <a:bodyPr lIns="90000" tIns="45000" rIns="90000" bIns="45000"/>
          <a:lstStyle/>
          <a:p>
            <a:endParaRPr lang="hu-HU" sz="1400" dirty="0" smtClean="0"/>
          </a:p>
          <a:p>
            <a:pPr>
              <a:tabLst>
                <a:tab pos="1438275" algn="l"/>
              </a:tabLst>
            </a:pPr>
            <a:r>
              <a:rPr lang="hu-HU" sz="1400" dirty="0"/>
              <a:t>09.30 – 10.00 </a:t>
            </a:r>
            <a:r>
              <a:rPr lang="hu-HU" sz="1400" dirty="0" smtClean="0"/>
              <a:t>	</a:t>
            </a:r>
            <a:r>
              <a:rPr lang="hu-HU" sz="1400" b="1" dirty="0" smtClean="0"/>
              <a:t>Érkezés</a:t>
            </a:r>
            <a:r>
              <a:rPr lang="hu-HU" sz="1400" b="1" dirty="0"/>
              <a:t>, regisztráció</a:t>
            </a:r>
          </a:p>
          <a:p>
            <a:pPr>
              <a:tabLst>
                <a:tab pos="1438275" algn="l"/>
              </a:tabLst>
            </a:pPr>
            <a:endParaRPr lang="hu-HU" sz="1400" dirty="0"/>
          </a:p>
          <a:p>
            <a:pPr>
              <a:tabLst>
                <a:tab pos="1438275" algn="l"/>
              </a:tabLst>
            </a:pPr>
            <a:r>
              <a:rPr lang="hu-HU" sz="1400" dirty="0"/>
              <a:t>10.00 – 11.30 </a:t>
            </a:r>
            <a:r>
              <a:rPr lang="hu-HU" sz="1400" dirty="0" smtClean="0"/>
              <a:t>	</a:t>
            </a:r>
            <a:r>
              <a:rPr lang="hu-HU" sz="1400" b="1" dirty="0" smtClean="0"/>
              <a:t>Köszöntő </a:t>
            </a:r>
            <a:r>
              <a:rPr lang="hu-HU" sz="1400" b="1" dirty="0"/>
              <a:t>és bevezető gondolatok - Aktualitások az információvédelem területén</a:t>
            </a:r>
          </a:p>
          <a:p>
            <a:pPr>
              <a:tabLst>
                <a:tab pos="1438275" algn="l"/>
              </a:tabLst>
            </a:pPr>
            <a:r>
              <a:rPr lang="hu-HU" sz="1400" dirty="0" smtClean="0"/>
              <a:t>	Dr</a:t>
            </a:r>
            <a:r>
              <a:rPr lang="hu-HU" sz="1400" dirty="0"/>
              <a:t>. Ködmön István (Hétpecsét Egyesület) alelnök</a:t>
            </a:r>
          </a:p>
          <a:p>
            <a:pPr>
              <a:tabLst>
                <a:tab pos="1438275" algn="l"/>
              </a:tabLst>
            </a:pPr>
            <a:endParaRPr lang="hu-HU" sz="1400" dirty="0"/>
          </a:p>
          <a:p>
            <a:pPr>
              <a:tabLst>
                <a:tab pos="1438275" algn="l"/>
              </a:tabLst>
            </a:pPr>
            <a:r>
              <a:rPr lang="hu-HU" sz="1400" dirty="0" smtClean="0"/>
              <a:t>	</a:t>
            </a:r>
            <a:r>
              <a:rPr lang="hu-HU" sz="1400" b="1" dirty="0" smtClean="0"/>
              <a:t>Az </a:t>
            </a:r>
            <a:r>
              <a:rPr lang="hu-HU" sz="1400" b="1" dirty="0"/>
              <a:t>Ipar 4.0 </a:t>
            </a:r>
            <a:r>
              <a:rPr lang="hu-HU" sz="1400" b="1" dirty="0" err="1"/>
              <a:t>kiberbiztonsági</a:t>
            </a:r>
            <a:r>
              <a:rPr lang="hu-HU" sz="1400" b="1" dirty="0"/>
              <a:t> alapfogalmai</a:t>
            </a:r>
          </a:p>
          <a:p>
            <a:pPr>
              <a:tabLst>
                <a:tab pos="1438275" algn="l"/>
              </a:tabLst>
            </a:pPr>
            <a:r>
              <a:rPr lang="hu-HU" sz="1400" b="1" dirty="0" smtClean="0"/>
              <a:t>	</a:t>
            </a:r>
            <a:r>
              <a:rPr lang="hu-HU" sz="1400" dirty="0" err="1" smtClean="0"/>
              <a:t>Mádi-Nátor</a:t>
            </a:r>
            <a:r>
              <a:rPr lang="hu-HU" sz="1400" dirty="0" smtClean="0"/>
              <a:t> </a:t>
            </a:r>
            <a:r>
              <a:rPr lang="hu-HU" sz="1400" dirty="0"/>
              <a:t>Anett (IVSZ) Információbiztonság és </a:t>
            </a:r>
            <a:r>
              <a:rPr lang="hu-HU" sz="1400" dirty="0" err="1"/>
              <a:t>Kibervédelem</a:t>
            </a:r>
            <a:r>
              <a:rPr lang="hu-HU" sz="1400" dirty="0"/>
              <a:t> munkacsoport </a:t>
            </a:r>
            <a:r>
              <a:rPr lang="hu-HU" sz="1400" dirty="0" smtClean="0"/>
              <a:t>	társvezetője</a:t>
            </a:r>
            <a:endParaRPr lang="hu-HU" sz="1400" dirty="0"/>
          </a:p>
          <a:p>
            <a:pPr>
              <a:tabLst>
                <a:tab pos="1438275" algn="l"/>
              </a:tabLst>
            </a:pPr>
            <a:r>
              <a:rPr lang="hu-HU" sz="1400" b="1" dirty="0" smtClean="0"/>
              <a:t>	</a:t>
            </a:r>
          </a:p>
          <a:p>
            <a:pPr>
              <a:tabLst>
                <a:tab pos="1438275" algn="l"/>
              </a:tabLst>
            </a:pPr>
            <a:r>
              <a:rPr lang="hu-HU" sz="1400" b="1" dirty="0"/>
              <a:t>	</a:t>
            </a:r>
            <a:r>
              <a:rPr lang="hu-HU" sz="1400" b="1" dirty="0" smtClean="0"/>
              <a:t>A </a:t>
            </a:r>
            <a:r>
              <a:rPr lang="hu-HU" sz="1400" b="1" dirty="0"/>
              <a:t>GDPR alkalmazásának hatósági tapasztalatai </a:t>
            </a:r>
          </a:p>
          <a:p>
            <a:pPr>
              <a:tabLst>
                <a:tab pos="1438275" algn="l"/>
              </a:tabLst>
            </a:pPr>
            <a:r>
              <a:rPr lang="hu-HU" sz="1400" dirty="0"/>
              <a:t>    </a:t>
            </a:r>
            <a:r>
              <a:rPr lang="hu-HU" sz="1400" dirty="0" smtClean="0"/>
              <a:t>	Dr</a:t>
            </a:r>
            <a:r>
              <a:rPr lang="hu-HU" sz="1400" dirty="0"/>
              <a:t>. Szabó Endre Győző (Nemzeti Adatvédelmi és Információszabadság Hatóság) </a:t>
            </a:r>
            <a:r>
              <a:rPr lang="hu-HU" sz="1400" dirty="0" smtClean="0"/>
              <a:t>	elnökhelyettes</a:t>
            </a:r>
            <a:endParaRPr lang="hu-HU" sz="1400" dirty="0"/>
          </a:p>
          <a:p>
            <a:pPr>
              <a:tabLst>
                <a:tab pos="1438275" algn="l"/>
              </a:tabLst>
            </a:pPr>
            <a:r>
              <a:rPr lang="hu-HU" sz="1400" b="1" dirty="0"/>
              <a:t>        </a:t>
            </a:r>
          </a:p>
          <a:p>
            <a:pPr>
              <a:tabLst>
                <a:tab pos="1438275" algn="l"/>
              </a:tabLst>
            </a:pPr>
            <a:r>
              <a:rPr lang="hu-HU" sz="1400" b="1" dirty="0"/>
              <a:t>11.30 – </a:t>
            </a:r>
            <a:r>
              <a:rPr lang="hu-HU" sz="1400" b="1" dirty="0" smtClean="0"/>
              <a:t>11.50 	Kávé </a:t>
            </a:r>
            <a:r>
              <a:rPr lang="hu-HU" sz="1400" b="1" dirty="0"/>
              <a:t>szünet (kávé, üdítő, pogácsa, aprósütemény)</a:t>
            </a:r>
          </a:p>
          <a:p>
            <a:pPr>
              <a:tabLst>
                <a:tab pos="1438275" algn="l"/>
              </a:tabLst>
            </a:pPr>
            <a:endParaRPr lang="hu-HU" sz="1400" b="1" dirty="0"/>
          </a:p>
          <a:p>
            <a:pPr>
              <a:tabLst>
                <a:tab pos="1438275" algn="l"/>
              </a:tabLst>
            </a:pPr>
            <a:r>
              <a:rPr lang="hu-HU" sz="1400" b="1" dirty="0"/>
              <a:t>11.50 – </a:t>
            </a:r>
            <a:r>
              <a:rPr lang="hu-HU" sz="1400" b="1" dirty="0" smtClean="0"/>
              <a:t>13.00	Az </a:t>
            </a:r>
            <a:r>
              <a:rPr lang="hu-HU" sz="1400" b="1" dirty="0"/>
              <a:t>"Év információvédelmi szak- és diplomadolgozata - 2018 " cím </a:t>
            </a:r>
            <a:endParaRPr lang="hu-HU" sz="1400" b="1" dirty="0" smtClean="0"/>
          </a:p>
          <a:p>
            <a:pPr>
              <a:tabLst>
                <a:tab pos="1438275" algn="l"/>
              </a:tabLst>
            </a:pPr>
            <a:r>
              <a:rPr lang="hu-HU" sz="1400" b="1" dirty="0"/>
              <a:t>	</a:t>
            </a:r>
            <a:r>
              <a:rPr lang="hu-HU" sz="1400" b="1" dirty="0" smtClean="0"/>
              <a:t>nyerteseinek </a:t>
            </a:r>
            <a:r>
              <a:rPr lang="hu-HU" sz="1400" b="1" dirty="0"/>
              <a:t>előadása</a:t>
            </a:r>
          </a:p>
          <a:p>
            <a:pPr>
              <a:tabLst>
                <a:tab pos="1438275" algn="l"/>
              </a:tabLst>
            </a:pPr>
            <a:endParaRPr lang="hu-HU" sz="1400" b="1" dirty="0"/>
          </a:p>
          <a:p>
            <a:pPr>
              <a:tabLst>
                <a:tab pos="1438275" algn="l"/>
              </a:tabLst>
            </a:pPr>
            <a:r>
              <a:rPr lang="hu-HU" sz="1400" b="1" dirty="0" smtClean="0"/>
              <a:t>	Mire </a:t>
            </a:r>
            <a:r>
              <a:rPr lang="hu-HU" sz="1400" b="1" dirty="0"/>
              <a:t>jó, és mire nem jó a </a:t>
            </a:r>
            <a:r>
              <a:rPr lang="hu-HU" sz="1400" b="1" dirty="0" err="1"/>
              <a:t>blockchain</a:t>
            </a:r>
            <a:r>
              <a:rPr lang="hu-HU" sz="1400" b="1" dirty="0"/>
              <a:t>?</a:t>
            </a:r>
          </a:p>
          <a:p>
            <a:pPr lvl="3">
              <a:tabLst>
                <a:tab pos="1438275" algn="l"/>
              </a:tabLst>
            </a:pPr>
            <a:r>
              <a:rPr lang="hu-HU" sz="1400" b="1" dirty="0"/>
              <a:t>    </a:t>
            </a:r>
            <a:r>
              <a:rPr lang="hu-HU" sz="1400" dirty="0"/>
              <a:t>Sík Zoltán Nándor (Nemzeti Hírközlési és Informatikai Tanács) </a:t>
            </a:r>
            <a:r>
              <a:rPr lang="hu-HU" sz="1400" dirty="0" smtClean="0"/>
              <a:t>alelnök</a:t>
            </a:r>
            <a:endParaRPr lang="hu-H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181</Words>
  <Application>Microsoft Office PowerPoint</Application>
  <PresentationFormat>A4 (210x297 mm)</PresentationFormat>
  <Paragraphs>105</Paragraphs>
  <Slides>6</Slides>
  <Notes>5</Notes>
  <HiddenSlides>0</HiddenSlides>
  <MMClips>0</MMClips>
  <ScaleCrop>false</ScaleCrop>
  <HeadingPairs>
    <vt:vector size="4" baseType="variant">
      <vt:variant>
        <vt:lpstr>Téma</vt:lpstr>
      </vt:variant>
      <vt:variant>
        <vt:i4>3</vt:i4>
      </vt:variant>
      <vt:variant>
        <vt:lpstr>Diacímek</vt:lpstr>
      </vt:variant>
      <vt:variant>
        <vt:i4>6</vt:i4>
      </vt:variant>
    </vt:vector>
  </HeadingPairs>
  <TitlesOfParts>
    <vt:vector size="9" baseType="lpstr">
      <vt:lpstr>Office Theme</vt:lpstr>
      <vt:lpstr>Office Theme</vt:lpstr>
      <vt:lpstr>Office Theme</vt:lpstr>
      <vt:lpstr>PowerPoint bemutató</vt:lpstr>
      <vt:lpstr>PowerPoint bemutató</vt:lpstr>
      <vt:lpstr>PowerPoint bemutató</vt:lpstr>
      <vt:lpstr>PÁLYÁZATI FELHÍVÁS az  „Év információvédelmi szak- és diplomadolgozata - 2018” cím elnyerésére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Ködmön István</cp:lastModifiedBy>
  <cp:revision>67</cp:revision>
  <dcterms:modified xsi:type="dcterms:W3CDTF">2018-09-18T10:08:04Z</dcterms:modified>
</cp:coreProperties>
</file>