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5" r:id="rId4"/>
    <p:sldId id="265" r:id="rId5"/>
    <p:sldId id="270" r:id="rId6"/>
    <p:sldId id="278" r:id="rId7"/>
    <p:sldId id="287" r:id="rId8"/>
    <p:sldId id="290" r:id="rId9"/>
    <p:sldId id="291" r:id="rId10"/>
    <p:sldId id="280" r:id="rId11"/>
    <p:sldId id="284" r:id="rId12"/>
    <p:sldId id="286" r:id="rId13"/>
    <p:sldId id="292" r:id="rId14"/>
    <p:sldId id="288" r:id="rId15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83908" autoAdjust="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2019. 01. 15.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8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03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5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oo.gl/forms/GWNZuwdBh5O3aP6P2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7tGsm3rtrl4wlQqLk8D6EC8fqGPRs-weMQlsuIVM1D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LXXXIV. Szakmai Fórum
Budapest, 2019. január 16.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6"/>
            <a:ext cx="2016224" cy="416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Az év információbiztonsági újságírója - 2019</a:t>
            </a:r>
            <a:endParaRPr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- 2019”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XIV. alkalommal!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2019. április 26. (péntek) 15:00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Elektronikusan</a:t>
            </a:r>
            <a:r>
              <a:rPr lang="hu-HU" sz="2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titkar</a:t>
            </a:r>
            <a:r>
              <a:rPr lang="hu-HU" sz="2000" dirty="0">
                <a:solidFill>
                  <a:srgbClr val="000000"/>
                </a:solidFill>
                <a:latin typeface="+mj-lt"/>
                <a:hlinkClick r:id="rId2"/>
              </a:rPr>
              <a:t>@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hetpecset.hu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Min. 5 darab 2018. január 1. utáni referencia publikáció</a:t>
            </a:r>
            <a:r>
              <a:rPr lang="hu-HU" sz="2200" dirty="0"/>
              <a:t> </a:t>
            </a:r>
            <a:r>
              <a:rPr lang="hu-HU" sz="2000" dirty="0"/>
              <a:t>(illetve nyilvánosan elérhető link)</a:t>
            </a:r>
            <a:endParaRPr lang="hu-HU" sz="2000" b="1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LXXXVI. Fórumon - 2018. május 15.-én.</a:t>
            </a:r>
            <a:endParaRPr sz="2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megelőző tizenhárom pályázat (2006-2018)</a:t>
            </a:r>
            <a:endParaRPr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4688" y="669163"/>
            <a:ext cx="6984776" cy="56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lvl="3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Eddigi nyertesek: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2006 -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 (Biztonság portál)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2007 -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Kelemen László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Security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2008 -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Turcsán Tamás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(CW, 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2009 -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Dajkó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Pál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café)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2010 -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Sebők Viktória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2011 -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Schopp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Attila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2012 -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Bátky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Zoltán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Bitport.hu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 Média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2013 -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(Biztonságportál 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Isidor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2014 -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Csizmazia-Darab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István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(SICONTACT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2015 -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Molnár József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(PC World)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2016 -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Bolcsó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Dániel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, 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Index.hu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2017 –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Vass Enikő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2018 –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Dömös Zsuzsanna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(24.hu)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FF0000"/>
                </a:solidFill>
                <a:latin typeface="+mj-lt"/>
                <a:cs typeface="Tahoma" pitchFamily="34" charset="0"/>
              </a:rPr>
              <a:t>2019 - ??????? </a:t>
            </a: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05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3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b="0" i="1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56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r>
              <a:rPr lang="hu-HU" sz="3200" dirty="0">
                <a:hlinkClick r:id="rId2"/>
              </a:rPr>
              <a:t>https://goo.gl/forms/GWNZuwdBh5O3aP6P2</a:t>
            </a:r>
            <a:endParaRPr lang="hu-HU" sz="3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51FCBE-F194-4578-B412-373D1C3DA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1275840"/>
            <a:ext cx="2905053" cy="29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E78475-D2B0-4F63-B246-D1F2015E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56" y="1628800"/>
            <a:ext cx="845547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tizennyolcadik évet kezdjük 2019-ben!</a:t>
            </a:r>
            <a:endParaRPr sz="32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1A447A-62FF-406F-8748-03A7D8F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4" y="5442260"/>
            <a:ext cx="1188823" cy="11827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BD3378-478B-4C2A-91A3-A20E1C78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84" y="5428556"/>
            <a:ext cx="1176630" cy="11827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683BC7-EBDE-4243-A218-3530E5C5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61" y="5457630"/>
            <a:ext cx="117663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763960"/>
            <a:ext cx="8208912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17+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80+ szakmai fórum, 400+ előadás,120-170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2200 fős címlista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szak- és diplomadolgozata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   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584710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746476" y="1841548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10+ céges pártoló tagunk! </a:t>
            </a:r>
          </a:p>
          <a:p>
            <a:r>
              <a:rPr lang="hu-HU" sz="2800" b="1" dirty="0"/>
              <a:t>(ma is eggyel többen lettünk </a:t>
            </a:r>
            <a:r>
              <a:rPr lang="hu-HU" sz="2800" b="1" dirty="0">
                <a:sym typeface="Wingdings" panose="05000000000000000000" pitchFamily="2" charset="2"/>
              </a:rPr>
              <a:t></a:t>
            </a:r>
            <a:r>
              <a:rPr lang="hu-HU" sz="2800" b="1" dirty="0"/>
              <a:t>)</a:t>
            </a:r>
            <a:endParaRPr lang="en-US" sz="2800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E0B350-F15E-4794-841D-32490453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492007"/>
            <a:ext cx="8928992" cy="2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2018 januárjától vagyunk ezen az új helyszínen!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7726" y="4381988"/>
            <a:ext cx="6466868" cy="650776"/>
          </a:xfrm>
          <a:prstGeom prst="rect">
            <a:avLst/>
          </a:prstGeom>
        </p:spPr>
        <p:txBody>
          <a:bodyPr/>
          <a:lstStyle/>
          <a:p>
            <a:r>
              <a:rPr lang="hu-HU" sz="2000" b="1" dirty="0" err="1"/>
              <a:t>Lurdy</a:t>
            </a:r>
            <a:r>
              <a:rPr lang="hu-HU" sz="2000" b="1" dirty="0"/>
              <a:t> Konferenciaközpont  4. Terem</a:t>
            </a:r>
            <a:r>
              <a:rPr lang="hu-HU" sz="2800" dirty="0"/>
              <a:t>, </a:t>
            </a:r>
            <a:r>
              <a:rPr lang="hu-HU" dirty="0"/>
              <a:t>280m2 </a:t>
            </a:r>
          </a:p>
          <a:p>
            <a:r>
              <a:rPr lang="hu-HU" b="1" dirty="0"/>
              <a:t>2019. január 16. szerda</a:t>
            </a:r>
          </a:p>
          <a:p>
            <a:r>
              <a:rPr lang="hu-HU" b="1" dirty="0"/>
              <a:t>2019. március 20. szerda – </a:t>
            </a:r>
            <a:r>
              <a:rPr lang="hu-HU" b="1" dirty="0">
                <a:solidFill>
                  <a:srgbClr val="FF0000"/>
                </a:solidFill>
              </a:rPr>
              <a:t>KÖZGYŰLÉS!</a:t>
            </a:r>
          </a:p>
          <a:p>
            <a:r>
              <a:rPr lang="hu-HU" b="1" dirty="0"/>
              <a:t>2019. május 15. szerda</a:t>
            </a:r>
          </a:p>
          <a:p>
            <a:r>
              <a:rPr lang="hu-HU" b="1" dirty="0"/>
              <a:t>2019. szeptember 18. szerda</a:t>
            </a:r>
          </a:p>
          <a:p>
            <a:r>
              <a:rPr lang="hu-HU" b="1" dirty="0"/>
              <a:t>2019. november 20. szerda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26" y="863907"/>
            <a:ext cx="4629388" cy="35180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30" y="3431529"/>
            <a:ext cx="1025239" cy="982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63" y="2730955"/>
            <a:ext cx="1179802" cy="1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34BB56B-DB1F-44AF-B1DF-25125CA4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59" y="893609"/>
            <a:ext cx="3336041" cy="5070782"/>
          </a:xfrm>
          <a:prstGeom prst="rect">
            <a:avLst/>
          </a:prstGeom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algn="ctr" eaLnBrk="1" hangingPunct="1"/>
            <a:r>
              <a:rPr lang="hu-HU" sz="2400" b="1" dirty="0">
                <a:solidFill>
                  <a:srgbClr val="822E37"/>
                </a:solidFill>
                <a:latin typeface="Arial" charset="0"/>
                <a:cs typeface="Arial" charset="0"/>
              </a:rPr>
              <a:t>Miben lett más a 2.6? (közel 200 letöltés pár nap alatt!)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234AD65-584B-4D76-A1EB-1E42CDAE44E8}"/>
              </a:ext>
            </a:extLst>
          </p:cNvPr>
          <p:cNvCxnSpPr>
            <a:cxnSpLocks/>
          </p:cNvCxnSpPr>
          <p:nvPr/>
        </p:nvCxnSpPr>
        <p:spPr>
          <a:xfrm>
            <a:off x="5104160" y="1772816"/>
            <a:ext cx="1144984" cy="0"/>
          </a:xfrm>
          <a:prstGeom prst="straightConnector1">
            <a:avLst/>
          </a:prstGeom>
          <a:ln w="76200">
            <a:solidFill>
              <a:srgbClr val="8D314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D2942F36-3ABC-401C-8BA0-3C2FDF099F85}"/>
              </a:ext>
            </a:extLst>
          </p:cNvPr>
          <p:cNvSpPr txBox="1"/>
          <p:nvPr/>
        </p:nvSpPr>
        <p:spPr>
          <a:xfrm>
            <a:off x="6745914" y="1319256"/>
            <a:ext cx="103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D314A"/>
                </a:solidFill>
                <a:latin typeface="Britannic Bold" panose="020B0903060703020204" pitchFamily="34" charset="0"/>
              </a:rPr>
              <a:t>2.6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B12455-852B-4EAB-B3CD-EBC971B35375}"/>
              </a:ext>
            </a:extLst>
          </p:cNvPr>
          <p:cNvSpPr txBox="1"/>
          <p:nvPr/>
        </p:nvSpPr>
        <p:spPr>
          <a:xfrm>
            <a:off x="5669352" y="2132856"/>
            <a:ext cx="3740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Információs törvény változása a GDPR hatására.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Üzleti titok, 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2018.07.20.-án megjelent új törvény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NAIH állásfoglalások,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A NAIH bírságolási gyakorlata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2224A3C-F7C1-41AE-B836-E180CA6BB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886" y="930052"/>
            <a:ext cx="1933575" cy="5334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417DA5A-5747-4C6B-9F58-7D1C9F927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1" y="3284984"/>
            <a:ext cx="1405969" cy="69269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761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568624" y="734803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LXXXIII. Szakmai Fórum
Budapest, 2018. november 21.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2792760" y="2564720"/>
            <a:ext cx="6768752" cy="372936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Az információbiztonsági tudatosság érettségi szintjének mérése szervezetekben</a:t>
            </a:r>
          </a:p>
          <a:p>
            <a:pPr algn="ctr">
              <a:lnSpc>
                <a:spcPct val="80000"/>
              </a:lnSpc>
            </a:pPr>
            <a:endParaRPr lang="hu-HU" sz="32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hu-HU" i="1" u="sng" dirty="0">
                <a:hlinkClick r:id="rId3"/>
              </a:rPr>
              <a:t>https://docs.google.com/forms/d/17tGsm3rtrl4wlQqLk8D6EC8fqGPRs-weMQlsuIVM1Do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132856"/>
            <a:ext cx="2016224" cy="416123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AF3CE0F-9681-4872-A9B0-95C5F5BE2B6E}"/>
              </a:ext>
            </a:extLst>
          </p:cNvPr>
          <p:cNvSpPr txBox="1"/>
          <p:nvPr/>
        </p:nvSpPr>
        <p:spPr>
          <a:xfrm>
            <a:off x="2847419" y="3844140"/>
            <a:ext cx="6882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Az akkor megígért kérdőív hozzáférhetősége kiküldve a Hétpecsét listára!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AC8E485-2D9B-4186-866D-B63E5B210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38" y="746162"/>
            <a:ext cx="1693493" cy="169349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9520429-A74B-4A9A-8415-1B90D593EAD6}"/>
              </a:ext>
            </a:extLst>
          </p:cNvPr>
          <p:cNvSpPr txBox="1"/>
          <p:nvPr/>
        </p:nvSpPr>
        <p:spPr>
          <a:xfrm>
            <a:off x="2072680" y="99221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Egy tiszteletteljes kérés a szakmai közönséghez!</a:t>
            </a:r>
          </a:p>
        </p:txBody>
      </p:sp>
    </p:spTree>
    <p:extLst>
      <p:ext uri="{BB962C8B-B14F-4D97-AF65-F5344CB8AC3E}">
        <p14:creationId xmlns:p14="http://schemas.microsoft.com/office/powerpoint/2010/main" val="47867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múltból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B36A96-05B0-4100-A456-BF1E00142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144669"/>
            <a:ext cx="4536504" cy="39097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76F69E9-2212-4DEF-BA26-273337CC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77" y="3284984"/>
            <a:ext cx="4229690" cy="22863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84D58E7-5CFA-4503-9EAD-08341C993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980728"/>
            <a:ext cx="3530447" cy="2059428"/>
          </a:xfrm>
          <a:prstGeom prst="rect">
            <a:avLst/>
          </a:prstGeom>
          <a:ln>
            <a:solidFill>
              <a:srgbClr val="4E7FB9"/>
            </a:solidFill>
          </a:ln>
        </p:spPr>
      </p:pic>
    </p:spTree>
    <p:extLst>
      <p:ext uri="{BB962C8B-B14F-4D97-AF65-F5344CB8AC3E}">
        <p14:creationId xmlns:p14="http://schemas.microsoft.com/office/powerpoint/2010/main" val="178512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(és távolabbi) jövőből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83F2FEF-9CA3-40E5-8FA9-4C11C6E0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908722"/>
            <a:ext cx="5127973" cy="50405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CA80369-D052-4CE0-874B-D6B990946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980728"/>
            <a:ext cx="2648320" cy="26387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58570DA-9EE1-4C0B-A4B8-CFEB82ABB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4077072"/>
            <a:ext cx="2016224" cy="15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472</Words>
  <Application>Microsoft Office PowerPoint</Application>
  <PresentationFormat>A4 (210x297 mm)</PresentationFormat>
  <Paragraphs>111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Britannic Bold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2018 januárjától vagyunk ezen az új helyszínen!</vt:lpstr>
      <vt:lpstr>Miben lett más a 2.6? (közel 200 letöltés pár nap alatt!)</vt:lpstr>
      <vt:lpstr>PowerPoint-bemutató</vt:lpstr>
      <vt:lpstr>Események a közeli múltból</vt:lpstr>
      <vt:lpstr>Események a közeli (és távolabbi) jövőből</vt:lpstr>
      <vt:lpstr>PÁLYÁZATI FELHÍVÁS az  „Év információbiztonsági újságírója - 2019” cím elnyerésére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150</cp:revision>
  <cp:lastPrinted>2016-01-20T05:40:47Z</cp:lastPrinted>
  <dcterms:modified xsi:type="dcterms:W3CDTF">2019-01-15T10:30:58Z</dcterms:modified>
</cp:coreProperties>
</file>