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16"/>
  </p:notesMasterIdLst>
  <p:handoutMasterIdLst>
    <p:handoutMasterId r:id="rId17"/>
  </p:handoutMasterIdLst>
  <p:sldIdLst>
    <p:sldId id="256" r:id="rId3"/>
    <p:sldId id="285" r:id="rId4"/>
    <p:sldId id="265" r:id="rId5"/>
    <p:sldId id="270" r:id="rId6"/>
    <p:sldId id="278" r:id="rId7"/>
    <p:sldId id="287" r:id="rId8"/>
    <p:sldId id="290" r:id="rId9"/>
    <p:sldId id="291" r:id="rId10"/>
    <p:sldId id="280" r:id="rId11"/>
    <p:sldId id="284" r:id="rId12"/>
    <p:sldId id="286" r:id="rId13"/>
    <p:sldId id="292" r:id="rId14"/>
    <p:sldId id="288" r:id="rId15"/>
  </p:sldIdLst>
  <p:sldSz cx="9906000" cy="6858000" type="A4"/>
  <p:notesSz cx="6858000" cy="994568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7F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868" autoAdjust="0"/>
    <p:restoredTop sz="83908" autoAdjust="0"/>
  </p:normalViewPr>
  <p:slideViewPr>
    <p:cSldViewPr>
      <p:cViewPr varScale="1">
        <p:scale>
          <a:sx n="92" d="100"/>
          <a:sy n="92" d="100"/>
        </p:scale>
        <p:origin x="1440" y="90"/>
      </p:cViewPr>
      <p:guideLst>
        <p:guide orient="horz" pos="2160"/>
        <p:guide pos="312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AEBFF-76EF-460F-8233-A494BBCCD3D0}" type="datetimeFigureOut">
              <a:rPr lang="hu-HU" smtClean="0"/>
              <a:t>2019. 01. 15.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AA4046-E5DA-445F-999C-7E20F4B45A2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391664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A jegyzetformátum szerkesztéséhez kattintson ide</a:t>
            </a:r>
            <a:endParaRPr/>
          </a:p>
        </p:txBody>
      </p:sp>
      <p:sp>
        <p:nvSpPr>
          <p:cNvPr id="12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&lt;élőfej&gt;</a:t>
            </a:r>
            <a:endParaRPr/>
          </a:p>
        </p:txBody>
      </p:sp>
      <p:sp>
        <p:nvSpPr>
          <p:cNvPr id="128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pPr algn="r"/>
            <a:r>
              <a:rPr lang="hu-HU"/>
              <a:t>&lt;dátum/idő&gt;</a:t>
            </a:r>
            <a:endParaRPr/>
          </a:p>
        </p:txBody>
      </p:sp>
      <p:sp>
        <p:nvSpPr>
          <p:cNvPr id="129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r>
              <a:rPr lang="hu-HU"/>
              <a:t>&lt;élőláb&gt;</a:t>
            </a:r>
            <a:endParaRPr/>
          </a:p>
        </p:txBody>
      </p:sp>
      <p:sp>
        <p:nvSpPr>
          <p:cNvPr id="130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pPr algn="r"/>
            <a:fld id="{6E884CB3-57AA-4A42-880B-9405B6238A7F}" type="slidenum">
              <a:rPr lang="hu-H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971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4143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65832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 defTabSz="909683">
              <a:defRPr/>
            </a:pPr>
            <a:r>
              <a:rPr lang="hu-HU"/>
              <a:t>Információvédelem Menedzselése LVI. Szakmai Fórum</a:t>
            </a: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6600" y="746125"/>
            <a:ext cx="5387975" cy="3730625"/>
          </a:xfrm>
          <a:prstGeom prst="rect">
            <a:avLst/>
          </a:prstGeo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1708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 defTabSz="909683">
              <a:defRPr/>
            </a:pPr>
            <a:r>
              <a:rPr lang="hu-HU"/>
              <a:t>Információvédelem Menedzselése LVI. Szakmai Fórum</a:t>
            </a: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6600" y="746125"/>
            <a:ext cx="5387975" cy="3730625"/>
          </a:xfrm>
          <a:prstGeom prst="rect">
            <a:avLst/>
          </a:prstGeo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82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 defTabSz="909683">
              <a:defRPr/>
            </a:pPr>
            <a:r>
              <a:rPr lang="hu-HU"/>
              <a:t>Információvédelem Menedzselése LVI. Szakmai Fórum</a:t>
            </a: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6600" y="746125"/>
            <a:ext cx="5387975" cy="3730625"/>
          </a:xfrm>
          <a:prstGeom prst="rect">
            <a:avLst/>
          </a:prstGeo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3879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940339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08626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53580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40" name="Kép 39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41" name="Kép 40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82" name="Kép 81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83" name="Kép 82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9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2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743040" y="2130480"/>
            <a:ext cx="8419680" cy="146952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PlaceHolder 3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F12E3200-EB64-45E5-A435-6433B747F1A3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sp>
        <p:nvSpPr>
          <p:cNvPr id="7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2" y="107593"/>
            <a:ext cx="1424608" cy="169729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43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44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762120" y="1981080"/>
            <a:ext cx="8419680" cy="4114440"/>
          </a:xfrm>
          <a:prstGeom prst="rect">
            <a:avLst/>
          </a:prstGeom>
        </p:spPr>
        <p:txBody>
          <a:bodyPr/>
          <a:lstStyle/>
          <a:p>
            <a:pPr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Hatodik vázlatszint</a:t>
            </a:r>
            <a:endParaRPr/>
          </a:p>
          <a:p>
            <a:pPr>
              <a:lnSpc>
                <a:spcPct val="100000"/>
              </a:lnSpc>
              <a:buFont typeface="StarSymbol"/>
              <a:buChar char="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Hetedik vázlatszintMintaszöveg szerkesztése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800">
                <a:solidFill>
                  <a:srgbClr val="000000"/>
                </a:solidFill>
                <a:latin typeface="Times New Roman"/>
              </a:rPr>
              <a:t>Második szint</a:t>
            </a:r>
            <a:endParaRPr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400">
                <a:solidFill>
                  <a:srgbClr val="000000"/>
                </a:solidFill>
                <a:latin typeface="Times New Roman"/>
              </a:rPr>
              <a:t>Harmadik szint</a:t>
            </a:r>
            <a:endParaRPr/>
          </a:p>
          <a:p>
            <a:pPr lvl="3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Negyedik szint</a:t>
            </a:r>
            <a:endParaRPr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Ötödik szint</a:t>
            </a:r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" name="PlaceHolder 4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7BA7AB8F-E1C2-4C9D-9AB0-83A808DDBC97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pic>
        <p:nvPicPr>
          <p:cNvPr id="2" name="Kép 1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titkar@hetpecset.hu" TargetMode="Externa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goo.gl/forms/GWNZuwdBh5O3aP6P2" TargetMode="Externa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forms/d/17tGsm3rtrl4wlQqLk8D6EC8fqGPRs-weMQlsuIVM1Do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8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2504728" y="908720"/>
            <a:ext cx="5972104" cy="16560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2400" b="1" dirty="0">
                <a:solidFill>
                  <a:srgbClr val="000000"/>
                </a:solidFill>
                <a:latin typeface="Arial"/>
              </a:rPr>
              <a:t>„Információvédelem menedzselése”
LXXXIV. Szakmai Fórum
Budapest, 2019. január 16.</a:t>
            </a:r>
            <a:endParaRPr b="1" dirty="0"/>
          </a:p>
        </p:txBody>
      </p:sp>
      <p:sp>
        <p:nvSpPr>
          <p:cNvPr id="132" name="TextShape 2"/>
          <p:cNvSpPr txBox="1"/>
          <p:nvPr/>
        </p:nvSpPr>
        <p:spPr>
          <a:xfrm>
            <a:off x="4592960" y="2962853"/>
            <a:ext cx="3456384" cy="2903621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hu-HU" sz="3200" b="1" dirty="0">
                <a:solidFill>
                  <a:srgbClr val="000000"/>
                </a:solidFill>
              </a:rPr>
              <a:t>Bevezető gondolatok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000" b="1" i="1" dirty="0">
                <a:solidFill>
                  <a:srgbClr val="0D0147"/>
                </a:solidFill>
                <a:latin typeface="Arial"/>
              </a:rPr>
              <a:t>Tarján Gábor</a:t>
            </a:r>
            <a:endParaRPr dirty="0"/>
          </a:p>
          <a:p>
            <a:pPr algn="ctr">
              <a:lnSpc>
                <a:spcPct val="80000"/>
              </a:lnSpc>
            </a:pPr>
            <a:r>
              <a:rPr lang="hu-HU" sz="1600" dirty="0">
                <a:solidFill>
                  <a:srgbClr val="0D0147"/>
                </a:solidFill>
                <a:latin typeface="Arial"/>
              </a:rPr>
              <a:t>Hétpecsét Információbiztonsági Egyesület, al-elnök</a:t>
            </a:r>
            <a:endParaRPr dirty="0"/>
          </a:p>
          <a:p>
            <a:pPr algn="ctr"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100" b="1" u="sng" dirty="0" err="1">
                <a:solidFill>
                  <a:srgbClr val="0066FF"/>
                </a:solidFill>
                <a:latin typeface="Arial"/>
              </a:rPr>
              <a:t>www.hetpecset.hu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B17F557D-64F0-45BD-8140-8B30AA805B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584" y="2132856"/>
            <a:ext cx="2016224" cy="416123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Shape 2"/>
          <p:cNvSpPr txBox="1"/>
          <p:nvPr/>
        </p:nvSpPr>
        <p:spPr>
          <a:xfrm>
            <a:off x="1712640" y="152280"/>
            <a:ext cx="8193360" cy="4568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2800" b="1" dirty="0">
                <a:solidFill>
                  <a:srgbClr val="0D0147"/>
                </a:solidFill>
                <a:latin typeface="Arial"/>
              </a:rPr>
              <a:t>Az év információbiztonsági újságírója - 2019</a:t>
            </a:r>
            <a:endParaRPr sz="2800" dirty="0"/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704528" y="836712"/>
            <a:ext cx="8780463" cy="1828800"/>
          </a:xfrm>
          <a:ln/>
        </p:spPr>
        <p:txBody>
          <a:bodyPr/>
          <a:lstStyle/>
          <a:p>
            <a:pPr algn="ctr" defTabSz="449263" rtl="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PÁLYÁZATI FELHÍVÁS</a:t>
            </a:r>
            <a:b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az 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„Év információbiztonsági újságírója - 2019”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cím elnyerésére</a:t>
            </a:r>
          </a:p>
        </p:txBody>
      </p:sp>
      <p:sp>
        <p:nvSpPr>
          <p:cNvPr id="7" name="CustomShape 3"/>
          <p:cNvSpPr/>
          <p:nvPr/>
        </p:nvSpPr>
        <p:spPr>
          <a:xfrm>
            <a:off x="704528" y="2708920"/>
            <a:ext cx="9001072" cy="3387920"/>
          </a:xfrm>
          <a:prstGeom prst="rect">
            <a:avLst/>
          </a:prstGeom>
          <a:noFill/>
        </p:spPr>
        <p:txBody>
          <a:bodyPr lIns="90000" tIns="45000" rIns="90000" bIns="45000"/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000000"/>
                </a:solidFill>
                <a:latin typeface="+mj-lt"/>
              </a:rPr>
              <a:t>Idén XIV. alkalommal!</a:t>
            </a:r>
            <a:endParaRPr sz="2200" dirty="0"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000000"/>
                </a:solidFill>
                <a:latin typeface="+mj-lt"/>
              </a:rPr>
              <a:t>Beadási határidő: 2019. április 26. (péntek) 15:00</a:t>
            </a:r>
            <a:endParaRPr lang="hu-HU" sz="2200" dirty="0">
              <a:latin typeface="+mj-lt"/>
            </a:endParaRPr>
          </a:p>
          <a:p>
            <a:pPr marL="800100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hu-HU" sz="2200" b="1" i="1" dirty="0">
                <a:solidFill>
                  <a:srgbClr val="000000"/>
                </a:solidFill>
                <a:latin typeface="+mj-lt"/>
              </a:rPr>
              <a:t>Egyesület székhelyén </a:t>
            </a:r>
            <a:r>
              <a:rPr lang="hu-HU" sz="2000" dirty="0">
                <a:solidFill>
                  <a:srgbClr val="000000"/>
                </a:solidFill>
                <a:latin typeface="+mj-lt"/>
              </a:rPr>
              <a:t>(1102 Budapest, Szent László tér 20.)</a:t>
            </a:r>
          </a:p>
          <a:p>
            <a:pPr marL="800100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hu-HU" sz="2200" b="1" i="1" dirty="0">
                <a:solidFill>
                  <a:srgbClr val="000000"/>
                </a:solidFill>
                <a:latin typeface="+mj-lt"/>
              </a:rPr>
              <a:t>Elektronikusan</a:t>
            </a:r>
            <a:r>
              <a:rPr lang="hu-HU" sz="2400" b="1" i="1" dirty="0">
                <a:solidFill>
                  <a:srgbClr val="000000"/>
                </a:solidFill>
                <a:latin typeface="+mj-lt"/>
              </a:rPr>
              <a:t> </a:t>
            </a:r>
            <a:r>
              <a:rPr lang="hu-HU" sz="2000" dirty="0">
                <a:solidFill>
                  <a:srgbClr val="000000"/>
                </a:solidFill>
                <a:latin typeface="+mj-lt"/>
              </a:rPr>
              <a:t>(</a:t>
            </a:r>
            <a:r>
              <a:rPr lang="hu-HU" sz="2000" dirty="0" err="1">
                <a:solidFill>
                  <a:srgbClr val="000000"/>
                </a:solidFill>
                <a:latin typeface="+mj-lt"/>
                <a:hlinkClick r:id="rId2"/>
              </a:rPr>
              <a:t>titkar</a:t>
            </a:r>
            <a:r>
              <a:rPr lang="hu-HU" sz="2000" dirty="0">
                <a:solidFill>
                  <a:srgbClr val="000000"/>
                </a:solidFill>
                <a:latin typeface="+mj-lt"/>
                <a:hlinkClick r:id="rId2"/>
              </a:rPr>
              <a:t>@</a:t>
            </a:r>
            <a:r>
              <a:rPr lang="hu-HU" sz="2000" dirty="0" err="1">
                <a:solidFill>
                  <a:srgbClr val="000000"/>
                </a:solidFill>
                <a:latin typeface="+mj-lt"/>
                <a:hlinkClick r:id="rId2"/>
              </a:rPr>
              <a:t>hetpecset.hu</a:t>
            </a:r>
            <a:r>
              <a:rPr lang="hu-HU" sz="2000" dirty="0">
                <a:solidFill>
                  <a:srgbClr val="000000"/>
                </a:solidFill>
                <a:latin typeface="+mj-lt"/>
              </a:rPr>
              <a:t>)</a:t>
            </a:r>
          </a:p>
          <a:p>
            <a:pPr marL="800100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hu-HU" sz="2200" b="1" i="1" dirty="0">
                <a:solidFill>
                  <a:srgbClr val="000000"/>
                </a:solidFill>
                <a:latin typeface="+mj-lt"/>
              </a:rPr>
              <a:t>Postai úton </a:t>
            </a:r>
            <a:r>
              <a:rPr lang="hu-HU" sz="2000" dirty="0">
                <a:solidFill>
                  <a:srgbClr val="000000"/>
                </a:solidFill>
                <a:latin typeface="+mj-lt"/>
              </a:rPr>
              <a:t>(1102 Budapest, Szent László tér 20.)</a:t>
            </a:r>
            <a:endParaRPr sz="2000" dirty="0"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/>
              <a:t>Min. 5 darab 2018. január 1. utáni referencia publikáció</a:t>
            </a:r>
            <a:r>
              <a:rPr lang="hu-HU" sz="2200" dirty="0"/>
              <a:t> </a:t>
            </a:r>
            <a:r>
              <a:rPr lang="hu-HU" sz="2000" dirty="0"/>
              <a:t>(illetve nyilvánosan elérhető link)</a:t>
            </a:r>
            <a:endParaRPr lang="hu-HU" sz="2000" b="1" i="1" dirty="0">
              <a:solidFill>
                <a:srgbClr val="000000"/>
              </a:solidFill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i="1" dirty="0">
                <a:solidFill>
                  <a:srgbClr val="FF0000"/>
                </a:solidFill>
                <a:latin typeface="+mj-lt"/>
              </a:rPr>
              <a:t>Eredményhirdetés LXXXVI. Fórumon - 2018. május 15.-én.</a:t>
            </a:r>
            <a:endParaRPr sz="2200" b="1" dirty="0">
              <a:solidFill>
                <a:srgbClr val="FF0000"/>
              </a:solidFill>
              <a:latin typeface="+mj-lt"/>
            </a:endParaRPr>
          </a:p>
          <a:p>
            <a:pPr>
              <a:lnSpc>
                <a:spcPct val="100000"/>
              </a:lnSpc>
            </a:pPr>
            <a:endParaRPr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979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extShape 1"/>
          <p:cNvSpPr txBox="1"/>
          <p:nvPr/>
        </p:nvSpPr>
        <p:spPr>
          <a:xfrm>
            <a:off x="8697416" y="6019920"/>
            <a:ext cx="630544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A97D2CF-8120-4B18-B80D-7D973BFEA50F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11</a:t>
            </a:fld>
            <a:endParaRPr dirty="0"/>
          </a:p>
        </p:txBody>
      </p:sp>
      <p:sp>
        <p:nvSpPr>
          <p:cNvPr id="149" name="CustomShape 2"/>
          <p:cNvSpPr/>
          <p:nvPr/>
        </p:nvSpPr>
        <p:spPr>
          <a:xfrm>
            <a:off x="1374956" y="60043"/>
            <a:ext cx="8531044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hu-HU" sz="2800" b="1" dirty="0">
                <a:solidFill>
                  <a:srgbClr val="0D0147"/>
                </a:solidFill>
                <a:latin typeface="Arial"/>
              </a:rPr>
              <a:t>A megelőző tizenhárom pályázat (2006-2018)</a:t>
            </a:r>
            <a:endParaRPr sz="2800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80" y="2492896"/>
            <a:ext cx="1872208" cy="260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144688" y="669163"/>
            <a:ext cx="6984776" cy="5640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1313" indent="-336550"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1pPr>
            <a:lvl2pPr marL="741363" indent="-279400"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2pPr>
            <a:lvl3pPr marL="914400"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3pPr>
            <a:lvl4pPr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4pPr>
            <a:lvl5pPr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5pPr>
            <a:lvl6pPr marL="25146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6pPr>
            <a:lvl7pPr marL="29718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7pPr>
            <a:lvl8pPr marL="34290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8pPr>
            <a:lvl9pPr marL="38862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9pPr>
          </a:lstStyle>
          <a:p>
            <a:pPr lvl="3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Eddigi nyertesek: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2006 - </a:t>
            </a:r>
            <a:r>
              <a:rPr lang="hu-HU" altLang="hu-HU" sz="14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Kristóf Csaba</a:t>
            </a: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 (Biztonság portál)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2007 - </a:t>
            </a:r>
            <a:r>
              <a:rPr lang="hu-HU" altLang="hu-HU" sz="14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Kelemen László </a:t>
            </a: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(IT </a:t>
            </a:r>
            <a:r>
              <a:rPr lang="hu-HU" altLang="hu-HU" sz="140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Security</a:t>
            </a: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2008 - </a:t>
            </a:r>
            <a:r>
              <a:rPr lang="hu-HU" altLang="hu-HU" sz="14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Turcsán Tamás </a:t>
            </a: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(CW, Figyelő)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2009 - </a:t>
            </a:r>
            <a:r>
              <a:rPr lang="hu-HU" altLang="hu-HU" sz="1400" b="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Dajkó</a:t>
            </a:r>
            <a:r>
              <a:rPr lang="hu-HU" altLang="hu-HU" sz="14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 Pál </a:t>
            </a: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(IT café)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2010 - </a:t>
            </a:r>
            <a:r>
              <a:rPr lang="hu-HU" altLang="hu-HU" sz="14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Sebők Viktória </a:t>
            </a: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(Figyelő)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2011 - </a:t>
            </a:r>
            <a:r>
              <a:rPr lang="hu-HU" altLang="hu-HU" sz="1400" b="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Schopp</a:t>
            </a:r>
            <a:r>
              <a:rPr lang="hu-HU" altLang="hu-HU" sz="14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 Attila </a:t>
            </a: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(</a:t>
            </a:r>
            <a:r>
              <a:rPr lang="hu-HU" altLang="hu-HU" sz="140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ITBusiness</a:t>
            </a: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2012 - </a:t>
            </a:r>
            <a:r>
              <a:rPr lang="hu-HU" altLang="hu-HU" sz="1400" b="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Bátky</a:t>
            </a:r>
            <a:r>
              <a:rPr lang="hu-HU" altLang="hu-HU" sz="14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 Zoltán </a:t>
            </a: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(</a:t>
            </a:r>
            <a:r>
              <a:rPr lang="hu-HU" altLang="hu-HU" sz="140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Bitport.hu</a:t>
            </a: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 Média Kft.)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2013 - </a:t>
            </a:r>
            <a:r>
              <a:rPr lang="hu-HU" altLang="hu-HU" sz="14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Kristóf Csaba </a:t>
            </a: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(Biztonságportál (</a:t>
            </a:r>
            <a:r>
              <a:rPr lang="hu-HU" altLang="hu-HU" sz="140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Isidor</a:t>
            </a: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 Kft.)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2014 - </a:t>
            </a:r>
            <a:r>
              <a:rPr lang="hu-HU" altLang="hu-HU" sz="1400" b="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Csizmazia-Darab</a:t>
            </a:r>
            <a:r>
              <a:rPr lang="hu-HU" altLang="hu-HU" sz="14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 István </a:t>
            </a: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(SICONTACT Kft.)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2015 - </a:t>
            </a:r>
            <a:r>
              <a:rPr lang="hu-HU" altLang="hu-HU" sz="14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Molnár József </a:t>
            </a: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(PC World)</a:t>
            </a:r>
          </a:p>
          <a:p>
            <a:pPr lvl="4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2016 - </a:t>
            </a:r>
            <a:r>
              <a:rPr lang="hu-HU" altLang="hu-HU" sz="1400" b="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Bolcsó</a:t>
            </a:r>
            <a:r>
              <a:rPr lang="hu-HU" altLang="hu-HU" sz="14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 Dániel</a:t>
            </a: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, (</a:t>
            </a:r>
            <a:r>
              <a:rPr lang="hu-HU" altLang="hu-HU" sz="140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Index.hu</a:t>
            </a: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)</a:t>
            </a:r>
          </a:p>
          <a:p>
            <a:pPr lvl="4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2017 – </a:t>
            </a:r>
            <a:r>
              <a:rPr lang="hu-HU" altLang="hu-HU" sz="14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Vass Enikő </a:t>
            </a: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(</a:t>
            </a:r>
            <a:r>
              <a:rPr lang="hu-HU" altLang="hu-HU" sz="140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ITBusiness</a:t>
            </a: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)</a:t>
            </a:r>
          </a:p>
          <a:p>
            <a:pPr lvl="4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2018 – </a:t>
            </a:r>
            <a:r>
              <a:rPr lang="hu-HU" altLang="hu-HU" sz="14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Dömös Zsuzsanna </a:t>
            </a: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(24.hu)</a:t>
            </a:r>
          </a:p>
          <a:p>
            <a:pPr lvl="4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400" dirty="0">
                <a:solidFill>
                  <a:srgbClr val="FF0000"/>
                </a:solidFill>
                <a:latin typeface="+mj-lt"/>
                <a:cs typeface="Tahoma" pitchFamily="34" charset="0"/>
              </a:rPr>
              <a:t>2019 - ??????? </a:t>
            </a:r>
          </a:p>
          <a:p>
            <a:pPr lvl="4" algn="l" eaLnBrk="1" hangingPunct="1">
              <a:spcBef>
                <a:spcPts val="350"/>
              </a:spcBef>
              <a:buClrTx/>
              <a:buFontTx/>
              <a:buNone/>
            </a:pPr>
            <a:endParaRPr lang="hu-HU" altLang="hu-HU" sz="1400" dirty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  <a:p>
            <a:pPr lvl="4" algn="l" eaLnBrk="1" hangingPunct="1">
              <a:spcBef>
                <a:spcPts val="350"/>
              </a:spcBef>
              <a:buClrTx/>
              <a:buFontTx/>
              <a:buNone/>
            </a:pPr>
            <a:endParaRPr lang="hu-HU" altLang="hu-HU" sz="1050" i="1" dirty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  <a:p>
            <a:pPr algn="l" eaLnBrk="1" hangingPunct="1">
              <a:spcBef>
                <a:spcPts val="400"/>
              </a:spcBef>
              <a:buClrTx/>
              <a:buFontTx/>
              <a:buNone/>
            </a:pPr>
            <a:endParaRPr lang="hu-HU" altLang="hu-HU" sz="1100" i="1" dirty="0">
              <a:solidFill>
                <a:srgbClr val="FF0000"/>
              </a:solidFill>
            </a:endParaRPr>
          </a:p>
          <a:p>
            <a:pPr lvl="4" algn="l" eaLnBrk="1" hangingPunct="1">
              <a:spcBef>
                <a:spcPts val="400"/>
              </a:spcBef>
              <a:buClrTx/>
              <a:buFontTx/>
              <a:buNone/>
            </a:pPr>
            <a:endParaRPr lang="hu-HU" altLang="hu-HU" sz="1100" i="1" dirty="0">
              <a:solidFill>
                <a:srgbClr val="FF0000"/>
              </a:solidFill>
            </a:endParaRPr>
          </a:p>
          <a:p>
            <a:pPr lvl="4" algn="l" eaLnBrk="1" hangingPunct="1">
              <a:spcBef>
                <a:spcPts val="400"/>
              </a:spcBef>
              <a:buClrTx/>
              <a:buFontTx/>
              <a:buNone/>
            </a:pPr>
            <a:endParaRPr lang="hu-HU" altLang="hu-HU" sz="1100" i="1" dirty="0">
              <a:solidFill>
                <a:srgbClr val="FF0000"/>
              </a:solidFill>
            </a:endParaRPr>
          </a:p>
          <a:p>
            <a:pPr lvl="3" algn="l" eaLnBrk="1" hangingPunct="1">
              <a:spcBef>
                <a:spcPts val="400"/>
              </a:spcBef>
              <a:buClrTx/>
              <a:buFontTx/>
              <a:buNone/>
            </a:pPr>
            <a:endParaRPr lang="hu-HU" altLang="hu-HU" sz="1100" b="0" i="1" dirty="0">
              <a:solidFill>
                <a:srgbClr val="000000"/>
              </a:solidFill>
            </a:endParaRPr>
          </a:p>
          <a:p>
            <a:pPr lvl="1" algn="l" eaLnBrk="1" hangingPunct="1">
              <a:spcBef>
                <a:spcPts val="600"/>
              </a:spcBef>
              <a:buClrTx/>
              <a:buFontTx/>
              <a:buNone/>
            </a:pPr>
            <a:endParaRPr lang="hu-HU" altLang="hu-HU" sz="1600" b="0" dirty="0">
              <a:solidFill>
                <a:srgbClr val="000000"/>
              </a:solidFill>
            </a:endParaRPr>
          </a:p>
          <a:p>
            <a:pPr algn="l" eaLnBrk="1" hangingPunct="1">
              <a:spcBef>
                <a:spcPts val="600"/>
              </a:spcBef>
              <a:buClrTx/>
              <a:buFontTx/>
              <a:buNone/>
            </a:pPr>
            <a:endParaRPr lang="hu-HU" altLang="hu-HU" sz="1600" b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20561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01EAA1E-70F6-47BD-8B1E-452D89C45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640" y="116632"/>
            <a:ext cx="7697400" cy="504056"/>
          </a:xfrm>
        </p:spPr>
        <p:txBody>
          <a:bodyPr/>
          <a:lstStyle/>
          <a:p>
            <a:pPr algn="ctr"/>
            <a:r>
              <a:rPr lang="hu-HU" sz="2400" b="1" dirty="0"/>
              <a:t>A rendezvényünk értékelő lapja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C54AE6C3-1046-45B1-B7E1-8290AFB385DB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pPr algn="ctr"/>
            <a:endParaRPr lang="hu-HU" sz="3200" dirty="0">
              <a:hlinkClick r:id="rId2"/>
            </a:endParaRPr>
          </a:p>
          <a:p>
            <a:pPr algn="ctr"/>
            <a:endParaRPr lang="hu-HU" sz="3200" dirty="0">
              <a:hlinkClick r:id="rId2"/>
            </a:endParaRPr>
          </a:p>
          <a:p>
            <a:pPr algn="ctr"/>
            <a:endParaRPr lang="hu-HU" sz="3200" dirty="0">
              <a:hlinkClick r:id="rId2"/>
            </a:endParaRPr>
          </a:p>
          <a:p>
            <a:pPr algn="ctr"/>
            <a:endParaRPr lang="hu-HU" sz="3200" dirty="0">
              <a:hlinkClick r:id="rId2"/>
            </a:endParaRPr>
          </a:p>
          <a:p>
            <a:pPr algn="ctr"/>
            <a:endParaRPr lang="hu-HU" sz="3200" dirty="0">
              <a:hlinkClick r:id="rId2"/>
            </a:endParaRPr>
          </a:p>
          <a:p>
            <a:pPr algn="ctr"/>
            <a:r>
              <a:rPr lang="hu-HU" sz="3200" dirty="0">
                <a:hlinkClick r:id="rId2"/>
              </a:rPr>
              <a:t>https://goo.gl/forms/GWNZuwdBh5O3aP6P2</a:t>
            </a:r>
            <a:endParaRPr lang="hu-HU" sz="3200" dirty="0"/>
          </a:p>
          <a:p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C951FCBE-F194-4578-B412-373D1C3DA8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6856" y="1275840"/>
            <a:ext cx="2905053" cy="290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2329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CustomShape 2"/>
          <p:cNvSpPr/>
          <p:nvPr/>
        </p:nvSpPr>
        <p:spPr>
          <a:xfrm>
            <a:off x="240" y="692696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3200" b="1" dirty="0">
                <a:solidFill>
                  <a:srgbClr val="0D0147"/>
                </a:solidFill>
                <a:latin typeface="Arial"/>
              </a:rPr>
              <a:t>Mai program</a:t>
            </a:r>
            <a:endParaRPr sz="3200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CEE78475-D2B0-4F63-B246-D1F2015EFB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056" y="1628800"/>
            <a:ext cx="8455471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7354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8769424" y="6019920"/>
            <a:ext cx="558536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8E583D1-96C4-4E1F-8F8E-145E7A507308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2</a:t>
            </a:fld>
            <a:endParaRPr dirty="0"/>
          </a:p>
        </p:txBody>
      </p:sp>
      <p:sp>
        <p:nvSpPr>
          <p:cNvPr id="134" name="TextShape 2"/>
          <p:cNvSpPr txBox="1"/>
          <p:nvPr/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3200" b="1" dirty="0">
                <a:solidFill>
                  <a:srgbClr val="0D0147"/>
                </a:solidFill>
                <a:latin typeface="Arial"/>
              </a:rPr>
              <a:t>A tizennyolcadik évet kezdjük 2019-ben!</a:t>
            </a:r>
            <a:endParaRPr sz="3200" dirty="0"/>
          </a:p>
        </p:txBody>
      </p:sp>
      <p:sp>
        <p:nvSpPr>
          <p:cNvPr id="135" name="TextShape 3"/>
          <p:cNvSpPr txBox="1"/>
          <p:nvPr/>
        </p:nvSpPr>
        <p:spPr>
          <a:xfrm>
            <a:off x="1136576" y="1196752"/>
            <a:ext cx="8191384" cy="4968552"/>
          </a:xfrm>
          <a:prstGeom prst="rect">
            <a:avLst/>
          </a:prstGeom>
        </p:spPr>
        <p:txBody>
          <a:bodyPr/>
          <a:lstStyle/>
          <a:p>
            <a:pPr lvl="1">
              <a:lnSpc>
                <a:spcPct val="100000"/>
              </a:lnSpc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2001-től óta „Értékteremtő munkacsoport”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 err="1">
                <a:solidFill>
                  <a:srgbClr val="000000"/>
                </a:solidFill>
                <a:latin typeface="Arial"/>
              </a:rPr>
              <a:t>MagiCom</a:t>
            </a:r>
            <a:r>
              <a:rPr lang="hu-HU" sz="2000" dirty="0">
                <a:solidFill>
                  <a:srgbClr val="000000"/>
                </a:solidFill>
                <a:latin typeface="Arial"/>
              </a:rPr>
              <a:t> + Szenzor + magánszemélyek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BS7799 szabvány fordítás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oktatási tematikák készítése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2004-ben 12 magánszemély megalakítja a</a:t>
            </a:r>
            <a:endParaRPr dirty="0"/>
          </a:p>
          <a:p>
            <a:r>
              <a:rPr lang="hu-HU" sz="2400" dirty="0">
                <a:solidFill>
                  <a:srgbClr val="000000"/>
                </a:solidFill>
                <a:latin typeface="Arial"/>
              </a:rPr>
              <a:t>	 </a:t>
            </a:r>
            <a:r>
              <a:rPr lang="hu-HU" sz="2400" b="1" dirty="0">
                <a:solidFill>
                  <a:srgbClr val="000000"/>
                </a:solidFill>
                <a:latin typeface="Arial"/>
              </a:rPr>
              <a:t>Hétpecsét Információbiztonsági Egyesület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et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Céljaink: 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információs társadalom biztonságának támogatása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információvédelem kultúrájának és ismereteinek terjesztése, a tudatosság kialakítása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információvédelmi szakmai műhely létrehozása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8E1A447A-62FF-406F-8748-03A7D8F9C7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414" y="5442260"/>
            <a:ext cx="1188823" cy="1182727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0CBD3378-478B-4C2A-91A3-A20E1C78DE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7084" y="5428556"/>
            <a:ext cx="1176630" cy="1182727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3E683BC7-EBDE-4243-A218-3530E5C50A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561" y="5457630"/>
            <a:ext cx="1176630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411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Dia számának helye 4"/>
          <p:cNvSpPr>
            <a:spLocks noGrp="1"/>
          </p:cNvSpPr>
          <p:nvPr>
            <p:ph type="sldNum" sz="quarter" idx="4294967295"/>
          </p:nvPr>
        </p:nvSpPr>
        <p:spPr>
          <a:xfrm>
            <a:off x="7264400" y="6019800"/>
            <a:ext cx="2063750" cy="4953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6205E85-581F-456B-835E-379F594CD7BF}" type="slidenum">
              <a:rPr lang="hu-HU" smtClean="0"/>
              <a:pPr>
                <a:defRPr/>
              </a:pPr>
              <a:t>3</a:t>
            </a:fld>
            <a:endParaRPr lang="hu-HU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1928664" y="0"/>
            <a:ext cx="7481376" cy="620688"/>
          </a:xfrm>
        </p:spPr>
        <p:txBody>
          <a:bodyPr/>
          <a:lstStyle/>
          <a:p>
            <a:pPr eaLnBrk="1" hangingPunct="1"/>
            <a:endParaRPr lang="hu-HU" sz="2400" b="1" dirty="0">
              <a:latin typeface="Arial" charset="0"/>
              <a:cs typeface="Arial" charset="0"/>
            </a:endParaRP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68624" y="763960"/>
            <a:ext cx="8208912" cy="3960440"/>
          </a:xfrm>
          <a:prstGeom prst="rect">
            <a:avLst/>
          </a:prstGeom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17+ év civil tapasztalat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80+ szakmai fórum, 400+ előadás,120-170 látogató/fórum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2200 fős címlista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szakmai díjakat adunk</a:t>
            </a:r>
          </a:p>
          <a:p>
            <a:pPr eaLnBrk="1" hangingPunct="1">
              <a:lnSpc>
                <a:spcPct val="90000"/>
              </a:lnSpc>
            </a:pPr>
            <a:r>
              <a:rPr lang="hu-HU" dirty="0"/>
              <a:t>	- Az év információbiztonsági szak- és diplomadolgozata</a:t>
            </a:r>
          </a:p>
          <a:p>
            <a:pPr eaLnBrk="1" hangingPunct="1">
              <a:lnSpc>
                <a:spcPct val="90000"/>
              </a:lnSpc>
            </a:pPr>
            <a:r>
              <a:rPr lang="hu-HU" dirty="0"/>
              <a:t>	- Az év információbiztonsági újságírója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szakmai díjakat kapunk (ITBN: „kiemelkedő</a:t>
            </a:r>
          </a:p>
          <a:p>
            <a:pPr eaLnBrk="1" hangingPunct="1">
              <a:lnSpc>
                <a:spcPct val="90000"/>
              </a:lnSpc>
            </a:pPr>
            <a:r>
              <a:rPr lang="hu-HU" sz="2400" dirty="0"/>
              <a:t>     ismeretterjesztő, evangelizáló tevékenységéért”)</a:t>
            </a:r>
          </a:p>
          <a:p>
            <a:pPr eaLnBrk="1" hangingPunct="1">
              <a:lnSpc>
                <a:spcPct val="90000"/>
              </a:lnSpc>
            </a:pPr>
            <a:endParaRPr lang="hu-HU" sz="2400" dirty="0"/>
          </a:p>
          <a:p>
            <a:pPr eaLnBrk="1" hangingPunct="1">
              <a:lnSpc>
                <a:spcPct val="90000"/>
              </a:lnSpc>
            </a:pPr>
            <a:endParaRPr lang="hu-HU" sz="2400" dirty="0">
              <a:sym typeface="Wingdings" panose="05000000000000000000" pitchFamily="2" charset="2"/>
            </a:endParaRPr>
          </a:p>
          <a:p>
            <a:pPr eaLnBrk="1" hangingPunct="1">
              <a:lnSpc>
                <a:spcPct val="90000"/>
              </a:lnSpc>
            </a:pPr>
            <a:endParaRPr lang="hu-HU" sz="2400"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182364E4-F11D-4EFF-9C3E-6AB6BA0ED6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012" y="3429000"/>
            <a:ext cx="5837428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330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37DADD8-CFDF-46BB-92C3-E9D8B94BD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4648" y="584710"/>
            <a:ext cx="7128792" cy="1121706"/>
          </a:xfrm>
        </p:spPr>
        <p:txBody>
          <a:bodyPr/>
          <a:lstStyle/>
          <a:p>
            <a:pPr algn="ctr"/>
            <a:r>
              <a:rPr lang="hu-HU" sz="3600" b="1" dirty="0">
                <a:latin typeface="+mn-lt"/>
              </a:rPr>
              <a:t>Köszönjük a kitartó támogatást, </a:t>
            </a:r>
            <a:br>
              <a:rPr lang="hu-HU" sz="3600" b="1" dirty="0">
                <a:latin typeface="+mn-lt"/>
              </a:rPr>
            </a:br>
            <a:r>
              <a:rPr lang="hu-HU" sz="3600" b="1" dirty="0">
                <a:latin typeface="+mn-lt"/>
              </a:rPr>
              <a:t>hiszen nélkülük nem léteznénk:</a:t>
            </a:r>
            <a:endParaRPr lang="en-US" sz="3600" b="1" dirty="0">
              <a:latin typeface="+mn-lt"/>
            </a:endParaRPr>
          </a:p>
        </p:txBody>
      </p: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3962CC96-F443-4BA2-B99E-CA50CB60FB4B}"/>
              </a:ext>
            </a:extLst>
          </p:cNvPr>
          <p:cNvSpPr txBox="1"/>
          <p:nvPr/>
        </p:nvSpPr>
        <p:spPr>
          <a:xfrm>
            <a:off x="746476" y="1841548"/>
            <a:ext cx="63367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/>
              <a:t>30+ magán pártoló tag! </a:t>
            </a:r>
          </a:p>
          <a:p>
            <a:r>
              <a:rPr lang="hu-HU" sz="2800" b="1" dirty="0"/>
              <a:t>…és 10+ céges pártoló tagunk! </a:t>
            </a:r>
          </a:p>
          <a:p>
            <a:r>
              <a:rPr lang="hu-HU" sz="2800" b="1" dirty="0"/>
              <a:t>(ma is eggyel többen lettünk </a:t>
            </a:r>
            <a:r>
              <a:rPr lang="hu-HU" sz="2800" b="1" dirty="0">
                <a:sym typeface="Wingdings" panose="05000000000000000000" pitchFamily="2" charset="2"/>
              </a:rPr>
              <a:t></a:t>
            </a:r>
            <a:r>
              <a:rPr lang="hu-HU" sz="2800" b="1" dirty="0"/>
              <a:t>)</a:t>
            </a:r>
            <a:endParaRPr lang="en-US" sz="2800" b="1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79E0B350-F15E-4794-841D-3249045319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20" y="3492007"/>
            <a:ext cx="8928992" cy="2385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438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Dia számának helye 4"/>
          <p:cNvSpPr>
            <a:spLocks noGrp="1"/>
          </p:cNvSpPr>
          <p:nvPr>
            <p:ph type="sldNum" sz="quarter" idx="4294967295"/>
          </p:nvPr>
        </p:nvSpPr>
        <p:spPr>
          <a:xfrm>
            <a:off x="7264400" y="6019800"/>
            <a:ext cx="2063750" cy="4953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6205E85-581F-456B-835E-379F594CD7BF}" type="slidenum">
              <a:rPr lang="hu-HU" smtClean="0"/>
              <a:pPr>
                <a:defRPr/>
              </a:pPr>
              <a:t>5</a:t>
            </a:fld>
            <a:endParaRPr lang="hu-HU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1928664" y="0"/>
            <a:ext cx="7481376" cy="620688"/>
          </a:xfrm>
        </p:spPr>
        <p:txBody>
          <a:bodyPr/>
          <a:lstStyle/>
          <a:p>
            <a:pPr algn="ctr" eaLnBrk="1" hangingPunct="1"/>
            <a:r>
              <a:rPr lang="hu-HU" sz="2400" b="1" dirty="0">
                <a:latin typeface="Arial" charset="0"/>
                <a:cs typeface="Arial" charset="0"/>
              </a:rPr>
              <a:t>2018 januárjától vagyunk ezen az új helyszínen!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27726" y="4381988"/>
            <a:ext cx="6466868" cy="650776"/>
          </a:xfrm>
          <a:prstGeom prst="rect">
            <a:avLst/>
          </a:prstGeom>
        </p:spPr>
        <p:txBody>
          <a:bodyPr/>
          <a:lstStyle/>
          <a:p>
            <a:r>
              <a:rPr lang="hu-HU" sz="2000" b="1" dirty="0" err="1"/>
              <a:t>Lurdy</a:t>
            </a:r>
            <a:r>
              <a:rPr lang="hu-HU" sz="2000" b="1" dirty="0"/>
              <a:t> Konferenciaközpont  4. Terem</a:t>
            </a:r>
            <a:r>
              <a:rPr lang="hu-HU" sz="2800" dirty="0"/>
              <a:t>, </a:t>
            </a:r>
            <a:r>
              <a:rPr lang="hu-HU" dirty="0"/>
              <a:t>280m2 </a:t>
            </a:r>
          </a:p>
          <a:p>
            <a:r>
              <a:rPr lang="hu-HU" b="1" dirty="0"/>
              <a:t>2019. január 16. szerda</a:t>
            </a:r>
          </a:p>
          <a:p>
            <a:r>
              <a:rPr lang="hu-HU" b="1" dirty="0"/>
              <a:t>2019. március 20. szerda – </a:t>
            </a:r>
            <a:r>
              <a:rPr lang="hu-HU" b="1" dirty="0">
                <a:solidFill>
                  <a:srgbClr val="FF0000"/>
                </a:solidFill>
              </a:rPr>
              <a:t>KÖZGYŰLÉS!</a:t>
            </a:r>
          </a:p>
          <a:p>
            <a:r>
              <a:rPr lang="hu-HU" b="1" dirty="0"/>
              <a:t>2019. május 15. szerda</a:t>
            </a:r>
          </a:p>
          <a:p>
            <a:r>
              <a:rPr lang="hu-HU" b="1" dirty="0"/>
              <a:t>2019. szeptember 18. szerda</a:t>
            </a:r>
          </a:p>
          <a:p>
            <a:r>
              <a:rPr lang="hu-HU" b="1" dirty="0"/>
              <a:t>2019. november 20. szerda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6926" y="863907"/>
            <a:ext cx="4629388" cy="3518081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5530" y="3431529"/>
            <a:ext cx="1025239" cy="98244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5563" y="2730955"/>
            <a:ext cx="1179802" cy="1175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233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>
            <a:extLst>
              <a:ext uri="{FF2B5EF4-FFF2-40B4-BE49-F238E27FC236}">
                <a16:creationId xmlns:a16="http://schemas.microsoft.com/office/drawing/2014/main" id="{F34BB56B-DB1F-44AF-B1DF-25125CA43D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959" y="893609"/>
            <a:ext cx="3336041" cy="5070782"/>
          </a:xfrm>
          <a:prstGeom prst="rect">
            <a:avLst/>
          </a:prstGeom>
        </p:spPr>
      </p:pic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1928664" y="0"/>
            <a:ext cx="7481376" cy="620688"/>
          </a:xfrm>
        </p:spPr>
        <p:txBody>
          <a:bodyPr/>
          <a:lstStyle/>
          <a:p>
            <a:pPr algn="ctr" eaLnBrk="1" hangingPunct="1"/>
            <a:r>
              <a:rPr lang="hu-HU" sz="2400" b="1" dirty="0">
                <a:solidFill>
                  <a:srgbClr val="822E37"/>
                </a:solidFill>
                <a:latin typeface="Arial" charset="0"/>
                <a:cs typeface="Arial" charset="0"/>
              </a:rPr>
              <a:t>Miben lett más a 2.6? (közel 200 letöltés pár nap alatt!)</a:t>
            </a:r>
          </a:p>
        </p:txBody>
      </p:sp>
      <p:cxnSp>
        <p:nvCxnSpPr>
          <p:cNvPr id="4" name="Egyenes összekötő nyíllal 3">
            <a:extLst>
              <a:ext uri="{FF2B5EF4-FFF2-40B4-BE49-F238E27FC236}">
                <a16:creationId xmlns:a16="http://schemas.microsoft.com/office/drawing/2014/main" id="{4234AD65-584B-4D76-A1EB-1E42CDAE44E8}"/>
              </a:ext>
            </a:extLst>
          </p:cNvPr>
          <p:cNvCxnSpPr>
            <a:cxnSpLocks/>
          </p:cNvCxnSpPr>
          <p:nvPr/>
        </p:nvCxnSpPr>
        <p:spPr>
          <a:xfrm>
            <a:off x="5104160" y="1772816"/>
            <a:ext cx="1144984" cy="0"/>
          </a:xfrm>
          <a:prstGeom prst="straightConnector1">
            <a:avLst/>
          </a:prstGeom>
          <a:ln w="76200">
            <a:solidFill>
              <a:srgbClr val="8D314A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Szövegdoboz 4">
            <a:extLst>
              <a:ext uri="{FF2B5EF4-FFF2-40B4-BE49-F238E27FC236}">
                <a16:creationId xmlns:a16="http://schemas.microsoft.com/office/drawing/2014/main" id="{D2942F36-3ABC-401C-8BA0-3C2FDF099F85}"/>
              </a:ext>
            </a:extLst>
          </p:cNvPr>
          <p:cNvSpPr txBox="1"/>
          <p:nvPr/>
        </p:nvSpPr>
        <p:spPr>
          <a:xfrm>
            <a:off x="6745914" y="1319256"/>
            <a:ext cx="103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solidFill>
                  <a:srgbClr val="8D314A"/>
                </a:solidFill>
                <a:latin typeface="Britannic Bold" panose="020B0903060703020204" pitchFamily="34" charset="0"/>
              </a:rPr>
              <a:t>2.6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4DB12455-852B-4EAB-B3CD-EBC971B35375}"/>
              </a:ext>
            </a:extLst>
          </p:cNvPr>
          <p:cNvSpPr txBox="1"/>
          <p:nvPr/>
        </p:nvSpPr>
        <p:spPr>
          <a:xfrm>
            <a:off x="5669352" y="2132856"/>
            <a:ext cx="37406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hu-HU" sz="2400" dirty="0">
                <a:solidFill>
                  <a:srgbClr val="8D314A"/>
                </a:solidFill>
              </a:rPr>
              <a:t>Információs törvény változása a GDPR hatására.</a:t>
            </a:r>
          </a:p>
          <a:p>
            <a:pPr marL="285750" indent="-285750">
              <a:buFontTx/>
              <a:buChar char="-"/>
            </a:pPr>
            <a:r>
              <a:rPr lang="hu-HU" sz="2400" dirty="0">
                <a:solidFill>
                  <a:srgbClr val="8D314A"/>
                </a:solidFill>
              </a:rPr>
              <a:t>Üzleti titok, </a:t>
            </a:r>
            <a:br>
              <a:rPr lang="hu-HU" sz="2400" dirty="0">
                <a:solidFill>
                  <a:srgbClr val="8D314A"/>
                </a:solidFill>
              </a:rPr>
            </a:br>
            <a:r>
              <a:rPr lang="hu-HU" sz="2400" dirty="0">
                <a:solidFill>
                  <a:srgbClr val="8D314A"/>
                </a:solidFill>
              </a:rPr>
              <a:t>2018.07.20.-án megjelent új törvény</a:t>
            </a:r>
          </a:p>
          <a:p>
            <a:pPr marL="285750" indent="-285750">
              <a:buFontTx/>
              <a:buChar char="-"/>
            </a:pPr>
            <a:r>
              <a:rPr lang="hu-HU" sz="2400" dirty="0">
                <a:solidFill>
                  <a:srgbClr val="8D314A"/>
                </a:solidFill>
              </a:rPr>
              <a:t>NAIH állásfoglalások,</a:t>
            </a:r>
            <a:br>
              <a:rPr lang="hu-HU" sz="2400" dirty="0">
                <a:solidFill>
                  <a:srgbClr val="8D314A"/>
                </a:solidFill>
              </a:rPr>
            </a:br>
            <a:r>
              <a:rPr lang="hu-HU" sz="2400" dirty="0">
                <a:solidFill>
                  <a:srgbClr val="8D314A"/>
                </a:solidFill>
              </a:rPr>
              <a:t>A NAIH bírságolási gyakorlata</a:t>
            </a: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52224A3C-F7C1-41AE-B836-E180CA6BB9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2886" y="930052"/>
            <a:ext cx="1933575" cy="533400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3417DA5A-5747-4C6B-9F58-7D1C9F9277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31" y="3284984"/>
            <a:ext cx="1405969" cy="692697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076148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1568624" y="734803"/>
            <a:ext cx="5972104" cy="16560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2400" b="1" dirty="0">
                <a:solidFill>
                  <a:srgbClr val="000000"/>
                </a:solidFill>
                <a:latin typeface="Arial"/>
              </a:rPr>
              <a:t>„Információvédelem menedzselése”
LXXXIII. Szakmai Fórum
Budapest, 2018. november 21.</a:t>
            </a:r>
            <a:endParaRPr b="1" dirty="0"/>
          </a:p>
        </p:txBody>
      </p:sp>
      <p:sp>
        <p:nvSpPr>
          <p:cNvPr id="132" name="TextShape 2"/>
          <p:cNvSpPr txBox="1"/>
          <p:nvPr/>
        </p:nvSpPr>
        <p:spPr>
          <a:xfrm>
            <a:off x="2792760" y="2564720"/>
            <a:ext cx="6768752" cy="3729368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hu-HU" sz="3200" b="1" dirty="0">
                <a:solidFill>
                  <a:srgbClr val="000000"/>
                </a:solidFill>
              </a:rPr>
              <a:t>Az információbiztonsági tudatosság érettségi szintjének mérése szervezetekben</a:t>
            </a:r>
          </a:p>
          <a:p>
            <a:pPr algn="ctr">
              <a:lnSpc>
                <a:spcPct val="80000"/>
              </a:lnSpc>
            </a:pPr>
            <a:endParaRPr lang="hu-HU" sz="3200" b="1" dirty="0">
              <a:solidFill>
                <a:srgbClr val="000000"/>
              </a:solidFill>
            </a:endParaRPr>
          </a:p>
          <a:p>
            <a:pPr algn="ctr">
              <a:lnSpc>
                <a:spcPct val="80000"/>
              </a:lnSpc>
            </a:pPr>
            <a:r>
              <a:rPr lang="hu-HU" i="1" u="sng" dirty="0">
                <a:hlinkClick r:id="rId3"/>
              </a:rPr>
              <a:t>https://docs.google.com/forms/d/17tGsm3rtrl4wlQqLk8D6EC8fqGPRs-weMQlsuIVM1Do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000" b="1" i="1" dirty="0">
                <a:solidFill>
                  <a:srgbClr val="0D0147"/>
                </a:solidFill>
                <a:latin typeface="Arial"/>
              </a:rPr>
              <a:t>Tarján Gábor</a:t>
            </a:r>
            <a:endParaRPr dirty="0"/>
          </a:p>
          <a:p>
            <a:pPr algn="ctr">
              <a:lnSpc>
                <a:spcPct val="80000"/>
              </a:lnSpc>
            </a:pPr>
            <a:r>
              <a:rPr lang="hu-HU" sz="1600" dirty="0">
                <a:solidFill>
                  <a:srgbClr val="0D0147"/>
                </a:solidFill>
                <a:latin typeface="Arial"/>
              </a:rPr>
              <a:t>Hétpecsét Információbiztonsági Egyesület, al-elnök</a:t>
            </a:r>
            <a:endParaRPr dirty="0"/>
          </a:p>
          <a:p>
            <a:pPr algn="ctr"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100" b="1" u="sng" dirty="0" err="1">
                <a:solidFill>
                  <a:srgbClr val="0066FF"/>
                </a:solidFill>
                <a:latin typeface="Arial"/>
              </a:rPr>
              <a:t>www.hetpecset.hu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B17F557D-64F0-45BD-8140-8B30AA805B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04" y="2132856"/>
            <a:ext cx="2016224" cy="4161232"/>
          </a:xfrm>
          <a:prstGeom prst="rect">
            <a:avLst/>
          </a:prstGeom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9AF3CE0F-9681-4872-A9B0-95C5F5BE2B6E}"/>
              </a:ext>
            </a:extLst>
          </p:cNvPr>
          <p:cNvSpPr txBox="1"/>
          <p:nvPr/>
        </p:nvSpPr>
        <p:spPr>
          <a:xfrm>
            <a:off x="2847419" y="3844140"/>
            <a:ext cx="68820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600" dirty="0">
                <a:solidFill>
                  <a:srgbClr val="FF0000"/>
                </a:solidFill>
              </a:rPr>
              <a:t>Az akkor megígért kérdőív hozzáférhetősége kiküldve a Hétpecsét listára!</a:t>
            </a: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BAC8E485-2D9B-4186-866D-B63E5B2101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938" y="746162"/>
            <a:ext cx="1693493" cy="1693493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29520429-A74B-4A9A-8415-1B90D593EAD6}"/>
              </a:ext>
            </a:extLst>
          </p:cNvPr>
          <p:cNvSpPr txBox="1"/>
          <p:nvPr/>
        </p:nvSpPr>
        <p:spPr>
          <a:xfrm>
            <a:off x="2072680" y="99221"/>
            <a:ext cx="73180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/>
              <a:t>Egy tiszteletteljes kérés a szakmai közönséghez!</a:t>
            </a:r>
          </a:p>
        </p:txBody>
      </p:sp>
    </p:spTree>
    <p:extLst>
      <p:ext uri="{BB962C8B-B14F-4D97-AF65-F5344CB8AC3E}">
        <p14:creationId xmlns:p14="http://schemas.microsoft.com/office/powerpoint/2010/main" val="478671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8F7BAD-5FD0-431D-A8F6-38240885B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656" y="116632"/>
            <a:ext cx="7553384" cy="504056"/>
          </a:xfrm>
        </p:spPr>
        <p:txBody>
          <a:bodyPr/>
          <a:lstStyle/>
          <a:p>
            <a:pPr algn="ctr"/>
            <a:r>
              <a:rPr lang="hu-HU" sz="2800" b="1" dirty="0"/>
              <a:t>Események a közeli múltból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3FB36A96-05B0-4100-A456-BF1E00142A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20" y="2144669"/>
            <a:ext cx="4536504" cy="3909759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376F69E9-2212-4DEF-BA26-273337CC52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877" y="3284984"/>
            <a:ext cx="4229690" cy="2286319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784D58E7-5CFA-4503-9EAD-08341C993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120" y="980728"/>
            <a:ext cx="3530447" cy="2059428"/>
          </a:xfrm>
          <a:prstGeom prst="rect">
            <a:avLst/>
          </a:prstGeom>
          <a:ln>
            <a:solidFill>
              <a:srgbClr val="4E7FB9"/>
            </a:solidFill>
          </a:ln>
        </p:spPr>
      </p:pic>
    </p:spTree>
    <p:extLst>
      <p:ext uri="{BB962C8B-B14F-4D97-AF65-F5344CB8AC3E}">
        <p14:creationId xmlns:p14="http://schemas.microsoft.com/office/powerpoint/2010/main" val="1785124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8F7BAD-5FD0-431D-A8F6-38240885B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656" y="116632"/>
            <a:ext cx="7553384" cy="504056"/>
          </a:xfrm>
        </p:spPr>
        <p:txBody>
          <a:bodyPr/>
          <a:lstStyle/>
          <a:p>
            <a:pPr algn="ctr"/>
            <a:r>
              <a:rPr lang="hu-HU" sz="2800" b="1" dirty="0"/>
              <a:t>Események a közeli (és távolabbi) jövőből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083F2FEF-9CA3-40E5-8FA9-4C11C6E08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632" y="908722"/>
            <a:ext cx="5127973" cy="5040555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7CA80369-D052-4CE0-874B-D6B9909461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3240" y="980728"/>
            <a:ext cx="2648320" cy="2638793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058570DA-9EE1-4C0B-A4B8-CFEB82ABB7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5288" y="4077072"/>
            <a:ext cx="2016224" cy="1594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8861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2210</TotalTime>
  <Words>472</Words>
  <Application>Microsoft Office PowerPoint</Application>
  <PresentationFormat>A4 (210x297 mm)</PresentationFormat>
  <Paragraphs>111</Paragraphs>
  <Slides>13</Slides>
  <Notes>8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9</vt:i4>
      </vt:variant>
      <vt:variant>
        <vt:lpstr>Téma</vt:lpstr>
      </vt:variant>
      <vt:variant>
        <vt:i4>2</vt:i4>
      </vt:variant>
      <vt:variant>
        <vt:lpstr>Diacímek</vt:lpstr>
      </vt:variant>
      <vt:variant>
        <vt:i4>13</vt:i4>
      </vt:variant>
    </vt:vector>
  </HeadingPairs>
  <TitlesOfParts>
    <vt:vector size="24" baseType="lpstr">
      <vt:lpstr>Microsoft YaHei</vt:lpstr>
      <vt:lpstr>Arial</vt:lpstr>
      <vt:lpstr>Britannic Bold</vt:lpstr>
      <vt:lpstr>Calibri</vt:lpstr>
      <vt:lpstr>DejaVu Sans</vt:lpstr>
      <vt:lpstr>StarSymbol</vt:lpstr>
      <vt:lpstr>Tahoma</vt:lpstr>
      <vt:lpstr>Times New Roman</vt:lpstr>
      <vt:lpstr>Wingdings</vt:lpstr>
      <vt:lpstr>Office Theme</vt:lpstr>
      <vt:lpstr>Office Theme</vt:lpstr>
      <vt:lpstr>PowerPoint-bemutató</vt:lpstr>
      <vt:lpstr>PowerPoint-bemutató</vt:lpstr>
      <vt:lpstr>PowerPoint-bemutató</vt:lpstr>
      <vt:lpstr>Köszönjük a kitartó támogatást,  hiszen nélkülük nem léteznénk:</vt:lpstr>
      <vt:lpstr>2018 januárjától vagyunk ezen az új helyszínen!</vt:lpstr>
      <vt:lpstr>Miben lett más a 2.6? (közel 200 letöltés pár nap alatt!)</vt:lpstr>
      <vt:lpstr>PowerPoint-bemutató</vt:lpstr>
      <vt:lpstr>Események a közeli múltból</vt:lpstr>
      <vt:lpstr>Események a közeli (és távolabbi) jövőből</vt:lpstr>
      <vt:lpstr>PÁLYÁZATI FELHÍVÁS az  „Év információbiztonsági újságírója - 2019” cím elnyerésére</vt:lpstr>
      <vt:lpstr>PowerPoint-bemutató</vt:lpstr>
      <vt:lpstr>A rendezvényünk értékelő lapja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Tarján Gábor</dc:creator>
  <cp:lastModifiedBy>Tarján Gábor</cp:lastModifiedBy>
  <cp:revision>150</cp:revision>
  <cp:lastPrinted>2016-01-20T05:40:47Z</cp:lastPrinted>
  <dcterms:modified xsi:type="dcterms:W3CDTF">2019-01-15T10:30:58Z</dcterms:modified>
</cp:coreProperties>
</file>