
<file path=[Content_Types].xml><?xml version="1.0" encoding="utf-8"?>
<Types xmlns="http://schemas.openxmlformats.org/package/2006/content-types"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</p:sldMasterIdLst>
  <p:notesMasterIdLst>
    <p:notesMasterId r:id="rId14"/>
  </p:notesMasterIdLst>
  <p:handoutMasterIdLst>
    <p:handoutMasterId r:id="rId15"/>
  </p:handoutMasterIdLst>
  <p:sldIdLst>
    <p:sldId id="256" r:id="rId4"/>
    <p:sldId id="257" r:id="rId5"/>
    <p:sldId id="279" r:id="rId6"/>
    <p:sldId id="285" r:id="rId7"/>
    <p:sldId id="283" r:id="rId8"/>
    <p:sldId id="289" r:id="rId9"/>
    <p:sldId id="290" r:id="rId10"/>
    <p:sldId id="287" r:id="rId11"/>
    <p:sldId id="288" r:id="rId12"/>
    <p:sldId id="286" r:id="rId13"/>
  </p:sldIdLst>
  <p:sldSz cx="9906000" cy="6858000" type="A4"/>
  <p:notesSz cx="6858000" cy="9945688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E7F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3908" autoAdjust="0"/>
  </p:normalViewPr>
  <p:slideViewPr>
    <p:cSldViewPr>
      <p:cViewPr varScale="1">
        <p:scale>
          <a:sx n="56" d="100"/>
          <a:sy n="56" d="100"/>
        </p:scale>
        <p:origin x="636" y="60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hu-HU" dirty="0"/>
              <a:t>GDPR-antológia 2.5, 2.6  &lt;2018.05 – 2019.03&gt;</a:t>
            </a:r>
          </a:p>
        </c:rich>
      </c:tx>
      <c:layout>
        <c:manualLayout>
          <c:xMode val="edge"/>
          <c:yMode val="edge"/>
          <c:x val="0.21685084797092671"/>
          <c:y val="1.730769099729777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hu-HU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Munka1!$B$1</c:f>
              <c:strCache>
                <c:ptCount val="1"/>
                <c:pt idx="0">
                  <c:v>2.5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Munka1!$A$2:$A$3</c:f>
              <c:numCache>
                <c:formatCode>General</c:formatCode>
                <c:ptCount val="2"/>
                <c:pt idx="0">
                  <c:v>2018</c:v>
                </c:pt>
                <c:pt idx="1">
                  <c:v>2019</c:v>
                </c:pt>
              </c:numCache>
            </c:numRef>
          </c:cat>
          <c:val>
            <c:numRef>
              <c:f>Munka1!$B$2:$B$3</c:f>
              <c:numCache>
                <c:formatCode>General</c:formatCode>
                <c:ptCount val="2"/>
                <c:pt idx="0">
                  <c:v>17344</c:v>
                </c:pt>
                <c:pt idx="1">
                  <c:v>860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760-4A30-81A3-1CAD9F80F6AE}"/>
            </c:ext>
          </c:extLst>
        </c:ser>
        <c:ser>
          <c:idx val="1"/>
          <c:order val="1"/>
          <c:tx>
            <c:strRef>
              <c:f>Munka1!$C$1</c:f>
              <c:strCache>
                <c:ptCount val="1"/>
                <c:pt idx="0">
                  <c:v>2.6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Munka1!$A$2:$A$3</c:f>
              <c:numCache>
                <c:formatCode>General</c:formatCode>
                <c:ptCount val="2"/>
                <c:pt idx="0">
                  <c:v>2018</c:v>
                </c:pt>
                <c:pt idx="1">
                  <c:v>2019</c:v>
                </c:pt>
              </c:numCache>
            </c:numRef>
          </c:cat>
          <c:val>
            <c:numRef>
              <c:f>Munka1!$C$2:$C$3</c:f>
              <c:numCache>
                <c:formatCode>General</c:formatCode>
                <c:ptCount val="2"/>
                <c:pt idx="0">
                  <c:v>112</c:v>
                </c:pt>
                <c:pt idx="1">
                  <c:v>202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760-4A30-81A3-1CAD9F80F6A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40505135"/>
        <c:axId val="433489119"/>
      </c:barChart>
      <c:catAx>
        <c:axId val="3405051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433489119"/>
        <c:crosses val="autoZero"/>
        <c:auto val="1"/>
        <c:lblAlgn val="ctr"/>
        <c:lblOffset val="100"/>
        <c:noMultiLvlLbl val="0"/>
      </c:catAx>
      <c:valAx>
        <c:axId val="43348911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3405051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hu-H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hu-H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hu-HU" dirty="0"/>
              <a:t>2.5 &lt;2018.05 – 2019.03&gt;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hu-HU"/>
        </a:p>
      </c:txPr>
    </c:title>
    <c:autoTitleDeleted val="0"/>
    <c:plotArea>
      <c:layout>
        <c:manualLayout>
          <c:layoutTarget val="inner"/>
          <c:xMode val="edge"/>
          <c:yMode val="edge"/>
          <c:x val="8.6676711084191393E-2"/>
          <c:y val="0.11565875865696859"/>
          <c:w val="0.88255405814657784"/>
          <c:h val="0.7276207807676574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Munka1!$B$1</c:f>
              <c:strCache>
                <c:ptCount val="1"/>
                <c:pt idx="0">
                  <c:v>05.febr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Munka1!$A$2:$A$3</c:f>
              <c:numCache>
                <c:formatCode>General</c:formatCode>
                <c:ptCount val="2"/>
                <c:pt idx="0">
                  <c:v>2018</c:v>
                </c:pt>
                <c:pt idx="1">
                  <c:v>2019</c:v>
                </c:pt>
              </c:numCache>
            </c:numRef>
          </c:cat>
          <c:val>
            <c:numRef>
              <c:f>Munka1!$B$2:$B$3</c:f>
              <c:numCache>
                <c:formatCode>General</c:formatCode>
                <c:ptCount val="2"/>
                <c:pt idx="0">
                  <c:v>17344</c:v>
                </c:pt>
                <c:pt idx="1">
                  <c:v>860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05C-4783-86DD-01F49F840B22}"/>
            </c:ext>
          </c:extLst>
        </c:ser>
        <c:ser>
          <c:idx val="1"/>
          <c:order val="1"/>
          <c:tx>
            <c:strRef>
              <c:f>Munka1!$C$1</c:f>
              <c:strCache>
                <c:ptCount val="1"/>
                <c:pt idx="0">
                  <c:v>2. adatsor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Munka1!$A$2:$A$3</c:f>
              <c:numCache>
                <c:formatCode>General</c:formatCode>
                <c:ptCount val="2"/>
                <c:pt idx="0">
                  <c:v>2018</c:v>
                </c:pt>
                <c:pt idx="1">
                  <c:v>2019</c:v>
                </c:pt>
              </c:numCache>
            </c:numRef>
          </c:cat>
          <c:val>
            <c:numRef>
              <c:f>Munka1!$C$2:$C$3</c:f>
              <c:numCache>
                <c:formatCode>General</c:formatCode>
                <c:ptCount val="2"/>
                <c:pt idx="0">
                  <c:v>2.4</c:v>
                </c:pt>
                <c:pt idx="1">
                  <c:v>4.4000000000000004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05C-4783-86DD-01F49F840B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33313631"/>
        <c:axId val="637643327"/>
      </c:barChart>
      <c:catAx>
        <c:axId val="53331363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637643327"/>
        <c:crosses val="autoZero"/>
        <c:auto val="1"/>
        <c:lblAlgn val="ctr"/>
        <c:lblOffset val="100"/>
        <c:noMultiLvlLbl val="0"/>
      </c:catAx>
      <c:valAx>
        <c:axId val="63764332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53331363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hu-H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hu-HU" dirty="0"/>
              <a:t>2.6  &lt;2018.05 – 2019.03&gt;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hu-HU"/>
        </a:p>
      </c:txPr>
    </c:title>
    <c:autoTitleDeleted val="0"/>
    <c:plotArea>
      <c:layout>
        <c:manualLayout>
          <c:layoutTarget val="inner"/>
          <c:xMode val="edge"/>
          <c:yMode val="edge"/>
          <c:x val="8.9191394238931535E-2"/>
          <c:y val="6.7888943541974847E-2"/>
          <c:w val="0.88099409536874129"/>
          <c:h val="0.8004180193505436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Munka1!$B$1</c:f>
              <c:strCache>
                <c:ptCount val="1"/>
                <c:pt idx="0">
                  <c:v>06.febr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Munka1!$A$2:$A$3</c:f>
              <c:numCache>
                <c:formatCode>General</c:formatCode>
                <c:ptCount val="2"/>
                <c:pt idx="0">
                  <c:v>2018</c:v>
                </c:pt>
                <c:pt idx="1">
                  <c:v>2019</c:v>
                </c:pt>
              </c:numCache>
            </c:numRef>
          </c:cat>
          <c:val>
            <c:numRef>
              <c:f>Munka1!$B$2:$B$3</c:f>
              <c:numCache>
                <c:formatCode>General</c:formatCode>
                <c:ptCount val="2"/>
                <c:pt idx="0">
                  <c:v>112</c:v>
                </c:pt>
                <c:pt idx="1">
                  <c:v>202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177-4F2A-AFB6-2FEE45F1E02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45126927"/>
        <c:axId val="644556351"/>
      </c:barChart>
      <c:catAx>
        <c:axId val="64512692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644556351"/>
        <c:crosses val="autoZero"/>
        <c:auto val="1"/>
        <c:lblAlgn val="ctr"/>
        <c:lblOffset val="100"/>
        <c:noMultiLvlLbl val="0"/>
      </c:catAx>
      <c:valAx>
        <c:axId val="64455635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64512692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hu-H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1AEBFF-76EF-460F-8233-A494BBCCD3D0}" type="datetimeFigureOut">
              <a:rPr lang="hu-HU" smtClean="0"/>
              <a:t>2019. 03. 17.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9447213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84613" y="9447213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AA4046-E5DA-445F-999C-7E20F4B45A2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391664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wrap="none" lIns="0" tIns="0" rIns="0" bIns="0"/>
          <a:lstStyle/>
          <a:p>
            <a:r>
              <a:rPr lang="hu-HU"/>
              <a:t>A jegyzetformátum szerkesztéséhez kattintson ide</a:t>
            </a:r>
            <a:endParaRPr/>
          </a:p>
        </p:txBody>
      </p:sp>
      <p:sp>
        <p:nvSpPr>
          <p:cNvPr id="127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wrap="none" lIns="0" tIns="0" rIns="0" bIns="0"/>
          <a:lstStyle/>
          <a:p>
            <a:r>
              <a:rPr lang="hu-HU"/>
              <a:t>&lt;élőfej&gt;</a:t>
            </a:r>
            <a:endParaRPr/>
          </a:p>
        </p:txBody>
      </p:sp>
      <p:sp>
        <p:nvSpPr>
          <p:cNvPr id="128" name="PlaceHolder 3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wrap="none" lIns="0" tIns="0" rIns="0" bIns="0"/>
          <a:lstStyle/>
          <a:p>
            <a:pPr algn="r"/>
            <a:r>
              <a:rPr lang="hu-HU"/>
              <a:t>&lt;dátum/idő&gt;</a:t>
            </a:r>
            <a:endParaRPr/>
          </a:p>
        </p:txBody>
      </p:sp>
      <p:sp>
        <p:nvSpPr>
          <p:cNvPr id="129" name="PlaceHolder 4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wrap="none" lIns="0" tIns="0" rIns="0" bIns="0" anchor="b"/>
          <a:lstStyle/>
          <a:p>
            <a:r>
              <a:rPr lang="hu-HU"/>
              <a:t>&lt;élőláb&gt;</a:t>
            </a:r>
            <a:endParaRPr/>
          </a:p>
        </p:txBody>
      </p:sp>
      <p:sp>
        <p:nvSpPr>
          <p:cNvPr id="130" name="PlaceHolder 5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wrap="none" lIns="0" tIns="0" rIns="0" bIns="0" anchor="b"/>
          <a:lstStyle/>
          <a:p>
            <a:pPr algn="r"/>
            <a:fld id="{6E884CB3-57AA-4A42-880B-9405B6238A7F}" type="slidenum">
              <a:rPr lang="hu-HU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097109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TextShape 1"/>
          <p:cNvSpPr txBox="1"/>
          <p:nvPr/>
        </p:nvSpPr>
        <p:spPr>
          <a:xfrm>
            <a:off x="0" y="0"/>
            <a:ext cx="2972520" cy="4975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/>
          </a:p>
        </p:txBody>
      </p:sp>
      <p:sp>
        <p:nvSpPr>
          <p:cNvPr id="155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920" cy="447552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241439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TextShape 1"/>
          <p:cNvSpPr txBox="1"/>
          <p:nvPr/>
        </p:nvSpPr>
        <p:spPr>
          <a:xfrm>
            <a:off x="0" y="0"/>
            <a:ext cx="2972520" cy="4975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/>
          </a:p>
        </p:txBody>
      </p:sp>
      <p:sp>
        <p:nvSpPr>
          <p:cNvPr id="157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920" cy="447552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079484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TextShape 1"/>
          <p:cNvSpPr txBox="1"/>
          <p:nvPr/>
        </p:nvSpPr>
        <p:spPr>
          <a:xfrm>
            <a:off x="0" y="0"/>
            <a:ext cx="2951878" cy="497361"/>
          </a:xfrm>
          <a:prstGeom prst="rect">
            <a:avLst/>
          </a:prstGeom>
        </p:spPr>
        <p:txBody>
          <a:bodyPr lIns="91157" tIns="45578" rIns="91157" bIns="45578"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</a:rPr>
              <a:t>Információvédelem Menedzselése LVI. Szakmai Fórum</a:t>
            </a:r>
            <a:endParaRPr/>
          </a:p>
        </p:txBody>
      </p:sp>
      <p:sp>
        <p:nvSpPr>
          <p:cNvPr id="157" name="PlaceHolder 2"/>
          <p:cNvSpPr>
            <a:spLocks noGrp="1"/>
          </p:cNvSpPr>
          <p:nvPr>
            <p:ph type="body"/>
          </p:nvPr>
        </p:nvSpPr>
        <p:spPr>
          <a:xfrm>
            <a:off x="907693" y="4722412"/>
            <a:ext cx="4994990" cy="4474091"/>
          </a:xfrm>
          <a:prstGeom prst="rect">
            <a:avLst/>
          </a:prstGeom>
        </p:spPr>
        <p:txBody>
          <a:bodyPr/>
          <a:lstStyle/>
          <a:p>
            <a:r>
              <a:rPr lang="hu-HU" dirty="0"/>
              <a:t>Januári hétvégén kezdődött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593350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hdr" sz="quarter"/>
          </p:nvPr>
        </p:nvSpPr>
        <p:spPr/>
        <p:txBody>
          <a:bodyPr/>
          <a:lstStyle/>
          <a:p>
            <a:pPr defTabSz="906863">
              <a:defRPr/>
            </a:pPr>
            <a:r>
              <a:rPr lang="hu-HU"/>
              <a:t>Információvédelem Menedzselése LVI. Szakmai Fórum</a:t>
            </a: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14375" y="746125"/>
            <a:ext cx="5384800" cy="3729038"/>
          </a:xfrm>
          <a:prstGeom prst="rect">
            <a:avLst/>
          </a:prstGeom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33048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982663" y="1243013"/>
            <a:ext cx="4845050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Sablonok, iratminták? Kellenek? Lehetnek?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6E884CB3-57AA-4A42-880B-9405B6238A7F}" type="slidenum">
              <a:rPr lang="hu-HU" smtClean="0"/>
              <a:t>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732139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hdr" sz="quarter"/>
          </p:nvPr>
        </p:nvSpPr>
        <p:spPr/>
        <p:txBody>
          <a:bodyPr/>
          <a:lstStyle/>
          <a:p>
            <a:pPr defTabSz="909683">
              <a:defRPr/>
            </a:pPr>
            <a:r>
              <a:rPr lang="hu-HU"/>
              <a:t>Információvédelem Menedzselése LVI. Szakmai Fórum</a:t>
            </a: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36600" y="746125"/>
            <a:ext cx="5387975" cy="3730625"/>
          </a:xfrm>
          <a:prstGeom prst="rect">
            <a:avLst/>
          </a:prstGeom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57970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1003300" y="1243013"/>
            <a:ext cx="48514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HTE 2019-ben ünnepli megalakulásának hetvenedik évfordulóját. </a:t>
            </a:r>
            <a:r>
              <a:rPr lang="hu-H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Hrközlési</a:t>
            </a:r>
            <a:r>
              <a:rPr lang="hu-H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és Informatikai Tudományos Egyesület. Ingyenes. CPE pontok.</a:t>
            </a:r>
          </a:p>
          <a:p>
            <a:r>
              <a:rPr lang="hu-HU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Szakosztályunkat 2018. május 28-án alakítottunk meg Információbiztonsági Szakosztály – EIVOK néven a korábban már működő Elektronikus Információbiztonsági Vezetők Okosan Klubjából</a:t>
            </a:r>
            <a:r>
              <a:rPr lang="hu-H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(a továbbiakban: </a:t>
            </a:r>
            <a:r>
              <a:rPr lang="hu-HU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EIVOK</a:t>
            </a:r>
            <a:r>
              <a:rPr lang="hu-H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</a:t>
            </a:r>
          </a:p>
          <a:p>
            <a:endParaRPr lang="hu-HU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pPr algn="r"/>
            <a:fld id="{6E884CB3-57AA-4A42-880B-9405B6238A7F}" type="slidenum">
              <a:rPr lang="hu-HU" smtClean="0"/>
              <a:t>9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95186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6" name="PlaceHolder 5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9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pic>
        <p:nvPicPr>
          <p:cNvPr id="40" name="Kép 39"/>
          <p:cNvPicPr/>
          <p:nvPr/>
        </p:nvPicPr>
        <p:blipFill>
          <a:blip r:embed="rId2"/>
          <a:stretch>
            <a:fillRect/>
          </a:stretch>
        </p:blipFill>
        <p:spPr>
          <a:xfrm>
            <a:off x="6049440" y="3681360"/>
            <a:ext cx="2377440" cy="1896840"/>
          </a:xfrm>
          <a:prstGeom prst="rect">
            <a:avLst/>
          </a:prstGeom>
        </p:spPr>
      </p:pic>
      <p:pic>
        <p:nvPicPr>
          <p:cNvPr id="41" name="Kép 40"/>
          <p:cNvPicPr/>
          <p:nvPr/>
        </p:nvPicPr>
        <p:blipFill>
          <a:blip r:embed="rId2"/>
          <a:stretch>
            <a:fillRect/>
          </a:stretch>
        </p:blipFill>
        <p:spPr>
          <a:xfrm>
            <a:off x="1481400" y="3681360"/>
            <a:ext cx="2377440" cy="18968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51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56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82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9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0" name="PlaceHolder 4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468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7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3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75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6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7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8" name="PlaceHolder 5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8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81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pic>
        <p:nvPicPr>
          <p:cNvPr id="82" name="Kép 81"/>
          <p:cNvPicPr/>
          <p:nvPr/>
        </p:nvPicPr>
        <p:blipFill>
          <a:blip r:embed="rId2"/>
          <a:stretch>
            <a:fillRect/>
          </a:stretch>
        </p:blipFill>
        <p:spPr>
          <a:xfrm>
            <a:off x="6049440" y="3681360"/>
            <a:ext cx="2377440" cy="1896840"/>
          </a:xfrm>
          <a:prstGeom prst="rect">
            <a:avLst/>
          </a:prstGeom>
        </p:spPr>
      </p:pic>
      <p:pic>
        <p:nvPicPr>
          <p:cNvPr id="83" name="Kép 82"/>
          <p:cNvPicPr/>
          <p:nvPr/>
        </p:nvPicPr>
        <p:blipFill>
          <a:blip r:embed="rId2"/>
          <a:stretch>
            <a:fillRect/>
          </a:stretch>
        </p:blipFill>
        <p:spPr>
          <a:xfrm>
            <a:off x="1481400" y="3681360"/>
            <a:ext cx="2377440" cy="18968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93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95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97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98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82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0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03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04" name="PlaceHolder 4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06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07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08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1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1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2" name="PlaceHolder 4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468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14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5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17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8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9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20" name="PlaceHolder 5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2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23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pic>
        <p:nvPicPr>
          <p:cNvPr id="124" name="Kép 123"/>
          <p:cNvPicPr/>
          <p:nvPr/>
        </p:nvPicPr>
        <p:blipFill>
          <a:blip r:embed="rId2"/>
          <a:stretch>
            <a:fillRect/>
          </a:stretch>
        </p:blipFill>
        <p:spPr>
          <a:xfrm>
            <a:off x="6049440" y="3681360"/>
            <a:ext cx="2377440" cy="1896840"/>
          </a:xfrm>
          <a:prstGeom prst="rect">
            <a:avLst/>
          </a:prstGeom>
        </p:spPr>
      </p:pic>
      <p:pic>
        <p:nvPicPr>
          <p:cNvPr id="125" name="Kép 124"/>
          <p:cNvPicPr/>
          <p:nvPr/>
        </p:nvPicPr>
        <p:blipFill>
          <a:blip r:embed="rId2"/>
          <a:stretch>
            <a:fillRect/>
          </a:stretch>
        </p:blipFill>
        <p:spPr>
          <a:xfrm>
            <a:off x="1481400" y="3681360"/>
            <a:ext cx="2377440" cy="18968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82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9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0" name="PlaceHolder 4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4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7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8" name="PlaceHolder 4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468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6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9"/>
          <p:cNvPicPr/>
          <p:nvPr/>
        </p:nvPicPr>
        <p:blipFill>
          <a:blip r:embed="rId14"/>
          <a:stretch>
            <a:fillRect/>
          </a:stretch>
        </p:blipFill>
        <p:spPr>
          <a:xfrm>
            <a:off x="0" y="6324480"/>
            <a:ext cx="9905760" cy="533160"/>
          </a:xfrm>
          <a:prstGeom prst="rect">
            <a:avLst/>
          </a:prstGeom>
        </p:spPr>
      </p:pic>
      <p:pic>
        <p:nvPicPr>
          <p:cNvPr id="9" name="Picture 10"/>
          <p:cNvPicPr/>
          <p:nvPr/>
        </p:nvPicPr>
        <p:blipFill>
          <a:blip r:embed="rId15"/>
          <a:stretch>
            <a:fillRect/>
          </a:stretch>
        </p:blipFill>
        <p:spPr>
          <a:xfrm>
            <a:off x="8255160" y="5943600"/>
            <a:ext cx="1650600" cy="914040"/>
          </a:xfrm>
          <a:prstGeom prst="rect">
            <a:avLst/>
          </a:prstGeom>
        </p:spPr>
      </p:pic>
      <p:pic>
        <p:nvPicPr>
          <p:cNvPr id="2" name="Picture 28"/>
          <p:cNvPicPr/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9905760" cy="657000"/>
          </a:xfrm>
          <a:prstGeom prst="rect">
            <a:avLst/>
          </a:prstGeom>
        </p:spPr>
      </p:pic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743040" y="2130480"/>
            <a:ext cx="8419680" cy="146952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hu-HU" sz="2800" b="1">
                <a:solidFill>
                  <a:srgbClr val="0D0147"/>
                </a:solidFill>
                <a:latin typeface="Tahoma"/>
              </a:rPr>
              <a:t>Címszöveg formátumának szerkesztéseMintacím szerkesztése</a:t>
            </a:r>
            <a:endParaRPr/>
          </a:p>
        </p:txBody>
      </p:sp>
      <p:sp>
        <p:nvSpPr>
          <p:cNvPr id="5" name="PlaceHolder 2"/>
          <p:cNvSpPr>
            <a:spLocks noGrp="1"/>
          </p:cNvSpPr>
          <p:nvPr>
            <p:ph type="ftr"/>
          </p:nvPr>
        </p:nvSpPr>
        <p:spPr>
          <a:xfrm>
            <a:off x="3384720" y="6248520"/>
            <a:ext cx="3136680" cy="45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PlaceHolder 3"/>
          <p:cNvSpPr>
            <a:spLocks noGrp="1"/>
          </p:cNvSpPr>
          <p:nvPr>
            <p:ph type="sldNum"/>
          </p:nvPr>
        </p:nvSpPr>
        <p:spPr>
          <a:xfrm>
            <a:off x="7264440" y="6019920"/>
            <a:ext cx="206352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F12E3200-EB64-45E5-A435-6433B747F1A3}" type="slidenum">
              <a:rPr lang="hu-HU" sz="1400">
                <a:solidFill>
                  <a:srgbClr val="000000"/>
                </a:solidFill>
                <a:latin typeface="Times New Roman"/>
              </a:rPr>
              <a:t>‹#›</a:t>
            </a:fld>
            <a:endParaRPr/>
          </a:p>
        </p:txBody>
      </p:sp>
      <p:sp>
        <p:nvSpPr>
          <p:cNvPr id="7" name="PlaceHolder 4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buSzPct val="25000"/>
              <a:buFont typeface="StarSymbol"/>
              <a:buChar char=""/>
            </a:pPr>
            <a:r>
              <a:rPr lang="hu-HU"/>
              <a:t>Vázlatszöveg formátumának szerkesztése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hu-HU"/>
              <a:t>Második vázlatszint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hu-HU"/>
              <a:t>Harmadik vázlatszint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hu-HU"/>
              <a:t>Negyedik vázlatszint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hu-HU"/>
              <a:t>Ötödik vázlatszint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hu-HU"/>
              <a:t>Hatodik vázlatszint</a:t>
            </a:r>
            <a:endParaRPr/>
          </a:p>
          <a:p>
            <a:pPr lvl="6">
              <a:buSzPct val="25000"/>
              <a:buFont typeface="StarSymbol"/>
              <a:buChar char=""/>
            </a:pPr>
            <a:r>
              <a:rPr lang="hu-HU"/>
              <a:t>Hetedik vázlatszint</a:t>
            </a:r>
            <a:endParaRPr/>
          </a:p>
        </p:txBody>
      </p:sp>
      <p:pic>
        <p:nvPicPr>
          <p:cNvPr id="10" name="Kép 9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2" y="107593"/>
            <a:ext cx="1424608" cy="169729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9"/>
          <p:cNvPicPr/>
          <p:nvPr/>
        </p:nvPicPr>
        <p:blipFill>
          <a:blip r:embed="rId14"/>
          <a:stretch>
            <a:fillRect/>
          </a:stretch>
        </p:blipFill>
        <p:spPr>
          <a:xfrm>
            <a:off x="0" y="6324480"/>
            <a:ext cx="9905760" cy="533160"/>
          </a:xfrm>
          <a:prstGeom prst="rect">
            <a:avLst/>
          </a:prstGeom>
        </p:spPr>
      </p:pic>
      <p:pic>
        <p:nvPicPr>
          <p:cNvPr id="43" name="Picture 10"/>
          <p:cNvPicPr/>
          <p:nvPr/>
        </p:nvPicPr>
        <p:blipFill>
          <a:blip r:embed="rId15"/>
          <a:stretch>
            <a:fillRect/>
          </a:stretch>
        </p:blipFill>
        <p:spPr>
          <a:xfrm>
            <a:off x="8255160" y="5943600"/>
            <a:ext cx="1650600" cy="914040"/>
          </a:xfrm>
          <a:prstGeom prst="rect">
            <a:avLst/>
          </a:prstGeom>
        </p:spPr>
      </p:pic>
      <p:pic>
        <p:nvPicPr>
          <p:cNvPr id="44" name="Picture 28"/>
          <p:cNvPicPr/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9905760" cy="657000"/>
          </a:xfrm>
          <a:prstGeom prst="rect">
            <a:avLst/>
          </a:prstGeom>
        </p:spPr>
      </p:pic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1523880" y="152280"/>
            <a:ext cx="8000640" cy="45684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hu-HU" sz="2800" b="1">
                <a:solidFill>
                  <a:srgbClr val="0D0147"/>
                </a:solidFill>
                <a:latin typeface="Tahoma"/>
              </a:rPr>
              <a:t>Címszöveg formátumának szerkesztéseMintacím szerkesztése</a:t>
            </a:r>
            <a:endParaRPr/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762120" y="1981080"/>
            <a:ext cx="8419680" cy="4114440"/>
          </a:xfrm>
          <a:prstGeom prst="rect">
            <a:avLst/>
          </a:prstGeom>
        </p:spPr>
        <p:txBody>
          <a:bodyPr/>
          <a:lstStyle/>
          <a:p>
            <a:pPr>
              <a:buSzPct val="25000"/>
              <a:buFont typeface="StarSymbol"/>
              <a:buChar char="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Vázlatszöveg formátumának szerkesztése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Második vázlatszint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Harmadik vázlatszint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Negyedik vázlatszint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Ötödik vázlatszint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Hatodik vázlatszint</a:t>
            </a:r>
            <a:endParaRPr/>
          </a:p>
          <a:p>
            <a:pPr>
              <a:lnSpc>
                <a:spcPct val="100000"/>
              </a:lnSpc>
              <a:buFont typeface="StarSymbol"/>
              <a:buChar char="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Hetedik vázlatszintMintaszöveg szerkesztése</a:t>
            </a:r>
            <a:endParaRPr/>
          </a:p>
          <a:p>
            <a:pPr lvl="1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hu-HU" sz="2800">
                <a:solidFill>
                  <a:srgbClr val="000000"/>
                </a:solidFill>
                <a:latin typeface="Times New Roman"/>
              </a:rPr>
              <a:t>Második szint</a:t>
            </a:r>
            <a:endParaRPr/>
          </a:p>
          <a:p>
            <a:pPr lvl="2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400">
                <a:solidFill>
                  <a:srgbClr val="000000"/>
                </a:solidFill>
                <a:latin typeface="Times New Roman"/>
              </a:rPr>
              <a:t>Harmadik szint</a:t>
            </a:r>
            <a:endParaRPr/>
          </a:p>
          <a:p>
            <a:pPr lvl="3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hu-HU" sz="2000">
                <a:solidFill>
                  <a:srgbClr val="000000"/>
                </a:solidFill>
                <a:latin typeface="Times New Roman"/>
              </a:rPr>
              <a:t>Negyedik szint</a:t>
            </a:r>
            <a:endParaRPr/>
          </a:p>
          <a:p>
            <a:pPr lvl="4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000">
                <a:solidFill>
                  <a:srgbClr val="000000"/>
                </a:solidFill>
                <a:latin typeface="Times New Roman"/>
              </a:rPr>
              <a:t>Ötödik szint</a:t>
            </a:r>
            <a:endParaRPr/>
          </a:p>
        </p:txBody>
      </p:sp>
      <p:sp>
        <p:nvSpPr>
          <p:cNvPr id="48" name="PlaceHolder 3"/>
          <p:cNvSpPr>
            <a:spLocks noGrp="1"/>
          </p:cNvSpPr>
          <p:nvPr>
            <p:ph type="ftr"/>
          </p:nvPr>
        </p:nvSpPr>
        <p:spPr>
          <a:xfrm>
            <a:off x="3384720" y="6248520"/>
            <a:ext cx="3136680" cy="45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9" name="PlaceHolder 4"/>
          <p:cNvSpPr>
            <a:spLocks noGrp="1"/>
          </p:cNvSpPr>
          <p:nvPr>
            <p:ph type="sldNum"/>
          </p:nvPr>
        </p:nvSpPr>
        <p:spPr>
          <a:xfrm>
            <a:off x="7264440" y="6019920"/>
            <a:ext cx="206352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7BA7AB8F-E1C2-4C9D-9AB0-83A808DDBC97}" type="slidenum">
              <a:rPr lang="hu-HU" sz="1400">
                <a:solidFill>
                  <a:srgbClr val="000000"/>
                </a:solidFill>
                <a:latin typeface="Times New Roman"/>
              </a:rPr>
              <a:t>‹#›</a:t>
            </a:fld>
            <a:endParaRPr/>
          </a:p>
        </p:txBody>
      </p:sp>
      <p:pic>
        <p:nvPicPr>
          <p:cNvPr id="2" name="Kép 1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" y="108134"/>
            <a:ext cx="1426206" cy="16992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Picture 9"/>
          <p:cNvPicPr/>
          <p:nvPr/>
        </p:nvPicPr>
        <p:blipFill>
          <a:blip r:embed="rId14"/>
          <a:stretch>
            <a:fillRect/>
          </a:stretch>
        </p:blipFill>
        <p:spPr>
          <a:xfrm>
            <a:off x="0" y="6324480"/>
            <a:ext cx="9905760" cy="533160"/>
          </a:xfrm>
          <a:prstGeom prst="rect">
            <a:avLst/>
          </a:prstGeom>
        </p:spPr>
      </p:pic>
      <p:pic>
        <p:nvPicPr>
          <p:cNvPr id="85" name="Picture 10"/>
          <p:cNvPicPr/>
          <p:nvPr/>
        </p:nvPicPr>
        <p:blipFill>
          <a:blip r:embed="rId15"/>
          <a:stretch>
            <a:fillRect/>
          </a:stretch>
        </p:blipFill>
        <p:spPr>
          <a:xfrm>
            <a:off x="8255160" y="5943600"/>
            <a:ext cx="1650600" cy="914040"/>
          </a:xfrm>
          <a:prstGeom prst="rect">
            <a:avLst/>
          </a:prstGeom>
        </p:spPr>
      </p:pic>
      <p:pic>
        <p:nvPicPr>
          <p:cNvPr id="86" name="Picture 28"/>
          <p:cNvPicPr/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9905760" cy="657000"/>
          </a:xfrm>
          <a:prstGeom prst="rect">
            <a:avLst/>
          </a:prstGeom>
        </p:spPr>
      </p:pic>
      <p:sp>
        <p:nvSpPr>
          <p:cNvPr id="88" name="PlaceHolder 1"/>
          <p:cNvSpPr>
            <a:spLocks noGrp="1"/>
          </p:cNvSpPr>
          <p:nvPr>
            <p:ph type="ftr"/>
          </p:nvPr>
        </p:nvSpPr>
        <p:spPr>
          <a:xfrm>
            <a:off x="3384720" y="6248520"/>
            <a:ext cx="3136680" cy="45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89" name="PlaceHolder 2"/>
          <p:cNvSpPr>
            <a:spLocks noGrp="1"/>
          </p:cNvSpPr>
          <p:nvPr>
            <p:ph type="sldNum"/>
          </p:nvPr>
        </p:nvSpPr>
        <p:spPr>
          <a:xfrm>
            <a:off x="7264440" y="6019920"/>
            <a:ext cx="206352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8606A5F8-FD5A-408D-9822-E51918D20893}" type="slidenum">
              <a:rPr lang="hu-HU" sz="1400">
                <a:solidFill>
                  <a:srgbClr val="000000"/>
                </a:solidFill>
                <a:latin typeface="Times New Roman"/>
              </a:rPr>
              <a:t>‹#›</a:t>
            </a:fld>
            <a:endParaRPr/>
          </a:p>
        </p:txBody>
      </p:sp>
      <p:sp>
        <p:nvSpPr>
          <p:cNvPr id="90" name="PlaceHolder 3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r>
              <a:rPr lang="hu-HU"/>
              <a:t>Címszöveg formátumának szerkesztése</a:t>
            </a:r>
            <a:endParaRPr/>
          </a:p>
        </p:txBody>
      </p:sp>
      <p:sp>
        <p:nvSpPr>
          <p:cNvPr id="91" name="PlaceHolder 4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buSzPct val="25000"/>
              <a:buFont typeface="StarSymbol"/>
              <a:buChar char=""/>
            </a:pPr>
            <a:r>
              <a:rPr lang="hu-HU"/>
              <a:t>Vázlatszöveg formátumának szerkesztése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hu-HU"/>
              <a:t>Második vázlatszint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hu-HU"/>
              <a:t>Harmadik vázlatszint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hu-HU"/>
              <a:t>Negyedik vázlatszint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hu-HU"/>
              <a:t>Ötödik vázlatszint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hu-HU"/>
              <a:t>Hatodik vázlatszint</a:t>
            </a:r>
            <a:endParaRPr/>
          </a:p>
          <a:p>
            <a:pPr lvl="6">
              <a:buSzPct val="25000"/>
              <a:buFont typeface="StarSymbol"/>
              <a:buChar char=""/>
            </a:pPr>
            <a:r>
              <a:rPr lang="hu-HU"/>
              <a:t>Hetedik vázlatszint</a:t>
            </a:r>
            <a:endParaRPr/>
          </a:p>
        </p:txBody>
      </p:sp>
      <p:pic>
        <p:nvPicPr>
          <p:cNvPr id="10" name="Kép 9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" y="108134"/>
            <a:ext cx="1426206" cy="16992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7.jpg"/><Relationship Id="rId4" Type="http://schemas.openxmlformats.org/officeDocument/2006/relationships/image" Target="../media/image10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6.xml"/><Relationship Id="rId4" Type="http://schemas.openxmlformats.org/officeDocument/2006/relationships/chart" Target="../charts/char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Relationship Id="rId5" Type="http://schemas.openxmlformats.org/officeDocument/2006/relationships/hyperlink" Target="https://www.hte.hu/eivok-regisztracio" TargetMode="Externa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extShape 1"/>
          <p:cNvSpPr txBox="1"/>
          <p:nvPr/>
        </p:nvSpPr>
        <p:spPr>
          <a:xfrm>
            <a:off x="2504728" y="908720"/>
            <a:ext cx="5972104" cy="165600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hu-HU" sz="2400" b="1" dirty="0">
                <a:solidFill>
                  <a:srgbClr val="000000"/>
                </a:solidFill>
                <a:latin typeface="Arial"/>
              </a:rPr>
              <a:t>„Információvédelem menedzselése”
LXXXV. Szakmai Fórum
Budapest, 2019. március 20.</a:t>
            </a:r>
            <a:endParaRPr b="1" dirty="0"/>
          </a:p>
        </p:txBody>
      </p:sp>
      <p:sp>
        <p:nvSpPr>
          <p:cNvPr id="132" name="TextShape 2"/>
          <p:cNvSpPr txBox="1"/>
          <p:nvPr/>
        </p:nvSpPr>
        <p:spPr>
          <a:xfrm>
            <a:off x="2504728" y="2994631"/>
            <a:ext cx="3456384" cy="2903621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80000"/>
              </a:lnSpc>
            </a:pPr>
            <a:r>
              <a:rPr lang="hu-HU" sz="3200" b="1" dirty="0">
                <a:solidFill>
                  <a:srgbClr val="000000"/>
                </a:solidFill>
              </a:rPr>
              <a:t>Bevezető gondolatok</a:t>
            </a:r>
            <a:endParaRPr dirty="0"/>
          </a:p>
          <a:p>
            <a:pPr>
              <a:lnSpc>
                <a:spcPct val="80000"/>
              </a:lnSpc>
            </a:pPr>
            <a:endParaRPr dirty="0"/>
          </a:p>
          <a:p>
            <a:pPr>
              <a:lnSpc>
                <a:spcPct val="80000"/>
              </a:lnSpc>
            </a:pPr>
            <a:endParaRPr dirty="0"/>
          </a:p>
          <a:p>
            <a:pPr algn="ctr">
              <a:lnSpc>
                <a:spcPct val="80000"/>
              </a:lnSpc>
            </a:pPr>
            <a:r>
              <a:rPr lang="hu-HU" sz="2000" b="1" i="1" dirty="0">
                <a:solidFill>
                  <a:srgbClr val="0D0147"/>
                </a:solidFill>
                <a:latin typeface="Arial"/>
              </a:rPr>
              <a:t>Gasparetz András</a:t>
            </a:r>
            <a:endParaRPr dirty="0"/>
          </a:p>
          <a:p>
            <a:pPr algn="ctr">
              <a:lnSpc>
                <a:spcPct val="80000"/>
              </a:lnSpc>
            </a:pPr>
            <a:r>
              <a:rPr lang="hu-HU" sz="1600" dirty="0">
                <a:solidFill>
                  <a:srgbClr val="0D0147"/>
                </a:solidFill>
                <a:latin typeface="Arial"/>
              </a:rPr>
              <a:t>Hétpecsét Információbiztonsági Egyesület, elnök</a:t>
            </a:r>
            <a:endParaRPr dirty="0"/>
          </a:p>
          <a:p>
            <a:pPr algn="ctr">
              <a:lnSpc>
                <a:spcPct val="80000"/>
              </a:lnSpc>
            </a:pPr>
            <a:endParaRPr dirty="0"/>
          </a:p>
          <a:p>
            <a:pPr algn="ctr">
              <a:lnSpc>
                <a:spcPct val="80000"/>
              </a:lnSpc>
            </a:pPr>
            <a:r>
              <a:rPr lang="hu-HU" sz="2100" b="1" u="sng" dirty="0" err="1">
                <a:solidFill>
                  <a:srgbClr val="0066FF"/>
                </a:solidFill>
                <a:latin typeface="Arial"/>
              </a:rPr>
              <a:t>www.hetpecset.hu</a:t>
            </a:r>
            <a:endParaRPr dirty="0"/>
          </a:p>
          <a:p>
            <a:pPr>
              <a:lnSpc>
                <a:spcPct val="80000"/>
              </a:lnSpc>
            </a:pPr>
            <a:endParaRPr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290" y="1386778"/>
            <a:ext cx="2330462" cy="494138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cím 2">
            <a:extLst>
              <a:ext uri="{FF2B5EF4-FFF2-40B4-BE49-F238E27FC236}">
                <a16:creationId xmlns:a16="http://schemas.microsoft.com/office/drawing/2014/main" id="{DAE97E9F-B38C-4E62-8230-E84FDD1828FB}"/>
              </a:ext>
            </a:extLst>
          </p:cNvPr>
          <p:cNvSpPr>
            <a:spLocks noGrp="1"/>
          </p:cNvSpPr>
          <p:nvPr>
            <p:ph type="subTitle"/>
          </p:nvPr>
        </p:nvSpPr>
        <p:spPr>
          <a:xfrm>
            <a:off x="2360712" y="0"/>
            <a:ext cx="6977320" cy="563112"/>
          </a:xfrm>
        </p:spPr>
        <p:txBody>
          <a:bodyPr/>
          <a:lstStyle/>
          <a:p>
            <a:r>
              <a:rPr lang="hu-HU" sz="2800" b="1" dirty="0"/>
              <a:t>A mai program:</a:t>
            </a: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767D1A24-ABBA-4B58-A011-DA85D9FACC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4608" y="692696"/>
            <a:ext cx="8481392" cy="4469738"/>
          </a:xfrm>
          <a:prstGeom prst="rect">
            <a:avLst/>
          </a:prstGeom>
          <a:effectLst>
            <a:softEdge rad="50800"/>
          </a:effectLst>
        </p:spPr>
      </p:pic>
      <p:sp>
        <p:nvSpPr>
          <p:cNvPr id="6" name="Szövegdoboz 5">
            <a:extLst>
              <a:ext uri="{FF2B5EF4-FFF2-40B4-BE49-F238E27FC236}">
                <a16:creationId xmlns:a16="http://schemas.microsoft.com/office/drawing/2014/main" id="{6B636770-9C37-4B96-A51D-E0B0357D871A}"/>
              </a:ext>
            </a:extLst>
          </p:cNvPr>
          <p:cNvSpPr txBox="1"/>
          <p:nvPr/>
        </p:nvSpPr>
        <p:spPr>
          <a:xfrm>
            <a:off x="272480" y="5517232"/>
            <a:ext cx="83529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b="1" dirty="0"/>
              <a:t>Hétpecsét Egyesület éves közgyűlés 13:00-tól</a:t>
            </a:r>
          </a:p>
        </p:txBody>
      </p:sp>
    </p:spTree>
    <p:extLst>
      <p:ext uri="{BB962C8B-B14F-4D97-AF65-F5344CB8AC3E}">
        <p14:creationId xmlns:p14="http://schemas.microsoft.com/office/powerpoint/2010/main" val="34735339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TextShape 1"/>
          <p:cNvSpPr txBox="1"/>
          <p:nvPr/>
        </p:nvSpPr>
        <p:spPr>
          <a:xfrm>
            <a:off x="7264440" y="6019920"/>
            <a:ext cx="206352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D8E583D1-96C4-4E1F-8F8E-145E7A507308}" type="slidenum">
              <a:rPr lang="hu-HU" sz="1400">
                <a:solidFill>
                  <a:srgbClr val="000000"/>
                </a:solidFill>
                <a:latin typeface="Times New Roman"/>
              </a:rPr>
              <a:t>2</a:t>
            </a:fld>
            <a:endParaRPr/>
          </a:p>
        </p:txBody>
      </p:sp>
      <p:sp>
        <p:nvSpPr>
          <p:cNvPr id="134" name="TextShape 2"/>
          <p:cNvSpPr txBox="1"/>
          <p:nvPr/>
        </p:nvSpPr>
        <p:spPr>
          <a:xfrm>
            <a:off x="1523880" y="152280"/>
            <a:ext cx="8000640" cy="45684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hu-HU" sz="2400" b="1" dirty="0">
                <a:solidFill>
                  <a:srgbClr val="0D0147"/>
                </a:solidFill>
                <a:latin typeface="Arial"/>
              </a:rPr>
              <a:t>HÉTPECSÉT INFORMÁCIÓBIZTONSÁGI EGYESÜLET</a:t>
            </a:r>
            <a:endParaRPr dirty="0"/>
          </a:p>
        </p:txBody>
      </p:sp>
      <p:sp>
        <p:nvSpPr>
          <p:cNvPr id="135" name="TextShape 3"/>
          <p:cNvSpPr txBox="1"/>
          <p:nvPr/>
        </p:nvSpPr>
        <p:spPr>
          <a:xfrm>
            <a:off x="1136576" y="1196752"/>
            <a:ext cx="8191384" cy="4968552"/>
          </a:xfrm>
          <a:prstGeom prst="rect">
            <a:avLst/>
          </a:prstGeom>
        </p:spPr>
        <p:txBody>
          <a:bodyPr/>
          <a:lstStyle/>
          <a:p>
            <a:pPr lvl="1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hu-HU" sz="2400" dirty="0">
                <a:solidFill>
                  <a:srgbClr val="000000"/>
                </a:solidFill>
                <a:latin typeface="Arial"/>
              </a:rPr>
              <a:t>2001-től óta „Értékteremtő munkacsoport”</a:t>
            </a:r>
            <a:endParaRPr dirty="0"/>
          </a:p>
          <a:p>
            <a:pPr lvl="2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000" dirty="0" err="1">
                <a:solidFill>
                  <a:srgbClr val="000000"/>
                </a:solidFill>
                <a:latin typeface="Arial"/>
              </a:rPr>
              <a:t>MagiCom</a:t>
            </a:r>
            <a:r>
              <a:rPr lang="hu-HU" sz="2000" dirty="0">
                <a:solidFill>
                  <a:srgbClr val="000000"/>
                </a:solidFill>
                <a:latin typeface="Arial"/>
              </a:rPr>
              <a:t> + Szenzor + magánszemélyek</a:t>
            </a:r>
            <a:endParaRPr dirty="0"/>
          </a:p>
          <a:p>
            <a:pPr lvl="2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BS7799 szabvány fordítás</a:t>
            </a:r>
            <a:endParaRPr dirty="0"/>
          </a:p>
          <a:p>
            <a:pPr lvl="2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oktatási tematikák készítése</a:t>
            </a:r>
            <a:endParaRPr dirty="0"/>
          </a:p>
          <a:p>
            <a:endParaRPr dirty="0"/>
          </a:p>
          <a:p>
            <a:pPr lvl="1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hu-HU" sz="2400" dirty="0">
                <a:solidFill>
                  <a:srgbClr val="000000"/>
                </a:solidFill>
                <a:latin typeface="Arial"/>
              </a:rPr>
              <a:t>2004-ben 12 magánszemély megalakítja a</a:t>
            </a:r>
            <a:endParaRPr dirty="0"/>
          </a:p>
          <a:p>
            <a:r>
              <a:rPr lang="hu-HU" sz="2400" dirty="0">
                <a:solidFill>
                  <a:srgbClr val="000000"/>
                </a:solidFill>
                <a:latin typeface="Arial"/>
              </a:rPr>
              <a:t>	 </a:t>
            </a:r>
            <a:r>
              <a:rPr lang="hu-HU" sz="2400" b="1" dirty="0">
                <a:solidFill>
                  <a:srgbClr val="000000"/>
                </a:solidFill>
                <a:latin typeface="Arial"/>
              </a:rPr>
              <a:t>Hétpecsét Információbiztonsági Egyesület</a:t>
            </a:r>
            <a:r>
              <a:rPr lang="hu-HU" sz="2400" dirty="0">
                <a:solidFill>
                  <a:srgbClr val="000000"/>
                </a:solidFill>
                <a:latin typeface="Arial"/>
              </a:rPr>
              <a:t>et</a:t>
            </a:r>
            <a:endParaRPr dirty="0"/>
          </a:p>
          <a:p>
            <a:endParaRPr dirty="0"/>
          </a:p>
          <a:p>
            <a:pPr lvl="1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hu-HU" sz="2400" dirty="0">
                <a:solidFill>
                  <a:srgbClr val="000000"/>
                </a:solidFill>
                <a:latin typeface="Arial"/>
              </a:rPr>
              <a:t>Céljaink: </a:t>
            </a:r>
            <a:endParaRPr dirty="0"/>
          </a:p>
          <a:p>
            <a:pPr lvl="2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az információs társadalom biztonságának támogatása</a:t>
            </a:r>
            <a:endParaRPr dirty="0"/>
          </a:p>
          <a:p>
            <a:pPr lvl="2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az információvédelem kultúrájának és ismereteinek terjesztése, a tudatosság kialakítása</a:t>
            </a:r>
            <a:endParaRPr dirty="0"/>
          </a:p>
          <a:p>
            <a:pPr lvl="2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információvédelmi szakmai műhely létrehozása</a:t>
            </a:r>
            <a:endParaRPr dirty="0"/>
          </a:p>
          <a:p>
            <a:pPr>
              <a:lnSpc>
                <a:spcPct val="100000"/>
              </a:lnSpc>
            </a:pPr>
            <a:endParaRPr dirty="0"/>
          </a:p>
        </p:txBody>
      </p:sp>
      <p:grpSp>
        <p:nvGrpSpPr>
          <p:cNvPr id="2" name="Csoportba foglalás 1"/>
          <p:cNvGrpSpPr/>
          <p:nvPr/>
        </p:nvGrpSpPr>
        <p:grpSpPr>
          <a:xfrm>
            <a:off x="5601240" y="1556792"/>
            <a:ext cx="4176000" cy="2880000"/>
            <a:chOff x="5601240" y="1556792"/>
            <a:chExt cx="4176000" cy="2880000"/>
          </a:xfrm>
        </p:grpSpPr>
        <p:sp>
          <p:nvSpPr>
            <p:cNvPr id="136" name="CustomShape 4"/>
            <p:cNvSpPr/>
            <p:nvPr/>
          </p:nvSpPr>
          <p:spPr>
            <a:xfrm>
              <a:off x="5601240" y="1556792"/>
              <a:ext cx="4176000" cy="2880000"/>
            </a:xfrm>
            <a:prstGeom prst="wedgeRoundRectCallout">
              <a:avLst>
                <a:gd name="adj1" fmla="val -53591"/>
                <a:gd name="adj2" fmla="val 73740"/>
                <a:gd name="adj3" fmla="val 16667"/>
              </a:avLst>
            </a:prstGeom>
            <a:solidFill>
              <a:srgbClr val="FFFFFF"/>
            </a:solidFill>
            <a:ln w="57240">
              <a:solidFill>
                <a:srgbClr val="FF3300"/>
              </a:solidFill>
              <a:round/>
            </a:ln>
          </p:spPr>
          <p:txBody>
            <a:bodyPr wrap="none" lIns="36000" tIns="18000" rIns="36000" bIns="18000" anchor="ctr"/>
            <a:lstStyle/>
            <a:p>
              <a:pPr algn="ctr">
                <a:lnSpc>
                  <a:spcPct val="80000"/>
                </a:lnSpc>
              </a:pPr>
              <a:r>
                <a:rPr lang="hu-HU" b="1" dirty="0">
                  <a:solidFill>
                    <a:srgbClr val="000000"/>
                  </a:solidFill>
                  <a:latin typeface="Times New Roman"/>
                </a:rPr>
                <a:t>A fórum résztvevők véleménye:</a:t>
              </a:r>
              <a:endParaRPr dirty="0"/>
            </a:p>
            <a:p>
              <a:pPr algn="ctr">
                <a:lnSpc>
                  <a:spcPct val="80000"/>
                </a:lnSpc>
              </a:pPr>
              <a:r>
                <a:rPr lang="hu-HU" b="1" dirty="0">
                  <a:solidFill>
                    <a:srgbClr val="000000"/>
                  </a:solidFill>
                  <a:latin typeface="Times New Roman"/>
                </a:rPr>
                <a:t>„hosszú és ismétlődő a bevezető”</a:t>
              </a:r>
              <a:endParaRPr dirty="0"/>
            </a:p>
            <a:p>
              <a:pPr algn="ctr">
                <a:lnSpc>
                  <a:spcPct val="80000"/>
                </a:lnSpc>
              </a:pPr>
              <a:endParaRPr dirty="0"/>
            </a:p>
            <a:p>
              <a:pPr algn="ctr">
                <a:lnSpc>
                  <a:spcPct val="80000"/>
                </a:lnSpc>
              </a:pPr>
              <a:endParaRPr dirty="0"/>
            </a:p>
            <a:p>
              <a:pPr algn="ctr">
                <a:lnSpc>
                  <a:spcPct val="80000"/>
                </a:lnSpc>
              </a:pPr>
              <a:endParaRPr dirty="0"/>
            </a:p>
            <a:p>
              <a:pPr algn="ctr">
                <a:lnSpc>
                  <a:spcPct val="80000"/>
                </a:lnSpc>
              </a:pPr>
              <a:endParaRPr dirty="0"/>
            </a:p>
            <a:p>
              <a:pPr algn="ctr">
                <a:lnSpc>
                  <a:spcPct val="80000"/>
                </a:lnSpc>
              </a:pPr>
              <a:endParaRPr dirty="0"/>
            </a:p>
            <a:p>
              <a:pPr algn="ctr">
                <a:lnSpc>
                  <a:spcPct val="80000"/>
                </a:lnSpc>
              </a:pPr>
              <a:endParaRPr dirty="0"/>
            </a:p>
            <a:p>
              <a:pPr algn="ctr">
                <a:lnSpc>
                  <a:spcPct val="80000"/>
                </a:lnSpc>
              </a:pPr>
              <a:endParaRPr dirty="0"/>
            </a:p>
            <a:p>
              <a:pPr algn="ctr">
                <a:lnSpc>
                  <a:spcPct val="80000"/>
                </a:lnSpc>
              </a:pPr>
              <a:r>
                <a:rPr lang="hu-HU" b="1" dirty="0">
                  <a:solidFill>
                    <a:srgbClr val="000000"/>
                  </a:solidFill>
                  <a:latin typeface="Times New Roman"/>
                </a:rPr>
                <a:t>Az új résztvevők a bevezető fóliákon </a:t>
              </a:r>
              <a:endParaRPr dirty="0"/>
            </a:p>
            <a:p>
              <a:pPr algn="ctr">
                <a:lnSpc>
                  <a:spcPct val="80000"/>
                </a:lnSpc>
              </a:pPr>
              <a:r>
                <a:rPr lang="hu-HU" b="1" dirty="0">
                  <a:solidFill>
                    <a:srgbClr val="000000"/>
                  </a:solidFill>
                  <a:latin typeface="Times New Roman"/>
                </a:rPr>
                <a:t>ismerkedhetnek meg az Egyesülettel</a:t>
              </a:r>
              <a:endParaRPr dirty="0"/>
            </a:p>
            <a:p>
              <a:pPr algn="ctr">
                <a:lnSpc>
                  <a:spcPct val="80000"/>
                </a:lnSpc>
              </a:pPr>
              <a:endParaRPr dirty="0"/>
            </a:p>
          </p:txBody>
        </p:sp>
        <p:sp>
          <p:nvSpPr>
            <p:cNvPr id="137" name="CustomShape 5"/>
            <p:cNvSpPr/>
            <p:nvPr/>
          </p:nvSpPr>
          <p:spPr>
            <a:xfrm>
              <a:off x="7041240" y="2349000"/>
              <a:ext cx="1367640" cy="1079640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rgbClr val="00CC99"/>
            </a:solidFill>
            <a:ln w="57240">
              <a:solidFill>
                <a:srgbClr val="FF3300"/>
              </a:solidFill>
              <a:round/>
            </a:ln>
          </p:spPr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TextShape 1"/>
          <p:cNvSpPr txBox="1"/>
          <p:nvPr/>
        </p:nvSpPr>
        <p:spPr>
          <a:xfrm>
            <a:off x="7264440" y="6019920"/>
            <a:ext cx="206352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D8E583D1-96C4-4E1F-8F8E-145E7A507308}" type="slidenum">
              <a:rPr lang="hu-HU" sz="1400">
                <a:solidFill>
                  <a:srgbClr val="000000"/>
                </a:solidFill>
                <a:latin typeface="Times New Roman"/>
              </a:rPr>
              <a:t>3</a:t>
            </a:fld>
            <a:endParaRPr/>
          </a:p>
        </p:txBody>
      </p:sp>
      <p:sp>
        <p:nvSpPr>
          <p:cNvPr id="134" name="TextShape 2"/>
          <p:cNvSpPr txBox="1"/>
          <p:nvPr/>
        </p:nvSpPr>
        <p:spPr>
          <a:xfrm>
            <a:off x="1523880" y="152280"/>
            <a:ext cx="8000640" cy="45684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hu-HU" sz="2400" b="1" dirty="0">
                <a:solidFill>
                  <a:srgbClr val="0D0147"/>
                </a:solidFill>
                <a:latin typeface="Arial"/>
              </a:rPr>
              <a:t>A GDPR antológia ötlete: 2018 január</a:t>
            </a:r>
            <a:endParaRPr dirty="0"/>
          </a:p>
        </p:txBody>
      </p:sp>
      <p:sp>
        <p:nvSpPr>
          <p:cNvPr id="135" name="TextShape 3"/>
          <p:cNvSpPr txBox="1"/>
          <p:nvPr/>
        </p:nvSpPr>
        <p:spPr>
          <a:xfrm>
            <a:off x="1136576" y="1196752"/>
            <a:ext cx="8191384" cy="4968552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endParaRPr dirty="0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3FC162EE-4B86-4A37-A2D3-6D5EDBD21D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64" y="2366824"/>
            <a:ext cx="6568340" cy="3638744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18442" y="760342"/>
            <a:ext cx="3676839" cy="1219263"/>
          </a:xfrm>
          <a:prstGeom prst="rect">
            <a:avLst/>
          </a:prstGeom>
        </p:spPr>
      </p:pic>
      <p:sp>
        <p:nvSpPr>
          <p:cNvPr id="5" name="Felhő 4"/>
          <p:cNvSpPr/>
          <p:nvPr/>
        </p:nvSpPr>
        <p:spPr>
          <a:xfrm>
            <a:off x="6227185" y="1492188"/>
            <a:ext cx="3820855" cy="2590064"/>
          </a:xfrm>
          <a:prstGeom prst="cloudCallout">
            <a:avLst>
              <a:gd name="adj1" fmla="val -111303"/>
              <a:gd name="adj2" fmla="val 3142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6" name="Szövegdoboz 5"/>
          <p:cNvSpPr txBox="1"/>
          <p:nvPr/>
        </p:nvSpPr>
        <p:spPr>
          <a:xfrm>
            <a:off x="6731242" y="2282051"/>
            <a:ext cx="31313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dirty="0">
                <a:solidFill>
                  <a:schemeClr val="bg1">
                    <a:lumMod val="95000"/>
                  </a:schemeClr>
                </a:solidFill>
              </a:rPr>
              <a:t>15.900.000 találat</a:t>
            </a:r>
          </a:p>
          <a:p>
            <a:pPr algn="ctr"/>
            <a:r>
              <a:rPr lang="hu-HU" sz="2800" dirty="0">
                <a:solidFill>
                  <a:schemeClr val="bg1">
                    <a:lumMod val="95000"/>
                  </a:schemeClr>
                </a:solidFill>
              </a:rPr>
              <a:t>!!!</a:t>
            </a:r>
          </a:p>
        </p:txBody>
      </p:sp>
      <p:sp>
        <p:nvSpPr>
          <p:cNvPr id="7" name="Lekerekített téglalapbuborék 6"/>
          <p:cNvSpPr/>
          <p:nvPr/>
        </p:nvSpPr>
        <p:spPr>
          <a:xfrm>
            <a:off x="1856656" y="779937"/>
            <a:ext cx="2808312" cy="1296144"/>
          </a:xfrm>
          <a:prstGeom prst="wedgeRoundRectCallout">
            <a:avLst>
              <a:gd name="adj1" fmla="val -22389"/>
              <a:gd name="adj2" fmla="val 8217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1" name="Szövegdoboz 10"/>
          <p:cNvSpPr txBox="1"/>
          <p:nvPr/>
        </p:nvSpPr>
        <p:spPr>
          <a:xfrm>
            <a:off x="2360712" y="1215224"/>
            <a:ext cx="20162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dirty="0">
                <a:solidFill>
                  <a:schemeClr val="bg1">
                    <a:lumMod val="95000"/>
                  </a:schemeClr>
                </a:solidFill>
              </a:rPr>
              <a:t>1 regula</a:t>
            </a:r>
          </a:p>
        </p:txBody>
      </p:sp>
      <p:sp>
        <p:nvSpPr>
          <p:cNvPr id="12" name="Felhő 4">
            <a:extLst>
              <a:ext uri="{FF2B5EF4-FFF2-40B4-BE49-F238E27FC236}">
                <a16:creationId xmlns:a16="http://schemas.microsoft.com/office/drawing/2014/main" id="{05F7FD16-2DD4-4ADE-A58B-14907FBCA74D}"/>
              </a:ext>
            </a:extLst>
          </p:cNvPr>
          <p:cNvSpPr/>
          <p:nvPr/>
        </p:nvSpPr>
        <p:spPr>
          <a:xfrm>
            <a:off x="6919381" y="4452153"/>
            <a:ext cx="2542240" cy="1343250"/>
          </a:xfrm>
          <a:prstGeom prst="cloudCallout">
            <a:avLst>
              <a:gd name="adj1" fmla="val -133235"/>
              <a:gd name="adj2" fmla="val -2087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4" name="Szövegdoboz 13">
            <a:extLst>
              <a:ext uri="{FF2B5EF4-FFF2-40B4-BE49-F238E27FC236}">
                <a16:creationId xmlns:a16="http://schemas.microsoft.com/office/drawing/2014/main" id="{1BB89381-33C3-4F36-BE3D-AB70233561D5}"/>
              </a:ext>
            </a:extLst>
          </p:cNvPr>
          <p:cNvSpPr txBox="1"/>
          <p:nvPr/>
        </p:nvSpPr>
        <p:spPr>
          <a:xfrm>
            <a:off x="7534313" y="4842592"/>
            <a:ext cx="20162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dirty="0">
                <a:solidFill>
                  <a:schemeClr val="bg1">
                    <a:lumMod val="95000"/>
                  </a:schemeClr>
                </a:solidFill>
              </a:rPr>
              <a:t>1 ötlet</a:t>
            </a:r>
          </a:p>
        </p:txBody>
      </p:sp>
    </p:spTree>
    <p:extLst>
      <p:ext uri="{BB962C8B-B14F-4D97-AF65-F5344CB8AC3E}">
        <p14:creationId xmlns:p14="http://schemas.microsoft.com/office/powerpoint/2010/main" val="2651221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Dia számának helye 4"/>
          <p:cNvSpPr>
            <a:spLocks noGrp="1"/>
          </p:cNvSpPr>
          <p:nvPr>
            <p:ph type="sldNum" sz="quarter" idx="4294967295"/>
          </p:nvPr>
        </p:nvSpPr>
        <p:spPr>
          <a:xfrm>
            <a:off x="7264400" y="6019800"/>
            <a:ext cx="2063750" cy="4953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6205E85-581F-456B-835E-379F594CD7BF}" type="slidenum">
              <a:rPr lang="hu-HU" smtClean="0"/>
              <a:pPr>
                <a:defRPr/>
              </a:pPr>
              <a:t>4</a:t>
            </a:fld>
            <a:endParaRPr lang="hu-HU"/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>
          <a:xfrm>
            <a:off x="1928664" y="0"/>
            <a:ext cx="7481376" cy="620688"/>
          </a:xfrm>
        </p:spPr>
        <p:txBody>
          <a:bodyPr/>
          <a:lstStyle/>
          <a:p>
            <a:pPr eaLnBrk="1" hangingPunct="1"/>
            <a:r>
              <a:rPr lang="hu-HU" sz="2400" b="1" dirty="0">
                <a:latin typeface="Arial" charset="0"/>
                <a:cs typeface="Arial" charset="0"/>
              </a:rPr>
              <a:t>Eredmény: 2018 május</a:t>
            </a:r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F34BB56B-DB1F-44AF-B1DF-25125CA43D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904" y="949018"/>
            <a:ext cx="3336041" cy="5070782"/>
          </a:xfrm>
          <a:prstGeom prst="rect">
            <a:avLst/>
          </a:prstGeom>
        </p:spPr>
      </p:pic>
      <p:pic>
        <p:nvPicPr>
          <p:cNvPr id="1026" name="Picture 2" descr="Képtalálat a következőre: „GDPR rabbit”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8760"/>
            <a:ext cx="2447925" cy="2162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3FC162EE-4B86-4A37-A2D3-6D5EDBD21D2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917" y="4156699"/>
            <a:ext cx="3760028" cy="2082989"/>
          </a:xfrm>
          <a:prstGeom prst="rect">
            <a:avLst/>
          </a:prstGeom>
        </p:spPr>
      </p:pic>
      <p:sp>
        <p:nvSpPr>
          <p:cNvPr id="8" name="Felhő 7"/>
          <p:cNvSpPr/>
          <p:nvPr/>
        </p:nvSpPr>
        <p:spPr>
          <a:xfrm>
            <a:off x="4194080" y="4077072"/>
            <a:ext cx="2187238" cy="1321451"/>
          </a:xfrm>
          <a:prstGeom prst="cloudCallout">
            <a:avLst>
              <a:gd name="adj1" fmla="val -110427"/>
              <a:gd name="adj2" fmla="val 1936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9" name="Szövegdoboz 8"/>
          <p:cNvSpPr txBox="1"/>
          <p:nvPr/>
        </p:nvSpPr>
        <p:spPr>
          <a:xfrm>
            <a:off x="4396817" y="4376947"/>
            <a:ext cx="20882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dirty="0">
                <a:solidFill>
                  <a:schemeClr val="bg1">
                    <a:lumMod val="95000"/>
                  </a:schemeClr>
                </a:solidFill>
              </a:rPr>
              <a:t>1 antológia</a:t>
            </a:r>
          </a:p>
        </p:txBody>
      </p:sp>
      <p:sp>
        <p:nvSpPr>
          <p:cNvPr id="10" name="Lekerekített téglalapbuborék 9"/>
          <p:cNvSpPr/>
          <p:nvPr/>
        </p:nvSpPr>
        <p:spPr>
          <a:xfrm>
            <a:off x="1976344" y="3100289"/>
            <a:ext cx="1607610" cy="661293"/>
          </a:xfrm>
          <a:prstGeom prst="wedgeRoundRectCallout">
            <a:avLst>
              <a:gd name="adj1" fmla="val -71627"/>
              <a:gd name="adj2" fmla="val 8131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1" name="Szövegdoboz 10"/>
          <p:cNvSpPr txBox="1"/>
          <p:nvPr/>
        </p:nvSpPr>
        <p:spPr>
          <a:xfrm>
            <a:off x="2141740" y="3156998"/>
            <a:ext cx="17271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dirty="0">
                <a:solidFill>
                  <a:schemeClr val="bg1">
                    <a:lumMod val="95000"/>
                  </a:schemeClr>
                </a:solidFill>
              </a:rPr>
              <a:t>1 regula</a:t>
            </a:r>
          </a:p>
        </p:txBody>
      </p:sp>
    </p:spTree>
    <p:extLst>
      <p:ext uri="{BB962C8B-B14F-4D97-AF65-F5344CB8AC3E}">
        <p14:creationId xmlns:p14="http://schemas.microsoft.com/office/powerpoint/2010/main" val="24046968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7FD45A4-0905-4E8F-AE51-382DBE3F01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2600" y="-243408"/>
            <a:ext cx="8915040" cy="1145160"/>
          </a:xfrm>
        </p:spPr>
        <p:txBody>
          <a:bodyPr/>
          <a:lstStyle/>
          <a:p>
            <a:r>
              <a:rPr lang="hu-HU" sz="2400" b="1" dirty="0">
                <a:latin typeface="+mj-lt"/>
              </a:rPr>
              <a:t>Tartalomjegyzék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73F479D0-9DFC-4E23-973A-D2B0CD3ABE62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1352600" y="1700808"/>
            <a:ext cx="9131064" cy="3977280"/>
          </a:xfrm>
        </p:spPr>
        <p:txBody>
          <a:bodyPr/>
          <a:lstStyle/>
          <a:p>
            <a:pPr marL="285750" indent="-285750" rtl="0" fontAlgn="base">
              <a:buFont typeface="Arial" panose="020B0604020202020204" pitchFamily="34" charset="0"/>
              <a:buChar char="•"/>
            </a:pPr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Vezetői összefoglaló</a:t>
            </a:r>
            <a:endParaRPr lang="hu-H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rtl="0" fontAlgn="base">
              <a:buFont typeface="Arial" panose="020B0604020202020204" pitchFamily="34" charset="0"/>
              <a:buChar char="•"/>
            </a:pPr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Tartalomjegyzék</a:t>
            </a:r>
            <a:endParaRPr lang="hu-H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rtl="0" fontAlgn="base">
              <a:buFont typeface="Arial" panose="020B0604020202020204" pitchFamily="34" charset="0"/>
              <a:buChar char="•"/>
            </a:pPr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Használati útmutató</a:t>
            </a:r>
            <a:endParaRPr lang="hu-H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rtl="0" fontAlgn="base">
              <a:buFont typeface="Arial" panose="020B0604020202020204" pitchFamily="34" charset="0"/>
              <a:buChar char="•"/>
            </a:pPr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Szószedet - tárgymutató</a:t>
            </a:r>
            <a:endParaRPr lang="hu-H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rtl="0" fontAlgn="base">
              <a:buFont typeface="Arial" panose="020B0604020202020204" pitchFamily="34" charset="0"/>
              <a:buChar char="•"/>
            </a:pPr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Eredeti jogforrások - linkek </a:t>
            </a:r>
            <a:endParaRPr lang="hu-H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rtl="0" fontAlgn="base">
              <a:buFont typeface="Arial" panose="020B0604020202020204" pitchFamily="34" charset="0"/>
              <a:buChar char="•"/>
            </a:pPr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GDPR alapelvei</a:t>
            </a:r>
            <a:endParaRPr lang="hu-H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rtl="0" fontAlgn="base">
              <a:buFont typeface="Arial" panose="020B0604020202020204" pitchFamily="34" charset="0"/>
              <a:buChar char="•"/>
            </a:pPr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GDPR megfelelőségi projektek</a:t>
            </a:r>
            <a:b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(Általános menedzsment, HR, Marketing, </a:t>
            </a:r>
            <a:b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CRM, Webáruházak)</a:t>
            </a:r>
            <a:endParaRPr lang="hu-H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rtl="0" fontAlgn="base">
              <a:buFont typeface="Arial" panose="020B0604020202020204" pitchFamily="34" charset="0"/>
              <a:buChar char="•"/>
            </a:pPr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Iratminták, sablonok</a:t>
            </a:r>
            <a:endParaRPr lang="hu-H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rtl="0" fontAlgn="base">
              <a:buFont typeface="Arial" panose="020B0604020202020204" pitchFamily="34" charset="0"/>
              <a:buChar char="•"/>
            </a:pPr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Vizsgálat kezdeményezés, szankciók, mérséklő tételek </a:t>
            </a:r>
            <a:endParaRPr lang="hu-H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rtl="0" fontAlgn="base">
              <a:buFont typeface="Arial" panose="020B0604020202020204" pitchFamily="34" charset="0"/>
              <a:buChar char="•"/>
            </a:pPr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Hasznos idegen nyelvű források</a:t>
            </a:r>
            <a:endParaRPr lang="hu-H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rtl="0" fontAlgn="base">
              <a:buFont typeface="Arial" panose="020B0604020202020204" pitchFamily="34" charset="0"/>
              <a:buChar char="•"/>
            </a:pPr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Szerkesztőség</a:t>
            </a:r>
            <a:endParaRPr lang="hu-H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u-HU" dirty="0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8EB583BF-2786-4225-837A-8AE796F7A0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1072" y="0"/>
            <a:ext cx="4283596" cy="3252360"/>
          </a:xfrm>
          <a:prstGeom prst="rect">
            <a:avLst/>
          </a:prstGeom>
          <a:effectLst>
            <a:softEdge rad="50800"/>
          </a:effectLst>
        </p:spPr>
      </p:pic>
    </p:spTree>
    <p:extLst>
      <p:ext uri="{BB962C8B-B14F-4D97-AF65-F5344CB8AC3E}">
        <p14:creationId xmlns:p14="http://schemas.microsoft.com/office/powerpoint/2010/main" val="36868549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Dia számának helye 4"/>
          <p:cNvSpPr>
            <a:spLocks noGrp="1"/>
          </p:cNvSpPr>
          <p:nvPr>
            <p:ph type="sldNum" sz="quarter" idx="4294967295"/>
          </p:nvPr>
        </p:nvSpPr>
        <p:spPr>
          <a:xfrm>
            <a:off x="7264400" y="6019800"/>
            <a:ext cx="2063750" cy="4953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6205E85-581F-456B-835E-379F594CD7BF}" type="slidenum">
              <a:rPr lang="hu-HU" smtClean="0"/>
              <a:pPr>
                <a:defRPr/>
              </a:pPr>
              <a:t>6</a:t>
            </a:fld>
            <a:endParaRPr lang="hu-HU"/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>
          <a:xfrm>
            <a:off x="1928664" y="0"/>
            <a:ext cx="7481376" cy="620688"/>
          </a:xfrm>
        </p:spPr>
        <p:txBody>
          <a:bodyPr/>
          <a:lstStyle/>
          <a:p>
            <a:pPr eaLnBrk="1" hangingPunct="1"/>
            <a:r>
              <a:rPr lang="hu-HU" sz="2400" b="1" dirty="0">
                <a:solidFill>
                  <a:srgbClr val="822E37"/>
                </a:solidFill>
                <a:latin typeface="Arial" charset="0"/>
                <a:cs typeface="Arial" charset="0"/>
              </a:rPr>
              <a:t>A 2.6 : 2018 december</a:t>
            </a:r>
          </a:p>
        </p:txBody>
      </p:sp>
      <p:cxnSp>
        <p:nvCxnSpPr>
          <p:cNvPr id="4" name="Egyenes összekötő nyíllal 3">
            <a:extLst>
              <a:ext uri="{FF2B5EF4-FFF2-40B4-BE49-F238E27FC236}">
                <a16:creationId xmlns:a16="http://schemas.microsoft.com/office/drawing/2014/main" id="{4234AD65-584B-4D76-A1EB-1E42CDAE44E8}"/>
              </a:ext>
            </a:extLst>
          </p:cNvPr>
          <p:cNvCxnSpPr>
            <a:cxnSpLocks/>
          </p:cNvCxnSpPr>
          <p:nvPr/>
        </p:nvCxnSpPr>
        <p:spPr>
          <a:xfrm>
            <a:off x="3872880" y="1052736"/>
            <a:ext cx="1144984" cy="0"/>
          </a:xfrm>
          <a:prstGeom prst="straightConnector1">
            <a:avLst/>
          </a:prstGeom>
          <a:ln w="76200">
            <a:solidFill>
              <a:srgbClr val="8D314A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" name="Szövegdoboz 4">
            <a:extLst>
              <a:ext uri="{FF2B5EF4-FFF2-40B4-BE49-F238E27FC236}">
                <a16:creationId xmlns:a16="http://schemas.microsoft.com/office/drawing/2014/main" id="{D2942F36-3ABC-401C-8BA0-3C2FDF099F85}"/>
              </a:ext>
            </a:extLst>
          </p:cNvPr>
          <p:cNvSpPr txBox="1"/>
          <p:nvPr/>
        </p:nvSpPr>
        <p:spPr>
          <a:xfrm>
            <a:off x="5669352" y="621252"/>
            <a:ext cx="10369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000" dirty="0">
                <a:solidFill>
                  <a:srgbClr val="8D314A"/>
                </a:solidFill>
                <a:latin typeface="Britannic Bold" panose="020B0903060703020204" pitchFamily="34" charset="0"/>
              </a:rPr>
              <a:t>2.6</a:t>
            </a:r>
          </a:p>
        </p:txBody>
      </p:sp>
      <p:sp>
        <p:nvSpPr>
          <p:cNvPr id="12" name="Szövegdoboz 11">
            <a:extLst>
              <a:ext uri="{FF2B5EF4-FFF2-40B4-BE49-F238E27FC236}">
                <a16:creationId xmlns:a16="http://schemas.microsoft.com/office/drawing/2014/main" id="{4DB12455-852B-4EAB-B3CD-EBC971B35375}"/>
              </a:ext>
            </a:extLst>
          </p:cNvPr>
          <p:cNvSpPr txBox="1"/>
          <p:nvPr/>
        </p:nvSpPr>
        <p:spPr>
          <a:xfrm>
            <a:off x="3573976" y="1358875"/>
            <a:ext cx="626469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hu-HU" sz="2400" dirty="0">
                <a:solidFill>
                  <a:srgbClr val="8D314A"/>
                </a:solidFill>
              </a:rPr>
              <a:t>Információ törvény változás a GDPR hatására.</a:t>
            </a:r>
          </a:p>
          <a:p>
            <a:pPr marL="285750" indent="-285750">
              <a:buFontTx/>
              <a:buChar char="-"/>
            </a:pPr>
            <a:r>
              <a:rPr lang="hu-HU" sz="2400" dirty="0">
                <a:solidFill>
                  <a:srgbClr val="8D314A"/>
                </a:solidFill>
              </a:rPr>
              <a:t>Üzleti titok, </a:t>
            </a:r>
            <a:br>
              <a:rPr lang="hu-HU" sz="2400" dirty="0">
                <a:solidFill>
                  <a:srgbClr val="8D314A"/>
                </a:solidFill>
              </a:rPr>
            </a:br>
            <a:r>
              <a:rPr lang="hu-HU" sz="2400" dirty="0">
                <a:solidFill>
                  <a:srgbClr val="8D314A"/>
                </a:solidFill>
              </a:rPr>
              <a:t>07.20.-án megjelent új törvény</a:t>
            </a:r>
          </a:p>
          <a:p>
            <a:pPr marL="285750" indent="-285750">
              <a:buFontTx/>
              <a:buChar char="-"/>
            </a:pPr>
            <a:r>
              <a:rPr lang="hu-HU" sz="2400" dirty="0">
                <a:solidFill>
                  <a:srgbClr val="8D314A"/>
                </a:solidFill>
              </a:rPr>
              <a:t>NAIH állásfoglalás,</a:t>
            </a:r>
            <a:br>
              <a:rPr lang="hu-HU" sz="2400" dirty="0">
                <a:solidFill>
                  <a:srgbClr val="8D314A"/>
                </a:solidFill>
              </a:rPr>
            </a:br>
            <a:r>
              <a:rPr lang="hu-HU" sz="2400" dirty="0">
                <a:solidFill>
                  <a:srgbClr val="8D314A"/>
                </a:solidFill>
              </a:rPr>
              <a:t>A NAIH bírságolási </a:t>
            </a:r>
            <a:br>
              <a:rPr lang="hu-HU" sz="2400" dirty="0">
                <a:solidFill>
                  <a:srgbClr val="8D314A"/>
                </a:solidFill>
              </a:rPr>
            </a:br>
            <a:r>
              <a:rPr lang="hu-HU" sz="2400" dirty="0">
                <a:solidFill>
                  <a:srgbClr val="8D314A"/>
                </a:solidFill>
              </a:rPr>
              <a:t>gyakorlata</a:t>
            </a:r>
          </a:p>
          <a:p>
            <a:pPr marL="285750" indent="-285750">
              <a:buFontTx/>
              <a:buChar char="-"/>
            </a:pPr>
            <a:r>
              <a:rPr lang="hu-HU" sz="2400" dirty="0">
                <a:solidFill>
                  <a:srgbClr val="8D314A"/>
                </a:solidFill>
              </a:rPr>
              <a:t>Humor</a:t>
            </a:r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FC7B4215-B920-48BA-A99A-298DF557F5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44824"/>
            <a:ext cx="3129121" cy="4488799"/>
          </a:xfrm>
          <a:prstGeom prst="rect">
            <a:avLst/>
          </a:prstGeom>
        </p:spPr>
      </p:pic>
      <p:pic>
        <p:nvPicPr>
          <p:cNvPr id="9" name="Kép 8">
            <a:extLst>
              <a:ext uri="{FF2B5EF4-FFF2-40B4-BE49-F238E27FC236}">
                <a16:creationId xmlns:a16="http://schemas.microsoft.com/office/drawing/2014/main" id="{FC1C6A53-4E48-42F7-8F4C-2EA0928B21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76489" y="2872962"/>
            <a:ext cx="2424983" cy="3382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148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 advTm="10000"/>
    </mc:Choice>
    <mc:Fallback xmlns="">
      <p:transition advClick="0" advTm="10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E2445E3-718B-42B0-A742-0478769F4A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4688" y="-171400"/>
            <a:ext cx="7265352" cy="936104"/>
          </a:xfrm>
        </p:spPr>
        <p:txBody>
          <a:bodyPr/>
          <a:lstStyle/>
          <a:p>
            <a:r>
              <a:rPr lang="hu-HU" sz="2800" b="1" dirty="0"/>
              <a:t>  &gt; 18.000 olvasó</a:t>
            </a: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3BDABD0F-2649-4387-90D1-9913E332C0C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77522785"/>
              </p:ext>
            </p:extLst>
          </p:nvPr>
        </p:nvGraphicFramePr>
        <p:xfrm>
          <a:off x="5953656" y="908720"/>
          <a:ext cx="3456384" cy="5472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E27F9FB6-8EEF-40EB-B7D5-28EDF625AF5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0644720"/>
              </p:ext>
            </p:extLst>
          </p:nvPr>
        </p:nvGraphicFramePr>
        <p:xfrm>
          <a:off x="7278" y="1916832"/>
          <a:ext cx="4945722" cy="20882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Diagram 12">
            <a:extLst>
              <a:ext uri="{FF2B5EF4-FFF2-40B4-BE49-F238E27FC236}">
                <a16:creationId xmlns:a16="http://schemas.microsoft.com/office/drawing/2014/main" id="{3FB06349-A4E7-47B3-A226-6B1ACEF12E1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91005836"/>
              </p:ext>
            </p:extLst>
          </p:nvPr>
        </p:nvGraphicFramePr>
        <p:xfrm>
          <a:off x="38552" y="4035977"/>
          <a:ext cx="4664968" cy="22424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8052136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7030584-841E-4097-8F8B-5AD4E9A47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000" y="116632"/>
            <a:ext cx="8915040" cy="360040"/>
          </a:xfrm>
        </p:spPr>
        <p:txBody>
          <a:bodyPr/>
          <a:lstStyle/>
          <a:p>
            <a:endParaRPr lang="hu-HU" dirty="0"/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D79C5873-89F8-46A4-A5D6-A3876EFF5BC7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1712640" y="1040596"/>
            <a:ext cx="4350240" cy="695462"/>
          </a:xfrm>
        </p:spPr>
        <p:txBody>
          <a:bodyPr/>
          <a:lstStyle/>
          <a:p>
            <a:r>
              <a:rPr lang="hu-HU" sz="2800" dirty="0"/>
              <a:t>Köszönet a szerkesztésben részt vett kollégáknak,</a:t>
            </a:r>
          </a:p>
          <a:p>
            <a:r>
              <a:rPr lang="hu-HU" sz="2800" dirty="0"/>
              <a:t> különösen :</a:t>
            </a: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60AFAB25-E73D-4DB9-AC85-A275F63B8E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0872" y="2283770"/>
            <a:ext cx="5912722" cy="3753042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FDF5ECA3-5908-4F60-A6DB-2DE4824717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09" y="2299982"/>
            <a:ext cx="3600635" cy="3753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3319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>
            <a:extLst>
              <a:ext uri="{FF2B5EF4-FFF2-40B4-BE49-F238E27FC236}">
                <a16:creationId xmlns:a16="http://schemas.microsoft.com/office/drawing/2014/main" id="{B285C218-C26F-4E7E-8B6B-91F2A75740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3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651534" y="3284984"/>
            <a:ext cx="6254466" cy="3035343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A5205C1A-5B52-4EDC-B01D-947A94978C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2720" y="-13672"/>
            <a:ext cx="6977320" cy="922392"/>
          </a:xfrm>
        </p:spPr>
        <p:txBody>
          <a:bodyPr/>
          <a:lstStyle/>
          <a:p>
            <a:r>
              <a:rPr lang="hu-HU" sz="3200" b="1" dirty="0"/>
              <a:t>Események:</a:t>
            </a:r>
            <a:br>
              <a:rPr lang="hu-HU" sz="1800" dirty="0"/>
            </a:br>
            <a:endParaRPr lang="hu-HU" dirty="0"/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A9657BF0-F741-44EC-B4ED-B0586A3DC93D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200472" y="1628800"/>
            <a:ext cx="8915040" cy="3736976"/>
          </a:xfrm>
        </p:spPr>
        <p:txBody>
          <a:bodyPr/>
          <a:lstStyle/>
          <a:p>
            <a:pPr lvl="0"/>
            <a:r>
              <a:rPr lang="hu-HU" sz="2400" b="1" dirty="0"/>
              <a:t>9. </a:t>
            </a:r>
            <a:r>
              <a:rPr lang="hu-HU" sz="2400" b="1" dirty="0" err="1"/>
              <a:t>Információbizt</a:t>
            </a:r>
            <a:r>
              <a:rPr lang="hu-HU" sz="2400" b="1" dirty="0"/>
              <a:t>. Szakmai Fórum</a:t>
            </a:r>
          </a:p>
          <a:p>
            <a:pPr lvl="0"/>
            <a:r>
              <a:rPr lang="hu-HU" sz="2400" dirty="0"/>
              <a:t>EIVOK - Információbiztonsági Szakosztály</a:t>
            </a:r>
          </a:p>
          <a:p>
            <a:pPr lvl="0"/>
            <a:r>
              <a:rPr lang="hu-HU" sz="2400" dirty="0"/>
              <a:t>2019.03.28. </a:t>
            </a:r>
          </a:p>
          <a:p>
            <a:pPr lvl="0"/>
            <a:r>
              <a:rPr lang="hu-HU" sz="2400" u="sng" dirty="0">
                <a:hlinkClick r:id="rId5"/>
              </a:rPr>
              <a:t>https://www.hte.hu/eivok-regisztracio</a:t>
            </a:r>
            <a:endParaRPr lang="hu-HU" sz="2400" dirty="0"/>
          </a:p>
          <a:p>
            <a:r>
              <a:rPr lang="hu-HU" sz="2400" dirty="0"/>
              <a:t>  </a:t>
            </a:r>
          </a:p>
          <a:p>
            <a:pPr lvl="0"/>
            <a:r>
              <a:rPr lang="hu-HU" sz="2400" b="1" dirty="0" err="1"/>
              <a:t>MySec</a:t>
            </a:r>
            <a:r>
              <a:rPr lang="hu-HU" sz="2400" b="1" dirty="0"/>
              <a:t> </a:t>
            </a:r>
            <a:r>
              <a:rPr lang="hu-HU" sz="2400" b="1" dirty="0" err="1"/>
              <a:t>talk</a:t>
            </a:r>
            <a:r>
              <a:rPr lang="hu-HU" sz="2400" b="1" dirty="0"/>
              <a:t> </a:t>
            </a:r>
            <a:br>
              <a:rPr lang="hu-HU" sz="2400" b="1" dirty="0"/>
            </a:br>
            <a:r>
              <a:rPr lang="hu-HU" sz="2400" dirty="0"/>
              <a:t>(új helyszín: T székház)</a:t>
            </a:r>
          </a:p>
          <a:p>
            <a:pPr lvl="0"/>
            <a:r>
              <a:rPr lang="hu-HU" sz="2400" dirty="0"/>
              <a:t>2019.04.29.  </a:t>
            </a:r>
          </a:p>
          <a:p>
            <a:endParaRPr lang="hu-HU" sz="2400" dirty="0"/>
          </a:p>
          <a:p>
            <a:pPr lvl="0"/>
            <a:r>
              <a:rPr lang="hu-HU" sz="2400" b="1" dirty="0"/>
              <a:t>ISACA </a:t>
            </a:r>
            <a:br>
              <a:rPr lang="hu-HU" sz="2400" b="1" dirty="0"/>
            </a:br>
            <a:r>
              <a:rPr lang="hu-HU" sz="2400" b="1" dirty="0"/>
              <a:t>Éves Konferencia </a:t>
            </a:r>
          </a:p>
          <a:p>
            <a:pPr lvl="0"/>
            <a:r>
              <a:rPr lang="hu-HU" sz="2400" dirty="0"/>
              <a:t>2019.05.28. </a:t>
            </a:r>
          </a:p>
          <a:p>
            <a:pPr lvl="0"/>
            <a:endParaRPr lang="hu-HU" sz="1800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4238244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1825</TotalTime>
  <Words>275</Words>
  <Application>Microsoft Office PowerPoint</Application>
  <PresentationFormat>A4 (210x297 mm)</PresentationFormat>
  <Paragraphs>92</Paragraphs>
  <Slides>10</Slides>
  <Notes>7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6</vt:i4>
      </vt:variant>
      <vt:variant>
        <vt:lpstr>Téma</vt:lpstr>
      </vt:variant>
      <vt:variant>
        <vt:i4>3</vt:i4>
      </vt:variant>
      <vt:variant>
        <vt:lpstr>Diacímek</vt:lpstr>
      </vt:variant>
      <vt:variant>
        <vt:i4>10</vt:i4>
      </vt:variant>
    </vt:vector>
  </HeadingPairs>
  <TitlesOfParts>
    <vt:vector size="19" baseType="lpstr">
      <vt:lpstr>Arial</vt:lpstr>
      <vt:lpstr>Britannic Bold</vt:lpstr>
      <vt:lpstr>Calibri</vt:lpstr>
      <vt:lpstr>StarSymbol</vt:lpstr>
      <vt:lpstr>Tahoma</vt:lpstr>
      <vt:lpstr>Times New Roman</vt:lpstr>
      <vt:lpstr>Office Theme</vt:lpstr>
      <vt:lpstr>Office Theme</vt:lpstr>
      <vt:lpstr>Office Theme</vt:lpstr>
      <vt:lpstr>PowerPoint-bemutató</vt:lpstr>
      <vt:lpstr>PowerPoint-bemutató</vt:lpstr>
      <vt:lpstr>PowerPoint-bemutató</vt:lpstr>
      <vt:lpstr>Eredmény: 2018 május</vt:lpstr>
      <vt:lpstr>Tartalomjegyzék</vt:lpstr>
      <vt:lpstr>A 2.6 : 2018 december</vt:lpstr>
      <vt:lpstr>  &gt; 18.000 olvasó</vt:lpstr>
      <vt:lpstr>PowerPoint-bemutató</vt:lpstr>
      <vt:lpstr>Események: 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Tarján Gábor</dc:creator>
  <cp:lastModifiedBy>Gasparetz András</cp:lastModifiedBy>
  <cp:revision>122</cp:revision>
  <cp:lastPrinted>2016-01-20T05:40:47Z</cp:lastPrinted>
  <dcterms:modified xsi:type="dcterms:W3CDTF">2019-03-17T17:32:43Z</dcterms:modified>
</cp:coreProperties>
</file>