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11"/>
  </p:notesMasterIdLst>
  <p:sldIdLst>
    <p:sldId id="256" r:id="rId4"/>
    <p:sldId id="257" r:id="rId5"/>
    <p:sldId id="272" r:id="rId6"/>
    <p:sldId id="274" r:id="rId7"/>
    <p:sldId id="275" r:id="rId8"/>
    <p:sldId id="276" r:id="rId9"/>
    <p:sldId id="261" r:id="rId10"/>
  </p:sldIdLst>
  <p:sldSz cx="9906000" cy="6858000" type="A4"/>
  <p:notesSz cx="6858000" cy="994568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3552" autoAdjust="0"/>
  </p:normalViewPr>
  <p:slideViewPr>
    <p:cSldViewPr>
      <p:cViewPr varScale="1">
        <p:scale>
          <a:sx n="103" d="100"/>
          <a:sy n="103" d="100"/>
        </p:scale>
        <p:origin x="1530" y="10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hu-HU" dirty="0"/>
              <a:t>Nyertesek száma intézményenként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7116671714112658"/>
          <c:y val="0.14102906261136716"/>
          <c:w val="0.72087341005451244"/>
          <c:h val="0.568126319796614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Nyertesek száma (fő)</c:v>
                </c:pt>
              </c:strCache>
            </c:strRef>
          </c:tx>
          <c:invertIfNegative val="0"/>
          <c:cat>
            <c:strRef>
              <c:f>Munka1!$A$2:$A$9</c:f>
              <c:strCache>
                <c:ptCount val="7"/>
                <c:pt idx="0">
                  <c:v>BMGE</c:v>
                </c:pt>
                <c:pt idx="1">
                  <c:v>NKE (ZMNE)</c:v>
                </c:pt>
                <c:pt idx="2">
                  <c:v>BCE</c:v>
                </c:pt>
                <c:pt idx="3">
                  <c:v>DF</c:v>
                </c:pt>
                <c:pt idx="4">
                  <c:v>ÓE</c:v>
                </c:pt>
                <c:pt idx="5">
                  <c:v>PPKE</c:v>
                </c:pt>
                <c:pt idx="6">
                  <c:v>PTE</c:v>
                </c:pt>
              </c:strCache>
            </c:strRef>
          </c:cat>
          <c:val>
            <c:numRef>
              <c:f>Munka1!$B$2:$B$9</c:f>
              <c:numCache>
                <c:formatCode>General</c:formatCode>
                <c:ptCount val="8"/>
                <c:pt idx="0">
                  <c:v>9</c:v>
                </c:pt>
                <c:pt idx="1">
                  <c:v>7</c:v>
                </c:pt>
                <c:pt idx="2">
                  <c:v>3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9B-4B85-98FD-8DA0B23EE7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0555136"/>
        <c:axId val="110556672"/>
      </c:barChart>
      <c:catAx>
        <c:axId val="1105551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hu-HU"/>
          </a:p>
        </c:txPr>
        <c:crossAx val="110556672"/>
        <c:crosses val="autoZero"/>
        <c:auto val="1"/>
        <c:lblAlgn val="ctr"/>
        <c:lblOffset val="100"/>
        <c:noMultiLvlLbl val="0"/>
      </c:catAx>
      <c:valAx>
        <c:axId val="1105566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hu-HU"/>
          </a:p>
        </c:txPr>
        <c:crossAx val="1105551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7864491217443966"/>
          <c:y val="0.17484492922131062"/>
          <c:w val="0.25404739551786798"/>
          <c:h val="5.560356938192236E-2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1200"/>
          </a:pPr>
          <a:endParaRPr lang="hu-H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hu-H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wrap="none" lIns="0" tIns="0" rIns="0" bIns="0"/>
          <a:lstStyle/>
          <a:p>
            <a:r>
              <a:rPr lang="hu-HU"/>
              <a:t>A jegyzetformátum szerkesztéséhez kattintson ide</a:t>
            </a:r>
            <a:endParaRPr/>
          </a:p>
        </p:txBody>
      </p:sp>
      <p:sp>
        <p:nvSpPr>
          <p:cNvPr id="127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wrap="none" lIns="0" tIns="0" rIns="0" bIns="0"/>
          <a:lstStyle/>
          <a:p>
            <a:r>
              <a:rPr lang="hu-HU"/>
              <a:t>&lt;élőfej&gt;</a:t>
            </a:r>
            <a:endParaRPr/>
          </a:p>
        </p:txBody>
      </p:sp>
      <p:sp>
        <p:nvSpPr>
          <p:cNvPr id="128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wrap="none" lIns="0" tIns="0" rIns="0" bIns="0"/>
          <a:lstStyle/>
          <a:p>
            <a:pPr algn="r"/>
            <a:r>
              <a:rPr lang="hu-HU"/>
              <a:t>&lt;dátum/idő&gt;</a:t>
            </a:r>
            <a:endParaRPr/>
          </a:p>
        </p:txBody>
      </p:sp>
      <p:sp>
        <p:nvSpPr>
          <p:cNvPr id="129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wrap="none" lIns="0" tIns="0" rIns="0" bIns="0" anchor="b"/>
          <a:lstStyle/>
          <a:p>
            <a:r>
              <a:rPr lang="hu-HU"/>
              <a:t>&lt;élőláb&gt;</a:t>
            </a:r>
            <a:endParaRPr/>
          </a:p>
        </p:txBody>
      </p:sp>
      <p:sp>
        <p:nvSpPr>
          <p:cNvPr id="130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wrap="none" lIns="0" tIns="0" rIns="0" bIns="0" anchor="b"/>
          <a:lstStyle/>
          <a:p>
            <a:pPr algn="r"/>
            <a:fld id="{6E884CB3-57AA-4A42-880B-9405B6238A7F}" type="slidenum">
              <a:rPr lang="hu-HU"/>
              <a:pPr algn="r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09710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extShape 1"/>
          <p:cNvSpPr txBox="1"/>
          <p:nvPr/>
        </p:nvSpPr>
        <p:spPr>
          <a:xfrm>
            <a:off x="0" y="0"/>
            <a:ext cx="2972520" cy="49752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1200" b="1">
                <a:solidFill>
                  <a:srgbClr val="0D0147"/>
                </a:solidFill>
                <a:latin typeface="Tahoma"/>
                <a:ea typeface="+mn-ea"/>
              </a:rPr>
              <a:t>Információvédelem Menedzselése LVI. Szakmai Fórum</a:t>
            </a:r>
            <a:endParaRPr/>
          </a:p>
        </p:txBody>
      </p:sp>
      <p:sp>
        <p:nvSpPr>
          <p:cNvPr id="155" name="PlaceHolder 2"/>
          <p:cNvSpPr>
            <a:spLocks noGrp="1"/>
          </p:cNvSpPr>
          <p:nvPr>
            <p:ph type="body"/>
          </p:nvPr>
        </p:nvSpPr>
        <p:spPr>
          <a:xfrm>
            <a:off x="914040" y="4723920"/>
            <a:ext cx="5029920" cy="447552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24143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Shape 1"/>
          <p:cNvSpPr txBox="1"/>
          <p:nvPr/>
        </p:nvSpPr>
        <p:spPr>
          <a:xfrm>
            <a:off x="0" y="0"/>
            <a:ext cx="2972520" cy="49752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1200" b="1">
                <a:solidFill>
                  <a:srgbClr val="0D0147"/>
                </a:solidFill>
                <a:latin typeface="Tahoma"/>
                <a:ea typeface="+mn-ea"/>
              </a:rPr>
              <a:t>Információvédelem Menedzselése LVI. Szakmai Fórum</a:t>
            </a:r>
            <a:endParaRPr/>
          </a:p>
        </p:txBody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914040" y="4723920"/>
            <a:ext cx="5029920" cy="447552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079484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TextShape 1"/>
          <p:cNvSpPr txBox="1"/>
          <p:nvPr/>
        </p:nvSpPr>
        <p:spPr>
          <a:xfrm>
            <a:off x="0" y="0"/>
            <a:ext cx="2972520" cy="49752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1200" b="1">
                <a:solidFill>
                  <a:srgbClr val="0D0147"/>
                </a:solidFill>
                <a:latin typeface="Tahoma"/>
                <a:ea typeface="+mn-ea"/>
              </a:rPr>
              <a:t>Információvédelem Menedzselése LVI. Szakmai Fórum</a:t>
            </a:r>
            <a:endParaRPr/>
          </a:p>
        </p:txBody>
      </p:sp>
      <p:sp>
        <p:nvSpPr>
          <p:cNvPr id="163" name="PlaceHolder 2"/>
          <p:cNvSpPr>
            <a:spLocks noGrp="1"/>
          </p:cNvSpPr>
          <p:nvPr>
            <p:ph type="body"/>
          </p:nvPr>
        </p:nvSpPr>
        <p:spPr>
          <a:xfrm>
            <a:off x="914040" y="4723920"/>
            <a:ext cx="5029920" cy="447552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448182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0" y="0"/>
            <a:ext cx="2972520" cy="497520"/>
          </a:xfrm>
          <a:prstGeom prst="rect">
            <a:avLst/>
          </a:prstGeom>
        </p:spPr>
        <p:txBody>
          <a:bodyPr/>
          <a:lstStyle/>
          <a:p>
            <a:r>
              <a:rPr lang="hu-HU" sz="1200" b="1">
                <a:solidFill>
                  <a:srgbClr val="0D0147"/>
                </a:solidFill>
                <a:latin typeface="Tahoma"/>
              </a:rPr>
              <a:t>Információvédelem Menedzselése LVI. Szakmai Fórum</a:t>
            </a:r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1" name="PlaceHolder 2"/>
          <p:cNvSpPr>
            <a:spLocks noGrp="1"/>
          </p:cNvSpPr>
          <p:nvPr>
            <p:ph type="body"/>
          </p:nvPr>
        </p:nvSpPr>
        <p:spPr>
          <a:xfrm>
            <a:off x="914040" y="4723920"/>
            <a:ext cx="5029920" cy="447552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406215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0" y="0"/>
            <a:ext cx="2972520" cy="497520"/>
          </a:xfrm>
          <a:prstGeom prst="rect">
            <a:avLst/>
          </a:prstGeom>
        </p:spPr>
        <p:txBody>
          <a:bodyPr/>
          <a:lstStyle/>
          <a:p>
            <a:r>
              <a:rPr lang="hu-HU" sz="1200" b="1">
                <a:solidFill>
                  <a:srgbClr val="0D0147"/>
                </a:solidFill>
                <a:latin typeface="Tahoma"/>
              </a:rPr>
              <a:t>Információvédelem Menedzselése LVI. Szakmai Fórum</a:t>
            </a:r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1" name="PlaceHolder 2"/>
          <p:cNvSpPr>
            <a:spLocks noGrp="1"/>
          </p:cNvSpPr>
          <p:nvPr>
            <p:ph type="body"/>
          </p:nvPr>
        </p:nvSpPr>
        <p:spPr>
          <a:xfrm>
            <a:off x="914040" y="4723920"/>
            <a:ext cx="5029920" cy="447552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406215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TextShape 1"/>
          <p:cNvSpPr txBox="1"/>
          <p:nvPr/>
        </p:nvSpPr>
        <p:spPr>
          <a:xfrm>
            <a:off x="0" y="0"/>
            <a:ext cx="2972520" cy="49752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1200" b="1">
                <a:solidFill>
                  <a:srgbClr val="0D0147"/>
                </a:solidFill>
                <a:latin typeface="Tahoma"/>
                <a:ea typeface="+mn-ea"/>
              </a:rPr>
              <a:t>Információvédelem Menedzselése LVI. Szakmai Fórum</a:t>
            </a:r>
            <a:endParaRPr/>
          </a:p>
        </p:txBody>
      </p:sp>
      <p:sp>
        <p:nvSpPr>
          <p:cNvPr id="163" name="PlaceHolder 2"/>
          <p:cNvSpPr>
            <a:spLocks noGrp="1"/>
          </p:cNvSpPr>
          <p:nvPr>
            <p:ph type="body"/>
          </p:nvPr>
        </p:nvSpPr>
        <p:spPr>
          <a:xfrm>
            <a:off x="914040" y="4723920"/>
            <a:ext cx="5029920" cy="447552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44818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50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95000" y="3681720"/>
            <a:ext cx="89150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5063040" y="36817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495000" y="36817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40" name="Kép 3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49440" y="3681360"/>
            <a:ext cx="2377440" cy="1896840"/>
          </a:xfrm>
          <a:prstGeom prst="rect">
            <a:avLst/>
          </a:prstGeom>
        </p:spPr>
      </p:pic>
      <p:pic>
        <p:nvPicPr>
          <p:cNvPr id="41" name="Kép 4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81400" y="3681360"/>
            <a:ext cx="2377440" cy="18968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495000" y="1604520"/>
            <a:ext cx="891504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subTitle"/>
          </p:nvPr>
        </p:nvSpPr>
        <p:spPr>
          <a:xfrm>
            <a:off x="495000" y="273600"/>
            <a:ext cx="8915040" cy="5308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95000" y="36817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495000" y="1604520"/>
            <a:ext cx="891504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5063040" y="36817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95000" y="3681720"/>
            <a:ext cx="891468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50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95000" y="3681720"/>
            <a:ext cx="89150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5063040" y="36817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495000" y="36817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82" name="Kép 8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49440" y="3681360"/>
            <a:ext cx="2377440" cy="1896840"/>
          </a:xfrm>
          <a:prstGeom prst="rect">
            <a:avLst/>
          </a:prstGeom>
        </p:spPr>
      </p:pic>
      <p:pic>
        <p:nvPicPr>
          <p:cNvPr id="83" name="Kép 8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81400" y="3681360"/>
            <a:ext cx="2377440" cy="18968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93" name="PlaceHolder 2"/>
          <p:cNvSpPr>
            <a:spLocks noGrp="1"/>
          </p:cNvSpPr>
          <p:nvPr>
            <p:ph type="subTitle"/>
          </p:nvPr>
        </p:nvSpPr>
        <p:spPr>
          <a:xfrm>
            <a:off x="495000" y="1604520"/>
            <a:ext cx="891504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subTitle"/>
          </p:nvPr>
        </p:nvSpPr>
        <p:spPr>
          <a:xfrm>
            <a:off x="495000" y="273600"/>
            <a:ext cx="8915040" cy="5308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495000" y="36817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5063040" y="36817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2" name="PlaceHolder 4"/>
          <p:cNvSpPr>
            <a:spLocks noGrp="1"/>
          </p:cNvSpPr>
          <p:nvPr>
            <p:ph type="body"/>
          </p:nvPr>
        </p:nvSpPr>
        <p:spPr>
          <a:xfrm>
            <a:off x="495000" y="3681720"/>
            <a:ext cx="891468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50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495000" y="3681720"/>
            <a:ext cx="89150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5063040" y="36817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20" name="PlaceHolder 5"/>
          <p:cNvSpPr>
            <a:spLocks noGrp="1"/>
          </p:cNvSpPr>
          <p:nvPr>
            <p:ph type="body"/>
          </p:nvPr>
        </p:nvSpPr>
        <p:spPr>
          <a:xfrm>
            <a:off x="495000" y="36817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124" name="Kép 12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49440" y="3681360"/>
            <a:ext cx="2377440" cy="1896840"/>
          </a:xfrm>
          <a:prstGeom prst="rect">
            <a:avLst/>
          </a:prstGeom>
        </p:spPr>
      </p:pic>
      <p:pic>
        <p:nvPicPr>
          <p:cNvPr id="125" name="Kép 12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81400" y="3681360"/>
            <a:ext cx="2377440" cy="18968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495000" y="273600"/>
            <a:ext cx="8915040" cy="5308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95000" y="36817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5063040" y="36817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495000" y="3681720"/>
            <a:ext cx="891468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6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9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0" y="6324480"/>
            <a:ext cx="9905760" cy="533160"/>
          </a:xfrm>
          <a:prstGeom prst="rect">
            <a:avLst/>
          </a:prstGeom>
        </p:spPr>
      </p:pic>
      <p:pic>
        <p:nvPicPr>
          <p:cNvPr id="9" name="Picture 10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8255160" y="5943600"/>
            <a:ext cx="1650600" cy="914040"/>
          </a:xfrm>
          <a:prstGeom prst="rect">
            <a:avLst/>
          </a:prstGeom>
        </p:spPr>
      </p:pic>
      <p:pic>
        <p:nvPicPr>
          <p:cNvPr id="2" name="Picture 28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0" y="0"/>
            <a:ext cx="9905760" cy="657000"/>
          </a:xfrm>
          <a:prstGeom prst="rect">
            <a:avLst/>
          </a:prstGeom>
        </p:spPr>
      </p:pic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hu-HU" sz="2800" b="1">
                <a:solidFill>
                  <a:srgbClr val="0D0147"/>
                </a:solidFill>
                <a:latin typeface="Tahoma"/>
              </a:rPr>
              <a:t>Címszöveg formátumának szerkesztéseMintacím szerkesztése</a:t>
            </a:r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ftr"/>
          </p:nvPr>
        </p:nvSpPr>
        <p:spPr>
          <a:xfrm>
            <a:off x="3384720" y="6248520"/>
            <a:ext cx="3136680" cy="45684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" name="PlaceHolder 3"/>
          <p:cNvSpPr>
            <a:spLocks noGrp="1"/>
          </p:cNvSpPr>
          <p:nvPr>
            <p:ph type="sldNum"/>
          </p:nvPr>
        </p:nvSpPr>
        <p:spPr>
          <a:xfrm>
            <a:off x="7264440" y="6019920"/>
            <a:ext cx="2063520" cy="4950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fld id="{F12E3200-EB64-45E5-A435-6433B747F1A3}" type="slidenum">
              <a:rPr lang="hu-HU" sz="1400">
                <a:solidFill>
                  <a:srgbClr val="000000"/>
                </a:solidFill>
                <a:latin typeface="Times New Roman"/>
              </a:rPr>
              <a:pPr>
                <a:lnSpc>
                  <a:spcPct val="100000"/>
                </a:lnSpc>
              </a:pPr>
              <a:t>‹#›</a:t>
            </a:fld>
            <a:endParaRPr/>
          </a:p>
        </p:txBody>
      </p:sp>
      <p:sp>
        <p:nvSpPr>
          <p:cNvPr id="7" name="PlaceHolder 4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hu-HU"/>
              <a:t>Vázlatszöveg formátumának szerkesztése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hu-HU"/>
              <a:t>Második vázlatszint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hu-HU"/>
              <a:t>Harmadik vázlatszint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hu-HU"/>
              <a:t>Negyedik vázlatszint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hu-HU"/>
              <a:t>Ötödik vázlatszint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hu-HU"/>
              <a:t>Hatodik vázlatszint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hu-HU"/>
              <a:t>Hetedik vázlatszint</a:t>
            </a:r>
            <a:endParaRPr/>
          </a:p>
        </p:txBody>
      </p:sp>
      <p:pic>
        <p:nvPicPr>
          <p:cNvPr id="10" name="Kép 9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2" y="107593"/>
            <a:ext cx="1424608" cy="169729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9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0" y="6324480"/>
            <a:ext cx="9905760" cy="533160"/>
          </a:xfrm>
          <a:prstGeom prst="rect">
            <a:avLst/>
          </a:prstGeom>
        </p:spPr>
      </p:pic>
      <p:pic>
        <p:nvPicPr>
          <p:cNvPr id="43" name="Picture 10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8255160" y="5943600"/>
            <a:ext cx="1650600" cy="914040"/>
          </a:xfrm>
          <a:prstGeom prst="rect">
            <a:avLst/>
          </a:prstGeom>
        </p:spPr>
      </p:pic>
      <p:pic>
        <p:nvPicPr>
          <p:cNvPr id="44" name="Picture 28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0" y="0"/>
            <a:ext cx="9905760" cy="657000"/>
          </a:xfrm>
          <a:prstGeom prst="rect">
            <a:avLst/>
          </a:prstGeom>
        </p:spPr>
      </p:pic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1523880" y="152280"/>
            <a:ext cx="8000640" cy="45684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hu-HU" sz="2800" b="1">
                <a:solidFill>
                  <a:srgbClr val="0D0147"/>
                </a:solidFill>
                <a:latin typeface="Tahoma"/>
              </a:rPr>
              <a:t>Címszöveg formátumának szerkesztéseMintacím szerkesztése</a:t>
            </a:r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762120" y="1981080"/>
            <a:ext cx="8419680" cy="411444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StarSymbol"/>
              <a:buChar char=""/>
            </a:pPr>
            <a:r>
              <a:rPr lang="hu-HU" sz="3200">
                <a:solidFill>
                  <a:srgbClr val="000000"/>
                </a:solidFill>
                <a:latin typeface="Times New Roman"/>
              </a:rPr>
              <a:t>Vázlatszöveg formátumának szerkesztése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hu-HU" sz="3200">
                <a:solidFill>
                  <a:srgbClr val="000000"/>
                </a:solidFill>
                <a:latin typeface="Times New Roman"/>
              </a:rPr>
              <a:t>Második vázlatszint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hu-HU" sz="3200">
                <a:solidFill>
                  <a:srgbClr val="000000"/>
                </a:solidFill>
                <a:latin typeface="Times New Roman"/>
              </a:rPr>
              <a:t>Harmadik vázlatszint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hu-HU" sz="3200">
                <a:solidFill>
                  <a:srgbClr val="000000"/>
                </a:solidFill>
                <a:latin typeface="Times New Roman"/>
              </a:rPr>
              <a:t>Negyedik vázlatszint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hu-HU" sz="3200">
                <a:solidFill>
                  <a:srgbClr val="000000"/>
                </a:solidFill>
                <a:latin typeface="Times New Roman"/>
              </a:rPr>
              <a:t>Ötödik vázlatszint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hu-HU" sz="3200">
                <a:solidFill>
                  <a:srgbClr val="000000"/>
                </a:solidFill>
                <a:latin typeface="Times New Roman"/>
              </a:rPr>
              <a:t>Hatodik vázlatszint</a:t>
            </a:r>
            <a:endParaRPr/>
          </a:p>
          <a:p>
            <a:pPr>
              <a:lnSpc>
                <a:spcPct val="100000"/>
              </a:lnSpc>
              <a:buFont typeface="StarSymbol"/>
              <a:buChar char=""/>
            </a:pPr>
            <a:r>
              <a:rPr lang="hu-HU" sz="3200">
                <a:solidFill>
                  <a:srgbClr val="000000"/>
                </a:solidFill>
                <a:latin typeface="Times New Roman"/>
              </a:rPr>
              <a:t>Hetedik vázlatszintMintaszöveg szerkesztése</a:t>
            </a:r>
            <a:endParaRPr/>
          </a:p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hu-HU" sz="2800">
                <a:solidFill>
                  <a:srgbClr val="000000"/>
                </a:solidFill>
                <a:latin typeface="Times New Roman"/>
              </a:rPr>
              <a:t>Második szint</a:t>
            </a:r>
            <a:endParaRPr/>
          </a:p>
          <a:p>
            <a:pPr lvl="2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hu-HU" sz="2400">
                <a:solidFill>
                  <a:srgbClr val="000000"/>
                </a:solidFill>
                <a:latin typeface="Times New Roman"/>
              </a:rPr>
              <a:t>Harmadik szint</a:t>
            </a:r>
            <a:endParaRPr/>
          </a:p>
          <a:p>
            <a:pPr lvl="3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hu-HU" sz="2000">
                <a:solidFill>
                  <a:srgbClr val="000000"/>
                </a:solidFill>
                <a:latin typeface="Times New Roman"/>
              </a:rPr>
              <a:t>Negyedik szint</a:t>
            </a:r>
            <a:endParaRPr/>
          </a:p>
          <a:p>
            <a:pPr lvl="4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hu-HU" sz="2000">
                <a:solidFill>
                  <a:srgbClr val="000000"/>
                </a:solidFill>
                <a:latin typeface="Times New Roman"/>
              </a:rPr>
              <a:t>Ötödik szint</a:t>
            </a:r>
            <a:endParaRPr/>
          </a:p>
        </p:txBody>
      </p:sp>
      <p:sp>
        <p:nvSpPr>
          <p:cNvPr id="48" name="PlaceHolder 3"/>
          <p:cNvSpPr>
            <a:spLocks noGrp="1"/>
          </p:cNvSpPr>
          <p:nvPr>
            <p:ph type="ftr"/>
          </p:nvPr>
        </p:nvSpPr>
        <p:spPr>
          <a:xfrm>
            <a:off x="3384720" y="6248520"/>
            <a:ext cx="3136680" cy="45684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9" name="PlaceHolder 4"/>
          <p:cNvSpPr>
            <a:spLocks noGrp="1"/>
          </p:cNvSpPr>
          <p:nvPr>
            <p:ph type="sldNum"/>
          </p:nvPr>
        </p:nvSpPr>
        <p:spPr>
          <a:xfrm>
            <a:off x="7264440" y="6019920"/>
            <a:ext cx="2063520" cy="4950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fld id="{7BA7AB8F-E1C2-4C9D-9AB0-83A808DDBC97}" type="slidenum">
              <a:rPr lang="hu-HU" sz="1400">
                <a:solidFill>
                  <a:srgbClr val="000000"/>
                </a:solidFill>
                <a:latin typeface="Times New Roman"/>
              </a:rPr>
              <a:pPr>
                <a:lnSpc>
                  <a:spcPct val="100000"/>
                </a:lnSpc>
              </a:pPr>
              <a:t>‹#›</a:t>
            </a:fld>
            <a:endParaRPr/>
          </a:p>
        </p:txBody>
      </p:sp>
      <p:pic>
        <p:nvPicPr>
          <p:cNvPr id="2" name="Kép 1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" y="108134"/>
            <a:ext cx="1426206" cy="16992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Picture 9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0" y="6324480"/>
            <a:ext cx="9905760" cy="533160"/>
          </a:xfrm>
          <a:prstGeom prst="rect">
            <a:avLst/>
          </a:prstGeom>
        </p:spPr>
      </p:pic>
      <p:pic>
        <p:nvPicPr>
          <p:cNvPr id="85" name="Picture 10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8255160" y="5943600"/>
            <a:ext cx="1650600" cy="914040"/>
          </a:xfrm>
          <a:prstGeom prst="rect">
            <a:avLst/>
          </a:prstGeom>
        </p:spPr>
      </p:pic>
      <p:pic>
        <p:nvPicPr>
          <p:cNvPr id="86" name="Picture 28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0" y="0"/>
            <a:ext cx="9905760" cy="657000"/>
          </a:xfrm>
          <a:prstGeom prst="rect">
            <a:avLst/>
          </a:prstGeom>
        </p:spPr>
      </p:pic>
      <p:sp>
        <p:nvSpPr>
          <p:cNvPr id="88" name="PlaceHolder 1"/>
          <p:cNvSpPr>
            <a:spLocks noGrp="1"/>
          </p:cNvSpPr>
          <p:nvPr>
            <p:ph type="ftr"/>
          </p:nvPr>
        </p:nvSpPr>
        <p:spPr>
          <a:xfrm>
            <a:off x="3384720" y="6248520"/>
            <a:ext cx="3136680" cy="45684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89" name="PlaceHolder 2"/>
          <p:cNvSpPr>
            <a:spLocks noGrp="1"/>
          </p:cNvSpPr>
          <p:nvPr>
            <p:ph type="sldNum"/>
          </p:nvPr>
        </p:nvSpPr>
        <p:spPr>
          <a:xfrm>
            <a:off x="7264440" y="6019920"/>
            <a:ext cx="2063520" cy="4950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fld id="{8606A5F8-FD5A-408D-9822-E51918D20893}" type="slidenum">
              <a:rPr lang="hu-HU" sz="1400">
                <a:solidFill>
                  <a:srgbClr val="000000"/>
                </a:solidFill>
                <a:latin typeface="Times New Roman"/>
              </a:rPr>
              <a:pPr>
                <a:lnSpc>
                  <a:spcPct val="100000"/>
                </a:lnSpc>
              </a:pPr>
              <a:t>‹#›</a:t>
            </a:fld>
            <a:endParaRPr/>
          </a:p>
        </p:txBody>
      </p:sp>
      <p:sp>
        <p:nvSpPr>
          <p:cNvPr id="90" name="PlaceHolder 3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hu-HU"/>
              <a:t>Címszöveg formátumának szerkesztése</a:t>
            </a:r>
            <a:endParaRPr/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hu-HU"/>
              <a:t>Vázlatszöveg formátumának szerkesztése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hu-HU"/>
              <a:t>Második vázlatszint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hu-HU"/>
              <a:t>Harmadik vázlatszint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hu-HU"/>
              <a:t>Negyedik vázlatszint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hu-HU"/>
              <a:t>Ötödik vázlatszint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hu-HU"/>
              <a:t>Hatodik vázlatszint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hu-HU"/>
              <a:t>Hetedik vázlatszint</a:t>
            </a:r>
            <a:endParaRPr/>
          </a:p>
        </p:txBody>
      </p:sp>
      <p:pic>
        <p:nvPicPr>
          <p:cNvPr id="10" name="Kép 9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" y="108134"/>
            <a:ext cx="1426206" cy="16992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etpecset.hu/" TargetMode="External"/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Shape 1"/>
          <p:cNvSpPr txBox="1"/>
          <p:nvPr/>
        </p:nvSpPr>
        <p:spPr>
          <a:xfrm>
            <a:off x="849240" y="836640"/>
            <a:ext cx="8419680" cy="165600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2400" dirty="0">
                <a:solidFill>
                  <a:srgbClr val="000000"/>
                </a:solidFill>
                <a:latin typeface="Arial"/>
              </a:rPr>
              <a:t>„Információvédelem menedzselése”
LXXXVII. Szakmai Fórum
Budapest, 2019. szeptember 18.</a:t>
            </a:r>
            <a:endParaRPr dirty="0"/>
          </a:p>
        </p:txBody>
      </p:sp>
      <p:sp>
        <p:nvSpPr>
          <p:cNvPr id="132" name="TextShape 2"/>
          <p:cNvSpPr txBox="1"/>
          <p:nvPr/>
        </p:nvSpPr>
        <p:spPr>
          <a:xfrm>
            <a:off x="632520" y="2493000"/>
            <a:ext cx="8856984" cy="352980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80000"/>
              </a:lnSpc>
            </a:pPr>
            <a:r>
              <a:rPr lang="hu-HU" sz="3200" b="1" dirty="0">
                <a:solidFill>
                  <a:srgbClr val="000000"/>
                </a:solidFill>
              </a:rPr>
              <a:t>Bevezető gondolatok</a:t>
            </a:r>
            <a:endParaRPr dirty="0"/>
          </a:p>
          <a:p>
            <a:pPr>
              <a:lnSpc>
                <a:spcPct val="80000"/>
              </a:lnSpc>
            </a:pPr>
            <a:endParaRPr dirty="0"/>
          </a:p>
          <a:p>
            <a:pPr>
              <a:lnSpc>
                <a:spcPct val="80000"/>
              </a:lnSpc>
            </a:pPr>
            <a:endParaRPr dirty="0"/>
          </a:p>
          <a:p>
            <a:pPr algn="ctr">
              <a:lnSpc>
                <a:spcPct val="80000"/>
              </a:lnSpc>
            </a:pPr>
            <a:r>
              <a:rPr lang="hu-HU" sz="2000" b="1" i="1" dirty="0">
                <a:solidFill>
                  <a:srgbClr val="0D0147"/>
                </a:solidFill>
                <a:latin typeface="Arial"/>
              </a:rPr>
              <a:t>Dr. Ködmön István</a:t>
            </a:r>
            <a:endParaRPr dirty="0"/>
          </a:p>
          <a:p>
            <a:pPr algn="ctr">
              <a:lnSpc>
                <a:spcPct val="80000"/>
              </a:lnSpc>
            </a:pPr>
            <a:r>
              <a:rPr lang="hu-HU" sz="1600" dirty="0">
                <a:solidFill>
                  <a:srgbClr val="0D0147"/>
                </a:solidFill>
                <a:latin typeface="Arial"/>
              </a:rPr>
              <a:t>Hétpecsét Információbiztonsági Egyesület, alelnök</a:t>
            </a:r>
            <a:endParaRPr dirty="0"/>
          </a:p>
          <a:p>
            <a:pPr algn="ctr">
              <a:lnSpc>
                <a:spcPct val="80000"/>
              </a:lnSpc>
            </a:pPr>
            <a:endParaRPr dirty="0"/>
          </a:p>
          <a:p>
            <a:pPr algn="ctr">
              <a:lnSpc>
                <a:spcPct val="80000"/>
              </a:lnSpc>
            </a:pPr>
            <a:r>
              <a:rPr lang="hu-HU" sz="2100" b="1" u="sng" dirty="0" err="1">
                <a:solidFill>
                  <a:srgbClr val="0066FF"/>
                </a:solidFill>
                <a:latin typeface="Arial"/>
              </a:rPr>
              <a:t>www.hetpecset.hu</a:t>
            </a:r>
            <a:endParaRPr dirty="0"/>
          </a:p>
          <a:p>
            <a:pPr>
              <a:lnSpc>
                <a:spcPct val="80000"/>
              </a:lnSpc>
            </a:pP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extShape 1"/>
          <p:cNvSpPr txBox="1"/>
          <p:nvPr/>
        </p:nvSpPr>
        <p:spPr>
          <a:xfrm>
            <a:off x="8769424" y="6019920"/>
            <a:ext cx="558536" cy="4950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fld id="{D8E583D1-96C4-4E1F-8F8E-145E7A507308}" type="slidenum">
              <a:rPr lang="hu-HU" sz="1400">
                <a:solidFill>
                  <a:srgbClr val="000000"/>
                </a:solidFill>
                <a:latin typeface="Times New Roman"/>
              </a:rPr>
              <a:pPr>
                <a:lnSpc>
                  <a:spcPct val="100000"/>
                </a:lnSpc>
              </a:pPr>
              <a:t>2</a:t>
            </a:fld>
            <a:endParaRPr dirty="0"/>
          </a:p>
        </p:txBody>
      </p:sp>
      <p:sp>
        <p:nvSpPr>
          <p:cNvPr id="134" name="TextShape 2"/>
          <p:cNvSpPr txBox="1"/>
          <p:nvPr/>
        </p:nvSpPr>
        <p:spPr>
          <a:xfrm>
            <a:off x="1523880" y="152280"/>
            <a:ext cx="8000640" cy="45684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hu-HU" sz="3200" b="1" dirty="0">
                <a:solidFill>
                  <a:srgbClr val="0D0147"/>
                </a:solidFill>
                <a:latin typeface="Arial"/>
              </a:rPr>
              <a:t>Nagykorúak lettünk 2019- </a:t>
            </a:r>
            <a:r>
              <a:rPr lang="hu-HU" sz="3200" b="1" dirty="0" err="1">
                <a:solidFill>
                  <a:srgbClr val="0D0147"/>
                </a:solidFill>
                <a:latin typeface="Arial"/>
              </a:rPr>
              <a:t>ben</a:t>
            </a:r>
            <a:endParaRPr sz="3200" dirty="0"/>
          </a:p>
        </p:txBody>
      </p:sp>
      <p:sp>
        <p:nvSpPr>
          <p:cNvPr id="135" name="TextShape 3"/>
          <p:cNvSpPr txBox="1"/>
          <p:nvPr/>
        </p:nvSpPr>
        <p:spPr>
          <a:xfrm>
            <a:off x="1136576" y="1196752"/>
            <a:ext cx="8191384" cy="4968552"/>
          </a:xfrm>
          <a:prstGeom prst="rect">
            <a:avLst/>
          </a:prstGeom>
        </p:spPr>
        <p:txBody>
          <a:bodyPr/>
          <a:lstStyle/>
          <a:p>
            <a:pPr lvl="1">
              <a:lnSpc>
                <a:spcPct val="100000"/>
              </a:lnSpc>
              <a:buSzPct val="25000"/>
            </a:pPr>
            <a:r>
              <a:rPr lang="hu-HU" sz="2400" dirty="0">
                <a:solidFill>
                  <a:srgbClr val="000000"/>
                </a:solidFill>
                <a:latin typeface="Arial"/>
              </a:rPr>
              <a:t>2001-től óta „Értékteremtő munkacsoport”</a:t>
            </a:r>
            <a:endParaRPr dirty="0"/>
          </a:p>
          <a:p>
            <a:pPr marL="1257300" lvl="2" indent="-342900">
              <a:lnSpc>
                <a:spcPct val="100000"/>
              </a:lnSpc>
              <a:buSzPct val="75000"/>
              <a:buFont typeface="Wingdings" panose="05000000000000000000" pitchFamily="2" charset="2"/>
              <a:buChar char="ü"/>
            </a:pPr>
            <a:r>
              <a:rPr lang="hu-HU" sz="2000" dirty="0" err="1">
                <a:solidFill>
                  <a:srgbClr val="000000"/>
                </a:solidFill>
                <a:latin typeface="Arial"/>
              </a:rPr>
              <a:t>MagiCom</a:t>
            </a:r>
            <a:r>
              <a:rPr lang="hu-HU" sz="2000" dirty="0">
                <a:solidFill>
                  <a:srgbClr val="000000"/>
                </a:solidFill>
                <a:latin typeface="Arial"/>
              </a:rPr>
              <a:t> + Szenzor + magánszemélyek</a:t>
            </a:r>
            <a:endParaRPr dirty="0"/>
          </a:p>
          <a:p>
            <a:pPr marL="1257300" lvl="2" indent="-342900">
              <a:lnSpc>
                <a:spcPct val="100000"/>
              </a:lnSpc>
              <a:buSzPct val="75000"/>
              <a:buFont typeface="Wingdings" panose="05000000000000000000" pitchFamily="2" charset="2"/>
              <a:buChar char="ü"/>
            </a:pPr>
            <a:r>
              <a:rPr lang="hu-HU" sz="2000" dirty="0">
                <a:solidFill>
                  <a:srgbClr val="000000"/>
                </a:solidFill>
                <a:latin typeface="Arial"/>
              </a:rPr>
              <a:t>BS7799 szabvány fordítás</a:t>
            </a:r>
            <a:endParaRPr dirty="0"/>
          </a:p>
          <a:p>
            <a:pPr marL="1257300" lvl="2" indent="-342900">
              <a:lnSpc>
                <a:spcPct val="100000"/>
              </a:lnSpc>
              <a:buSzPct val="75000"/>
              <a:buFont typeface="Wingdings" panose="05000000000000000000" pitchFamily="2" charset="2"/>
              <a:buChar char="ü"/>
            </a:pPr>
            <a:r>
              <a:rPr lang="hu-HU" sz="2000" dirty="0">
                <a:solidFill>
                  <a:srgbClr val="000000"/>
                </a:solidFill>
                <a:latin typeface="Arial"/>
              </a:rPr>
              <a:t>oktatási tematikák készítése</a:t>
            </a:r>
            <a:endParaRPr dirty="0"/>
          </a:p>
          <a:p>
            <a:endParaRPr dirty="0"/>
          </a:p>
          <a:p>
            <a:pPr lvl="1">
              <a:lnSpc>
                <a:spcPct val="100000"/>
              </a:lnSpc>
              <a:buSzPct val="25000"/>
            </a:pPr>
            <a:r>
              <a:rPr lang="hu-HU" sz="2400" dirty="0">
                <a:solidFill>
                  <a:srgbClr val="000000"/>
                </a:solidFill>
                <a:latin typeface="Arial"/>
              </a:rPr>
              <a:t>2004-ben 12 magánszemély megalakítja a</a:t>
            </a:r>
            <a:endParaRPr dirty="0"/>
          </a:p>
          <a:p>
            <a:r>
              <a:rPr lang="hu-HU" sz="2400" dirty="0">
                <a:solidFill>
                  <a:srgbClr val="000000"/>
                </a:solidFill>
                <a:latin typeface="Arial"/>
              </a:rPr>
              <a:t>	 </a:t>
            </a:r>
            <a:r>
              <a:rPr lang="hu-HU" sz="2400" b="1" dirty="0">
                <a:solidFill>
                  <a:srgbClr val="000000"/>
                </a:solidFill>
                <a:latin typeface="Arial"/>
              </a:rPr>
              <a:t>Hétpecsét Információbiztonsági Egyesület</a:t>
            </a:r>
            <a:r>
              <a:rPr lang="hu-HU" sz="2400" dirty="0">
                <a:solidFill>
                  <a:srgbClr val="000000"/>
                </a:solidFill>
                <a:latin typeface="Arial"/>
              </a:rPr>
              <a:t>et</a:t>
            </a:r>
            <a:endParaRPr dirty="0"/>
          </a:p>
          <a:p>
            <a:endParaRPr dirty="0"/>
          </a:p>
          <a:p>
            <a:pPr lvl="1">
              <a:lnSpc>
                <a:spcPct val="100000"/>
              </a:lnSpc>
              <a:buSzPct val="25000"/>
            </a:pPr>
            <a:r>
              <a:rPr lang="hu-HU" sz="2400" dirty="0">
                <a:solidFill>
                  <a:srgbClr val="000000"/>
                </a:solidFill>
                <a:latin typeface="Arial"/>
              </a:rPr>
              <a:t>Céljaink: </a:t>
            </a:r>
            <a:endParaRPr dirty="0"/>
          </a:p>
          <a:p>
            <a:pPr marL="1257300" lvl="2" indent="-342900">
              <a:lnSpc>
                <a:spcPct val="100000"/>
              </a:lnSpc>
              <a:buSzPct val="75000"/>
              <a:buFont typeface="Wingdings" panose="05000000000000000000" pitchFamily="2" charset="2"/>
              <a:buChar char="ü"/>
            </a:pPr>
            <a:r>
              <a:rPr lang="hu-HU" sz="2000" dirty="0">
                <a:solidFill>
                  <a:srgbClr val="000000"/>
                </a:solidFill>
                <a:latin typeface="Arial"/>
              </a:rPr>
              <a:t>az információs társadalom biztonságának támogatása</a:t>
            </a:r>
            <a:endParaRPr dirty="0"/>
          </a:p>
          <a:p>
            <a:pPr marL="1257300" lvl="2" indent="-342900">
              <a:lnSpc>
                <a:spcPct val="100000"/>
              </a:lnSpc>
              <a:buSzPct val="75000"/>
              <a:buFont typeface="Wingdings" panose="05000000000000000000" pitchFamily="2" charset="2"/>
              <a:buChar char="ü"/>
            </a:pPr>
            <a:r>
              <a:rPr lang="hu-HU" sz="2000" dirty="0">
                <a:solidFill>
                  <a:srgbClr val="000000"/>
                </a:solidFill>
                <a:latin typeface="Arial"/>
              </a:rPr>
              <a:t>az információvédelem kultúrájának és ismereteinek terjesztése, a tudatosság kialakítása</a:t>
            </a:r>
            <a:endParaRPr dirty="0"/>
          </a:p>
          <a:p>
            <a:pPr marL="1257300" lvl="2" indent="-342900">
              <a:lnSpc>
                <a:spcPct val="100000"/>
              </a:lnSpc>
              <a:buSzPct val="75000"/>
              <a:buFont typeface="Wingdings" panose="05000000000000000000" pitchFamily="2" charset="2"/>
              <a:buChar char="ü"/>
            </a:pPr>
            <a:r>
              <a:rPr lang="hu-HU" sz="2000" dirty="0">
                <a:solidFill>
                  <a:srgbClr val="000000"/>
                </a:solidFill>
                <a:latin typeface="Arial"/>
              </a:rPr>
              <a:t>információvédelmi szakmai műhely létrehozása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TextShape 1"/>
          <p:cNvSpPr txBox="1"/>
          <p:nvPr/>
        </p:nvSpPr>
        <p:spPr>
          <a:xfrm>
            <a:off x="8913440" y="5805264"/>
            <a:ext cx="992560" cy="4950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fld id="{3F13B616-89FC-4754-9A43-C3DB75E6C12E}" type="slidenum">
              <a:rPr lang="hu-HU" sz="1400">
                <a:solidFill>
                  <a:srgbClr val="000000"/>
                </a:solidFill>
                <a:latin typeface="Times New Roman"/>
              </a:rPr>
              <a:pPr>
                <a:lnSpc>
                  <a:spcPct val="100000"/>
                </a:lnSpc>
              </a:pPr>
              <a:t>3</a:t>
            </a:fld>
            <a:endParaRPr dirty="0"/>
          </a:p>
        </p:txBody>
      </p:sp>
      <p:sp>
        <p:nvSpPr>
          <p:cNvPr id="152" name="CustomShape 2"/>
          <p:cNvSpPr/>
          <p:nvPr/>
        </p:nvSpPr>
        <p:spPr>
          <a:xfrm>
            <a:off x="0" y="76320"/>
            <a:ext cx="9905760" cy="609120"/>
          </a:xfrm>
          <a:prstGeom prst="rect">
            <a:avLst/>
          </a:prstGeom>
          <a:noFill/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hu-HU" sz="3200" b="1" dirty="0">
                <a:solidFill>
                  <a:srgbClr val="0D0147"/>
                </a:solidFill>
                <a:latin typeface="Arial"/>
              </a:rPr>
              <a:t>Fórumok</a:t>
            </a:r>
            <a:endParaRPr sz="3200" b="1" dirty="0"/>
          </a:p>
        </p:txBody>
      </p:sp>
      <p:sp>
        <p:nvSpPr>
          <p:cNvPr id="153" name="CustomShape 3"/>
          <p:cNvSpPr/>
          <p:nvPr/>
        </p:nvSpPr>
        <p:spPr>
          <a:xfrm>
            <a:off x="1496376" y="764704"/>
            <a:ext cx="6913008" cy="504056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 algn="ctr"/>
            <a:endParaRPr lang="hu-HU" sz="1000" dirty="0"/>
          </a:p>
          <a:p>
            <a:pPr algn="ctr">
              <a:tabLst>
                <a:tab pos="1438275" algn="l"/>
              </a:tabLst>
            </a:pPr>
            <a:r>
              <a:rPr lang="hu-HU" sz="3200" b="1" dirty="0"/>
              <a:t>Minden</a:t>
            </a:r>
          </a:p>
          <a:p>
            <a:pPr algn="ctr">
              <a:tabLst>
                <a:tab pos="1438275" algn="l"/>
              </a:tabLst>
            </a:pPr>
            <a:r>
              <a:rPr lang="hu-HU" sz="3200" b="1" dirty="0"/>
              <a:t>páratlan </a:t>
            </a:r>
          </a:p>
          <a:p>
            <a:pPr algn="ctr">
              <a:tabLst>
                <a:tab pos="1438275" algn="l"/>
              </a:tabLst>
            </a:pPr>
            <a:endParaRPr lang="hu-HU" sz="3200" b="1" dirty="0"/>
          </a:p>
          <a:p>
            <a:pPr algn="ctr">
              <a:tabLst>
                <a:tab pos="1438275" algn="l"/>
              </a:tabLst>
            </a:pPr>
            <a:r>
              <a:rPr lang="hu-HU" sz="2000" b="1" dirty="0"/>
              <a:t>(január, március, május, szeptember, november)</a:t>
            </a:r>
          </a:p>
          <a:p>
            <a:pPr algn="ctr">
              <a:tabLst>
                <a:tab pos="1438275" algn="l"/>
              </a:tabLst>
            </a:pPr>
            <a:endParaRPr lang="hu-HU" sz="3200" b="1" dirty="0"/>
          </a:p>
          <a:p>
            <a:pPr algn="ctr">
              <a:tabLst>
                <a:tab pos="1438275" algn="l"/>
              </a:tabLst>
            </a:pPr>
            <a:r>
              <a:rPr lang="hu-HU" sz="3200" b="1" dirty="0"/>
              <a:t>hónap </a:t>
            </a:r>
          </a:p>
          <a:p>
            <a:pPr algn="ctr">
              <a:tabLst>
                <a:tab pos="1438275" algn="l"/>
              </a:tabLst>
            </a:pPr>
            <a:r>
              <a:rPr lang="hu-HU" sz="3200" b="1" dirty="0"/>
              <a:t>harmadik szerdája</a:t>
            </a:r>
          </a:p>
          <a:p>
            <a:pPr algn="ctr">
              <a:tabLst>
                <a:tab pos="1438275" algn="l"/>
              </a:tabLst>
            </a:pPr>
            <a:endParaRPr lang="hu-HU" sz="3200" b="1" dirty="0"/>
          </a:p>
          <a:p>
            <a:pPr algn="ctr">
              <a:tabLst>
                <a:tab pos="1438275" algn="l"/>
              </a:tabLst>
            </a:pPr>
            <a:r>
              <a:rPr lang="hu-HU" sz="3200" b="1" dirty="0"/>
              <a:t> kivétel július!</a:t>
            </a:r>
            <a:endParaRPr lang="hu-HU" sz="2800" dirty="0"/>
          </a:p>
          <a:p>
            <a:pPr algn="ctr"/>
            <a:endParaRPr lang="hu-HU" sz="2800" b="1" dirty="0"/>
          </a:p>
        </p:txBody>
      </p:sp>
    </p:spTree>
    <p:extLst>
      <p:ext uri="{BB962C8B-B14F-4D97-AF65-F5344CB8AC3E}">
        <p14:creationId xmlns:p14="http://schemas.microsoft.com/office/powerpoint/2010/main" val="371466098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>
          <a:xfrm>
            <a:off x="704528" y="548680"/>
            <a:ext cx="8780463" cy="1828800"/>
          </a:xfrm>
          <a:ln/>
        </p:spPr>
        <p:txBody>
          <a:bodyPr/>
          <a:lstStyle/>
          <a:p>
            <a:pPr algn="ctr" defTabSz="449263" rtl="0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hu-HU" altLang="hu-HU" sz="3600" b="1" dirty="0">
                <a:solidFill>
                  <a:schemeClr val="tx1"/>
                </a:solidFill>
                <a:latin typeface="Arial" charset="0"/>
                <a:ea typeface="+mj-ea"/>
                <a:cs typeface="+mj-cs"/>
              </a:rPr>
              <a:t>PÁLYÁZATI FELHÍVÁS</a:t>
            </a:r>
            <a:br>
              <a:rPr lang="hu-HU" altLang="hu-HU" sz="3600" b="1" dirty="0">
                <a:solidFill>
                  <a:schemeClr val="tx1"/>
                </a:solidFill>
                <a:latin typeface="Arial" charset="0"/>
                <a:ea typeface="+mj-ea"/>
                <a:cs typeface="+mj-cs"/>
              </a:rPr>
            </a:br>
            <a:r>
              <a:rPr lang="hu-HU" altLang="hu-HU" sz="2400" b="1" dirty="0">
                <a:solidFill>
                  <a:schemeClr val="tx1"/>
                </a:solidFill>
                <a:latin typeface="Arial" charset="0"/>
                <a:ea typeface="+mj-ea"/>
                <a:cs typeface="+mj-cs"/>
              </a:rPr>
              <a:t>az </a:t>
            </a:r>
            <a:br>
              <a:rPr lang="hu-HU" altLang="hu-HU" sz="2400" b="1" dirty="0">
                <a:solidFill>
                  <a:schemeClr val="tx1"/>
                </a:solidFill>
                <a:latin typeface="Arial" charset="0"/>
                <a:ea typeface="+mj-ea"/>
                <a:cs typeface="+mj-cs"/>
              </a:rPr>
            </a:br>
            <a:r>
              <a:rPr lang="hu-HU" altLang="hu-HU" sz="2400" b="1" dirty="0">
                <a:solidFill>
                  <a:schemeClr val="tx1"/>
                </a:solidFill>
                <a:latin typeface="Arial" charset="0"/>
                <a:ea typeface="+mj-ea"/>
                <a:cs typeface="+mj-cs"/>
              </a:rPr>
              <a:t>„Év információvédelmi szak- és diplomadolgozata - 2019”</a:t>
            </a:r>
            <a:br>
              <a:rPr lang="hu-HU" altLang="hu-HU" sz="2400" b="1" dirty="0">
                <a:solidFill>
                  <a:schemeClr val="tx1"/>
                </a:solidFill>
                <a:latin typeface="Arial" charset="0"/>
                <a:ea typeface="+mj-ea"/>
                <a:cs typeface="+mj-cs"/>
              </a:rPr>
            </a:br>
            <a:r>
              <a:rPr lang="hu-HU" altLang="hu-HU" sz="2400" b="1" dirty="0">
                <a:solidFill>
                  <a:schemeClr val="tx1"/>
                </a:solidFill>
                <a:latin typeface="Arial" charset="0"/>
                <a:ea typeface="+mj-ea"/>
                <a:cs typeface="+mj-cs"/>
              </a:rPr>
              <a:t>cím elnyerésére</a:t>
            </a:r>
          </a:p>
        </p:txBody>
      </p:sp>
      <p:sp>
        <p:nvSpPr>
          <p:cNvPr id="7" name="CustomShape 3"/>
          <p:cNvSpPr/>
          <p:nvPr/>
        </p:nvSpPr>
        <p:spPr>
          <a:xfrm>
            <a:off x="704528" y="2276872"/>
            <a:ext cx="9001072" cy="3387920"/>
          </a:xfrm>
          <a:prstGeom prst="rect">
            <a:avLst/>
          </a:prstGeom>
          <a:noFill/>
        </p:spPr>
        <p:txBody>
          <a:bodyPr lIns="90000" tIns="45000" rIns="90000" bIns="45000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rgbClr val="000000"/>
                </a:solidFill>
              </a:rPr>
              <a:t>Idén 14. alkalommal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rgbClr val="000000"/>
                </a:solidFill>
              </a:rPr>
              <a:t>Idén is két kategóriában (SZAK és DIPLOMA)</a:t>
            </a:r>
            <a:endParaRPr sz="2200" dirty="0">
              <a:solidFill>
                <a:prstClr val="black"/>
              </a:solidFill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rgbClr val="000000"/>
                </a:solidFill>
              </a:rPr>
              <a:t>Beadási határidő: 2019. július 31.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sz="2200" b="1" i="1" dirty="0">
                <a:solidFill>
                  <a:srgbClr val="000000"/>
                </a:solidFill>
              </a:rPr>
              <a:t>Egyesület székhelyén </a:t>
            </a:r>
            <a:r>
              <a:rPr lang="hu-HU" sz="2000" dirty="0">
                <a:solidFill>
                  <a:srgbClr val="000000"/>
                </a:solidFill>
              </a:rPr>
              <a:t>(1102 Budapest, Szent László tér 20.)</a:t>
            </a:r>
          </a:p>
          <a:p>
            <a:pPr marL="800100" lvl="1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hu-HU" sz="2200" b="1" i="1" dirty="0">
                <a:solidFill>
                  <a:srgbClr val="000000"/>
                </a:solidFill>
              </a:rPr>
              <a:t>Postai úton </a:t>
            </a:r>
            <a:r>
              <a:rPr lang="hu-HU" sz="2000" dirty="0">
                <a:solidFill>
                  <a:srgbClr val="000000"/>
                </a:solidFill>
              </a:rPr>
              <a:t>(1102 Budapest, Szent László tér 20.)</a:t>
            </a:r>
            <a:endParaRPr sz="2000" dirty="0">
              <a:solidFill>
                <a:prstClr val="black"/>
              </a:solidFill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prstClr val="black"/>
                </a:solidFill>
              </a:rPr>
              <a:t>ISO/IEC 27001 – ISO 27000-es szabványcsalád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rgbClr val="000000"/>
                </a:solidFill>
              </a:rPr>
              <a:t>Értékes nyeremények</a:t>
            </a:r>
            <a:endParaRPr lang="hu-HU" sz="2000" b="1" dirty="0">
              <a:solidFill>
                <a:srgbClr val="000000"/>
              </a:solidFill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sz="2200" b="1" i="1" dirty="0">
                <a:solidFill>
                  <a:srgbClr val="FF0000"/>
                </a:solidFill>
              </a:rPr>
              <a:t>Eredményhirdetés LXXXVII. fórumon - 2019. szeptember 18-án.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prstClr val="black"/>
                </a:solidFill>
              </a:rPr>
              <a:t>Részletes kiírás: </a:t>
            </a:r>
            <a:r>
              <a:rPr lang="hu-HU" sz="2200" b="1" dirty="0" err="1">
                <a:solidFill>
                  <a:prstClr val="black"/>
                </a:solidFill>
                <a:hlinkClick r:id="rId2"/>
              </a:rPr>
              <a:t>www.hetpecset.hu</a:t>
            </a:r>
            <a:r>
              <a:rPr lang="hu-HU" sz="2200" b="1" dirty="0">
                <a:solidFill>
                  <a:prstClr val="black"/>
                </a:solidFill>
              </a:rPr>
              <a:t> honlapon</a:t>
            </a:r>
            <a:endParaRPr sz="2200" b="1" dirty="0">
              <a:solidFill>
                <a:prstClr val="black"/>
              </a:solidFill>
            </a:endParaRPr>
          </a:p>
          <a:p>
            <a:endParaRPr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913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extShape 1"/>
          <p:cNvSpPr txBox="1"/>
          <p:nvPr/>
        </p:nvSpPr>
        <p:spPr>
          <a:xfrm>
            <a:off x="8625408" y="6019920"/>
            <a:ext cx="702552" cy="495000"/>
          </a:xfrm>
          <a:prstGeom prst="rect">
            <a:avLst/>
          </a:prstGeom>
        </p:spPr>
        <p:txBody>
          <a:bodyPr/>
          <a:lstStyle/>
          <a:p>
            <a:fld id="{DA97D2CF-8120-4B18-B80D-7D973BFEA50F}" type="slidenum">
              <a:rPr lang="hu-HU" sz="1400">
                <a:solidFill>
                  <a:srgbClr val="000000"/>
                </a:solidFill>
                <a:latin typeface="Times New Roman"/>
              </a:rPr>
              <a:pPr/>
              <a:t>5</a:t>
            </a:fld>
            <a:endParaRPr>
              <a:solidFill>
                <a:prstClr val="black"/>
              </a:solidFill>
            </a:endParaRPr>
          </a:p>
        </p:txBody>
      </p:sp>
      <p:sp>
        <p:nvSpPr>
          <p:cNvPr id="149" name="CustomShape 2"/>
          <p:cNvSpPr/>
          <p:nvPr/>
        </p:nvSpPr>
        <p:spPr>
          <a:xfrm>
            <a:off x="1374956" y="60043"/>
            <a:ext cx="7920880" cy="609120"/>
          </a:xfrm>
          <a:prstGeom prst="rect">
            <a:avLst/>
          </a:prstGeom>
          <a:noFill/>
        </p:spPr>
        <p:txBody>
          <a:bodyPr lIns="90000" tIns="45000" rIns="90000" bIns="45000" anchor="ctr"/>
          <a:lstStyle/>
          <a:p>
            <a:r>
              <a:rPr lang="hu-HU" sz="2400" b="1" dirty="0">
                <a:solidFill>
                  <a:srgbClr val="0D0147"/>
                </a:solidFill>
              </a:rPr>
              <a:t>EDDIGI NYERTESEK(2006-tól)</a:t>
            </a:r>
            <a:endParaRPr sz="2400" dirty="0">
              <a:solidFill>
                <a:prstClr val="black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776933"/>
            <a:ext cx="9906000" cy="5976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marL="341313" indent="-336550" eaLnBrk="0" hangingPunct="0">
              <a:tabLst>
                <a:tab pos="914400" algn="l"/>
                <a:tab pos="1362075" algn="l"/>
                <a:tab pos="1811338" algn="l"/>
                <a:tab pos="2260600" algn="l"/>
                <a:tab pos="2709863" algn="l"/>
                <a:tab pos="3159125" algn="l"/>
                <a:tab pos="3608388" algn="l"/>
                <a:tab pos="4057650" algn="l"/>
                <a:tab pos="4506913" algn="l"/>
                <a:tab pos="4956175" algn="l"/>
                <a:tab pos="5405438" algn="l"/>
                <a:tab pos="5854700" algn="l"/>
                <a:tab pos="6303963" algn="l"/>
                <a:tab pos="6753225" algn="l"/>
                <a:tab pos="7202488" algn="l"/>
                <a:tab pos="7651750" algn="l"/>
                <a:tab pos="8101013" algn="l"/>
                <a:tab pos="8550275" algn="l"/>
                <a:tab pos="8999538" algn="l"/>
                <a:tab pos="9448800" algn="l"/>
                <a:tab pos="9898063" algn="l"/>
              </a:tabLst>
              <a:defRPr b="1">
                <a:solidFill>
                  <a:schemeClr val="bg1"/>
                </a:solidFill>
                <a:latin typeface="Times New Roman" pitchFamily="18" charset="0"/>
                <a:ea typeface="Microsoft YaHei" charset="-122"/>
              </a:defRPr>
            </a:lvl1pPr>
            <a:lvl2pPr marL="741363" indent="-279400" eaLnBrk="0" hangingPunct="0">
              <a:tabLst>
                <a:tab pos="914400" algn="l"/>
                <a:tab pos="1362075" algn="l"/>
                <a:tab pos="1811338" algn="l"/>
                <a:tab pos="2260600" algn="l"/>
                <a:tab pos="2709863" algn="l"/>
                <a:tab pos="3159125" algn="l"/>
                <a:tab pos="3608388" algn="l"/>
                <a:tab pos="4057650" algn="l"/>
                <a:tab pos="4506913" algn="l"/>
                <a:tab pos="4956175" algn="l"/>
                <a:tab pos="5405438" algn="l"/>
                <a:tab pos="5854700" algn="l"/>
                <a:tab pos="6303963" algn="l"/>
                <a:tab pos="6753225" algn="l"/>
                <a:tab pos="7202488" algn="l"/>
                <a:tab pos="7651750" algn="l"/>
                <a:tab pos="8101013" algn="l"/>
                <a:tab pos="8550275" algn="l"/>
                <a:tab pos="8999538" algn="l"/>
                <a:tab pos="9448800" algn="l"/>
                <a:tab pos="9898063" algn="l"/>
              </a:tabLst>
              <a:defRPr b="1">
                <a:solidFill>
                  <a:schemeClr val="bg1"/>
                </a:solidFill>
                <a:latin typeface="Times New Roman" pitchFamily="18" charset="0"/>
                <a:ea typeface="Microsoft YaHei" charset="-122"/>
              </a:defRPr>
            </a:lvl2pPr>
            <a:lvl3pPr marL="914400" eaLnBrk="0" hangingPunct="0">
              <a:tabLst>
                <a:tab pos="914400" algn="l"/>
                <a:tab pos="1362075" algn="l"/>
                <a:tab pos="1811338" algn="l"/>
                <a:tab pos="2260600" algn="l"/>
                <a:tab pos="2709863" algn="l"/>
                <a:tab pos="3159125" algn="l"/>
                <a:tab pos="3608388" algn="l"/>
                <a:tab pos="4057650" algn="l"/>
                <a:tab pos="4506913" algn="l"/>
                <a:tab pos="4956175" algn="l"/>
                <a:tab pos="5405438" algn="l"/>
                <a:tab pos="5854700" algn="l"/>
                <a:tab pos="6303963" algn="l"/>
                <a:tab pos="6753225" algn="l"/>
                <a:tab pos="7202488" algn="l"/>
                <a:tab pos="7651750" algn="l"/>
                <a:tab pos="8101013" algn="l"/>
                <a:tab pos="8550275" algn="l"/>
                <a:tab pos="8999538" algn="l"/>
                <a:tab pos="9448800" algn="l"/>
                <a:tab pos="9898063" algn="l"/>
              </a:tabLst>
              <a:defRPr b="1">
                <a:solidFill>
                  <a:schemeClr val="bg1"/>
                </a:solidFill>
                <a:latin typeface="Times New Roman" pitchFamily="18" charset="0"/>
                <a:ea typeface="Microsoft YaHei" charset="-122"/>
              </a:defRPr>
            </a:lvl3pPr>
            <a:lvl4pPr eaLnBrk="0" hangingPunct="0">
              <a:tabLst>
                <a:tab pos="914400" algn="l"/>
                <a:tab pos="1362075" algn="l"/>
                <a:tab pos="1811338" algn="l"/>
                <a:tab pos="2260600" algn="l"/>
                <a:tab pos="2709863" algn="l"/>
                <a:tab pos="3159125" algn="l"/>
                <a:tab pos="3608388" algn="l"/>
                <a:tab pos="4057650" algn="l"/>
                <a:tab pos="4506913" algn="l"/>
                <a:tab pos="4956175" algn="l"/>
                <a:tab pos="5405438" algn="l"/>
                <a:tab pos="5854700" algn="l"/>
                <a:tab pos="6303963" algn="l"/>
                <a:tab pos="6753225" algn="l"/>
                <a:tab pos="7202488" algn="l"/>
                <a:tab pos="7651750" algn="l"/>
                <a:tab pos="8101013" algn="l"/>
                <a:tab pos="8550275" algn="l"/>
                <a:tab pos="8999538" algn="l"/>
                <a:tab pos="9448800" algn="l"/>
                <a:tab pos="9898063" algn="l"/>
              </a:tabLst>
              <a:defRPr b="1">
                <a:solidFill>
                  <a:schemeClr val="bg1"/>
                </a:solidFill>
                <a:latin typeface="Times New Roman" pitchFamily="18" charset="0"/>
                <a:ea typeface="Microsoft YaHei" charset="-122"/>
              </a:defRPr>
            </a:lvl4pPr>
            <a:lvl5pPr eaLnBrk="0" hangingPunct="0">
              <a:tabLst>
                <a:tab pos="914400" algn="l"/>
                <a:tab pos="1362075" algn="l"/>
                <a:tab pos="1811338" algn="l"/>
                <a:tab pos="2260600" algn="l"/>
                <a:tab pos="2709863" algn="l"/>
                <a:tab pos="3159125" algn="l"/>
                <a:tab pos="3608388" algn="l"/>
                <a:tab pos="4057650" algn="l"/>
                <a:tab pos="4506913" algn="l"/>
                <a:tab pos="4956175" algn="l"/>
                <a:tab pos="5405438" algn="l"/>
                <a:tab pos="5854700" algn="l"/>
                <a:tab pos="6303963" algn="l"/>
                <a:tab pos="6753225" algn="l"/>
                <a:tab pos="7202488" algn="l"/>
                <a:tab pos="7651750" algn="l"/>
                <a:tab pos="8101013" algn="l"/>
                <a:tab pos="8550275" algn="l"/>
                <a:tab pos="8999538" algn="l"/>
                <a:tab pos="9448800" algn="l"/>
                <a:tab pos="9898063" algn="l"/>
              </a:tabLst>
              <a:defRPr b="1">
                <a:solidFill>
                  <a:schemeClr val="bg1"/>
                </a:solidFill>
                <a:latin typeface="Times New Roman" pitchFamily="18" charset="0"/>
                <a:ea typeface="Microsoft YaHei" charset="-122"/>
              </a:defRPr>
            </a:lvl5pPr>
            <a:lvl6pPr marL="2514600" indent="-228600" algn="ctr" defTabSz="449263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4400" algn="l"/>
                <a:tab pos="1362075" algn="l"/>
                <a:tab pos="1811338" algn="l"/>
                <a:tab pos="2260600" algn="l"/>
                <a:tab pos="2709863" algn="l"/>
                <a:tab pos="3159125" algn="l"/>
                <a:tab pos="3608388" algn="l"/>
                <a:tab pos="4057650" algn="l"/>
                <a:tab pos="4506913" algn="l"/>
                <a:tab pos="4956175" algn="l"/>
                <a:tab pos="5405438" algn="l"/>
                <a:tab pos="5854700" algn="l"/>
                <a:tab pos="6303963" algn="l"/>
                <a:tab pos="6753225" algn="l"/>
                <a:tab pos="7202488" algn="l"/>
                <a:tab pos="7651750" algn="l"/>
                <a:tab pos="8101013" algn="l"/>
                <a:tab pos="8550275" algn="l"/>
                <a:tab pos="8999538" algn="l"/>
                <a:tab pos="9448800" algn="l"/>
                <a:tab pos="9898063" algn="l"/>
              </a:tabLst>
              <a:defRPr b="1">
                <a:solidFill>
                  <a:schemeClr val="bg1"/>
                </a:solidFill>
                <a:latin typeface="Times New Roman" pitchFamily="18" charset="0"/>
                <a:ea typeface="Microsoft YaHei" charset="-122"/>
              </a:defRPr>
            </a:lvl6pPr>
            <a:lvl7pPr marL="2971800" indent="-228600" algn="ctr" defTabSz="449263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4400" algn="l"/>
                <a:tab pos="1362075" algn="l"/>
                <a:tab pos="1811338" algn="l"/>
                <a:tab pos="2260600" algn="l"/>
                <a:tab pos="2709863" algn="l"/>
                <a:tab pos="3159125" algn="l"/>
                <a:tab pos="3608388" algn="l"/>
                <a:tab pos="4057650" algn="l"/>
                <a:tab pos="4506913" algn="l"/>
                <a:tab pos="4956175" algn="l"/>
                <a:tab pos="5405438" algn="l"/>
                <a:tab pos="5854700" algn="l"/>
                <a:tab pos="6303963" algn="l"/>
                <a:tab pos="6753225" algn="l"/>
                <a:tab pos="7202488" algn="l"/>
                <a:tab pos="7651750" algn="l"/>
                <a:tab pos="8101013" algn="l"/>
                <a:tab pos="8550275" algn="l"/>
                <a:tab pos="8999538" algn="l"/>
                <a:tab pos="9448800" algn="l"/>
                <a:tab pos="9898063" algn="l"/>
              </a:tabLst>
              <a:defRPr b="1">
                <a:solidFill>
                  <a:schemeClr val="bg1"/>
                </a:solidFill>
                <a:latin typeface="Times New Roman" pitchFamily="18" charset="0"/>
                <a:ea typeface="Microsoft YaHei" charset="-122"/>
              </a:defRPr>
            </a:lvl7pPr>
            <a:lvl8pPr marL="3429000" indent="-228600" algn="ctr" defTabSz="449263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4400" algn="l"/>
                <a:tab pos="1362075" algn="l"/>
                <a:tab pos="1811338" algn="l"/>
                <a:tab pos="2260600" algn="l"/>
                <a:tab pos="2709863" algn="l"/>
                <a:tab pos="3159125" algn="l"/>
                <a:tab pos="3608388" algn="l"/>
                <a:tab pos="4057650" algn="l"/>
                <a:tab pos="4506913" algn="l"/>
                <a:tab pos="4956175" algn="l"/>
                <a:tab pos="5405438" algn="l"/>
                <a:tab pos="5854700" algn="l"/>
                <a:tab pos="6303963" algn="l"/>
                <a:tab pos="6753225" algn="l"/>
                <a:tab pos="7202488" algn="l"/>
                <a:tab pos="7651750" algn="l"/>
                <a:tab pos="8101013" algn="l"/>
                <a:tab pos="8550275" algn="l"/>
                <a:tab pos="8999538" algn="l"/>
                <a:tab pos="9448800" algn="l"/>
                <a:tab pos="9898063" algn="l"/>
              </a:tabLst>
              <a:defRPr b="1">
                <a:solidFill>
                  <a:schemeClr val="bg1"/>
                </a:solidFill>
                <a:latin typeface="Times New Roman" pitchFamily="18" charset="0"/>
                <a:ea typeface="Microsoft YaHei" charset="-122"/>
              </a:defRPr>
            </a:lvl8pPr>
            <a:lvl9pPr marL="3886200" indent="-228600" algn="ctr" defTabSz="449263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4400" algn="l"/>
                <a:tab pos="1362075" algn="l"/>
                <a:tab pos="1811338" algn="l"/>
                <a:tab pos="2260600" algn="l"/>
                <a:tab pos="2709863" algn="l"/>
                <a:tab pos="3159125" algn="l"/>
                <a:tab pos="3608388" algn="l"/>
                <a:tab pos="4057650" algn="l"/>
                <a:tab pos="4506913" algn="l"/>
                <a:tab pos="4956175" algn="l"/>
                <a:tab pos="5405438" algn="l"/>
                <a:tab pos="5854700" algn="l"/>
                <a:tab pos="6303963" algn="l"/>
                <a:tab pos="6753225" algn="l"/>
                <a:tab pos="7202488" algn="l"/>
                <a:tab pos="7651750" algn="l"/>
                <a:tab pos="8101013" algn="l"/>
                <a:tab pos="8550275" algn="l"/>
                <a:tab pos="8999538" algn="l"/>
                <a:tab pos="9448800" algn="l"/>
                <a:tab pos="9898063" algn="l"/>
              </a:tabLst>
              <a:defRPr b="1">
                <a:solidFill>
                  <a:schemeClr val="bg1"/>
                </a:solidFill>
                <a:latin typeface="Times New Roman" pitchFamily="18" charset="0"/>
                <a:ea typeface="Microsoft YaHei" charset="-122"/>
              </a:defRPr>
            </a:lvl9pPr>
          </a:lstStyle>
          <a:p>
            <a:r>
              <a:rPr lang="hu-HU" sz="1400" b="0" dirty="0">
                <a:solidFill>
                  <a:prstClr val="black"/>
                </a:solidFill>
              </a:rPr>
              <a:t>			</a:t>
            </a:r>
          </a:p>
          <a:p>
            <a:pPr marL="2152650" indent="-714375"/>
            <a:r>
              <a:rPr lang="hu-HU" sz="1200" b="0" dirty="0">
                <a:solidFill>
                  <a:prstClr val="black"/>
                </a:solidFill>
              </a:rPr>
              <a:t>2006 - </a:t>
            </a:r>
            <a:r>
              <a:rPr lang="hu-HU" sz="1200" b="0" dirty="0" err="1">
                <a:solidFill>
                  <a:prstClr val="black"/>
                </a:solidFill>
              </a:rPr>
              <a:t>Czirkos</a:t>
            </a:r>
            <a:r>
              <a:rPr lang="hu-HU" sz="1200" b="0" dirty="0">
                <a:solidFill>
                  <a:prstClr val="black"/>
                </a:solidFill>
              </a:rPr>
              <a:t> Zoltán (BMGE) - P2P alapú biztonsági szoftver kifejlesztése</a:t>
            </a:r>
          </a:p>
          <a:p>
            <a:pPr marL="2152650" indent="-714375"/>
            <a:r>
              <a:rPr lang="hu-HU" sz="1200" b="0" dirty="0">
                <a:solidFill>
                  <a:prstClr val="black"/>
                </a:solidFill>
              </a:rPr>
              <a:t>2007 - Gulyás Gábor György (BMGE) - Anonim csevegő szolgáltatás vizsgálata hagyományos és mobil környezetben</a:t>
            </a:r>
          </a:p>
          <a:p>
            <a:pPr marL="2152650" indent="-714375"/>
            <a:r>
              <a:rPr lang="hu-HU" sz="1200" b="0" dirty="0">
                <a:solidFill>
                  <a:prstClr val="black"/>
                </a:solidFill>
              </a:rPr>
              <a:t>2007 – </a:t>
            </a:r>
            <a:r>
              <a:rPr lang="hu-HU" sz="1200" b="0" dirty="0" err="1">
                <a:solidFill>
                  <a:prstClr val="black"/>
                </a:solidFill>
              </a:rPr>
              <a:t>Árva-Szabó</a:t>
            </a:r>
            <a:r>
              <a:rPr lang="hu-HU" sz="1200" b="0" dirty="0">
                <a:solidFill>
                  <a:prstClr val="black"/>
                </a:solidFill>
              </a:rPr>
              <a:t> Péter (PTE) - Munkavállalói személyes adatok kezelésének gyakorlati problémái</a:t>
            </a:r>
          </a:p>
          <a:p>
            <a:pPr marL="2152650" indent="-714375"/>
            <a:r>
              <a:rPr lang="hu-HU" sz="1200" b="0" dirty="0">
                <a:solidFill>
                  <a:prstClr val="black"/>
                </a:solidFill>
              </a:rPr>
              <a:t>2008 - </a:t>
            </a:r>
            <a:r>
              <a:rPr lang="hu-HU" sz="1200" b="0" dirty="0" err="1">
                <a:solidFill>
                  <a:prstClr val="black"/>
                </a:solidFill>
              </a:rPr>
              <a:t>Cserbák</a:t>
            </a:r>
            <a:r>
              <a:rPr lang="hu-HU" sz="1200" b="0" dirty="0">
                <a:solidFill>
                  <a:prstClr val="black"/>
                </a:solidFill>
              </a:rPr>
              <a:t> Márton (BMGE) - „</a:t>
            </a:r>
            <a:r>
              <a:rPr lang="hu-HU" sz="1200" b="0" dirty="0" err="1">
                <a:solidFill>
                  <a:prstClr val="black"/>
                </a:solidFill>
              </a:rPr>
              <a:t>Lightweight</a:t>
            </a:r>
            <a:r>
              <a:rPr lang="hu-HU" sz="1200" b="0" dirty="0">
                <a:solidFill>
                  <a:prstClr val="black"/>
                </a:solidFill>
              </a:rPr>
              <a:t>” biztonsági megoldás rádiófrekvenciás azonosítással támogatott elektronikus kereskedelmi környezetben</a:t>
            </a:r>
          </a:p>
          <a:p>
            <a:pPr marL="2152650" indent="-714375"/>
            <a:r>
              <a:rPr lang="hu-HU" sz="1200" b="0" dirty="0">
                <a:solidFill>
                  <a:prstClr val="black"/>
                </a:solidFill>
              </a:rPr>
              <a:t>2008 – </a:t>
            </a:r>
            <a:r>
              <a:rPr lang="hu-HU" sz="1200" b="0" dirty="0" err="1">
                <a:solidFill>
                  <a:prstClr val="black"/>
                </a:solidFill>
              </a:rPr>
              <a:t>Gábri</a:t>
            </a:r>
            <a:r>
              <a:rPr lang="hu-HU" sz="1200" b="0" dirty="0">
                <a:solidFill>
                  <a:prstClr val="black"/>
                </a:solidFill>
              </a:rPr>
              <a:t> Máté (ZMNE) – Az információ hatása a XXI. század biztonságára</a:t>
            </a:r>
          </a:p>
          <a:p>
            <a:pPr marL="633413" indent="-628650"/>
            <a:r>
              <a:rPr lang="hu-HU" sz="1200" b="0" dirty="0">
                <a:solidFill>
                  <a:prstClr val="black"/>
                </a:solidFill>
              </a:rPr>
              <a:t>2009 – Ravasz Csaba (DF) – Digitális aláírás megvalósítása vállalati környezetben</a:t>
            </a:r>
          </a:p>
          <a:p>
            <a:pPr marL="633413" indent="-628650"/>
            <a:r>
              <a:rPr lang="hu-HU" sz="1200" b="0" dirty="0">
                <a:solidFill>
                  <a:prstClr val="black"/>
                </a:solidFill>
              </a:rPr>
              <a:t>2009 – Horváth Bence (BCE) – </a:t>
            </a:r>
            <a:r>
              <a:rPr lang="hu-HU" sz="1200" b="0" dirty="0" err="1">
                <a:solidFill>
                  <a:prstClr val="black"/>
                </a:solidFill>
              </a:rPr>
              <a:t>Identity</a:t>
            </a:r>
            <a:r>
              <a:rPr lang="hu-HU" sz="1200" b="0" dirty="0">
                <a:solidFill>
                  <a:prstClr val="black"/>
                </a:solidFill>
              </a:rPr>
              <a:t> management (Üzleti előnyök – technológiai kockázatok)</a:t>
            </a:r>
          </a:p>
          <a:p>
            <a:pPr marL="633413" indent="-628650"/>
            <a:r>
              <a:rPr lang="hu-HU" sz="1200" b="0" dirty="0">
                <a:solidFill>
                  <a:prstClr val="black"/>
                </a:solidFill>
              </a:rPr>
              <a:t>2010 – Füzesi Tamás (BCE) – Hálózati biztonság</a:t>
            </a:r>
          </a:p>
          <a:p>
            <a:pPr marL="633413" indent="-628650"/>
            <a:r>
              <a:rPr lang="hu-HU" sz="1200" b="0" dirty="0">
                <a:solidFill>
                  <a:prstClr val="black"/>
                </a:solidFill>
              </a:rPr>
              <a:t>2010 – Paulik Tamás (BMGE) – Kliensoldali webes tartalomtitkosító eszköz készítése</a:t>
            </a:r>
          </a:p>
          <a:p>
            <a:pPr marL="633413" indent="-628650"/>
            <a:r>
              <a:rPr lang="hu-HU" sz="1200" b="0" dirty="0">
                <a:solidFill>
                  <a:prstClr val="black"/>
                </a:solidFill>
              </a:rPr>
              <a:t>2011 – Besenyei Tamás  (BMGE) – A webes tartalmakban alkalmazható </a:t>
            </a:r>
            <a:r>
              <a:rPr lang="hu-HU" sz="1200" b="0" dirty="0" err="1">
                <a:solidFill>
                  <a:prstClr val="black"/>
                </a:solidFill>
              </a:rPr>
              <a:t>szteganográfiai</a:t>
            </a:r>
            <a:r>
              <a:rPr lang="hu-HU" sz="1200" b="0" dirty="0">
                <a:solidFill>
                  <a:prstClr val="black"/>
                </a:solidFill>
              </a:rPr>
              <a:t> módszerek vizsgálata</a:t>
            </a:r>
          </a:p>
          <a:p>
            <a:pPr marL="633413" indent="-628650"/>
            <a:r>
              <a:rPr lang="hu-HU" sz="1200" b="0" dirty="0">
                <a:solidFill>
                  <a:prstClr val="black"/>
                </a:solidFill>
              </a:rPr>
              <a:t>2012 – Boda Károlynak (BMGE) – </a:t>
            </a:r>
            <a:r>
              <a:rPr lang="hu-HU" sz="1200" b="0" dirty="0" err="1">
                <a:solidFill>
                  <a:prstClr val="black"/>
                </a:solidFill>
              </a:rPr>
              <a:t>Böngészőfüggetlen</a:t>
            </a:r>
            <a:r>
              <a:rPr lang="hu-HU" sz="1200" b="0" dirty="0">
                <a:solidFill>
                  <a:prstClr val="black"/>
                </a:solidFill>
              </a:rPr>
              <a:t> rendszerujjlenyomat, mint webes nyomkövetési módszer kidolgozása és vizsgálata</a:t>
            </a:r>
          </a:p>
          <a:p>
            <a:pPr marL="633413" indent="-628650"/>
            <a:r>
              <a:rPr lang="hu-HU" sz="1200" b="0" dirty="0">
                <a:solidFill>
                  <a:prstClr val="black"/>
                </a:solidFill>
              </a:rPr>
              <a:t>2013 – </a:t>
            </a:r>
            <a:r>
              <a:rPr lang="hu-HU" sz="1200" b="0" dirty="0" err="1">
                <a:solidFill>
                  <a:prstClr val="black"/>
                </a:solidFill>
              </a:rPr>
              <a:t>Paráda</a:t>
            </a:r>
            <a:r>
              <a:rPr lang="hu-HU" sz="1200" b="0" dirty="0">
                <a:solidFill>
                  <a:prstClr val="black"/>
                </a:solidFill>
              </a:rPr>
              <a:t> István (NKE) -  A hálózatbiztonság vizsgálata a hálózati eszközöket érintő támadások gyakorlati szimulációin keresztül</a:t>
            </a:r>
          </a:p>
          <a:p>
            <a:pPr marL="633413" indent="-628650"/>
            <a:r>
              <a:rPr lang="hu-HU" sz="1200" b="0" dirty="0">
                <a:solidFill>
                  <a:prstClr val="black"/>
                </a:solidFill>
              </a:rPr>
              <a:t>2013 – </a:t>
            </a:r>
            <a:r>
              <a:rPr lang="hu-HU" sz="1200" b="0" dirty="0" err="1">
                <a:solidFill>
                  <a:prstClr val="black"/>
                </a:solidFill>
              </a:rPr>
              <a:t>Dinya</a:t>
            </a:r>
            <a:r>
              <a:rPr lang="hu-HU" sz="1200" b="0" dirty="0">
                <a:solidFill>
                  <a:prstClr val="black"/>
                </a:solidFill>
              </a:rPr>
              <a:t> Péter (BCE) –  Jelszavak használatával kapcsolatos megoldások, módszerek és szokások elemzése</a:t>
            </a:r>
          </a:p>
          <a:p>
            <a:pPr marL="633413" indent="-628650"/>
            <a:r>
              <a:rPr lang="hu-HU" sz="1200" b="0" dirty="0">
                <a:solidFill>
                  <a:prstClr val="black"/>
                </a:solidFill>
              </a:rPr>
              <a:t>2014 – Szerencsés Ákos (BMGE) – Webes egér </a:t>
            </a:r>
            <a:r>
              <a:rPr lang="hu-HU" sz="1200" b="0" dirty="0" err="1">
                <a:solidFill>
                  <a:prstClr val="black"/>
                </a:solidFill>
              </a:rPr>
              <a:t>hőtérképek</a:t>
            </a:r>
            <a:r>
              <a:rPr lang="hu-HU" sz="1200" b="0" dirty="0">
                <a:solidFill>
                  <a:prstClr val="black"/>
                </a:solidFill>
              </a:rPr>
              <a:t> készítése és elemzése</a:t>
            </a:r>
          </a:p>
          <a:p>
            <a:pPr marL="633413" indent="-628650"/>
            <a:r>
              <a:rPr lang="hu-HU" sz="1200" b="0" dirty="0">
                <a:solidFill>
                  <a:prstClr val="black"/>
                </a:solidFill>
              </a:rPr>
              <a:t>2015 – Szegedi Péter (NKE) - </a:t>
            </a:r>
            <a:r>
              <a:rPr lang="hu-HU" sz="1200" b="0" dirty="0" err="1">
                <a:solidFill>
                  <a:prstClr val="black"/>
                </a:solidFill>
              </a:rPr>
              <a:t>Kriptoeszköz</a:t>
            </a:r>
            <a:r>
              <a:rPr lang="hu-HU" sz="1200" b="0" dirty="0">
                <a:solidFill>
                  <a:prstClr val="black"/>
                </a:solidFill>
              </a:rPr>
              <a:t> előállítása és alkalmazásának lehetőségei a Magyar Honvédségben(BSC)</a:t>
            </a:r>
          </a:p>
          <a:p>
            <a:pPr marL="633413" indent="-628650"/>
            <a:r>
              <a:rPr lang="hu-HU" sz="1200" b="0" dirty="0">
                <a:solidFill>
                  <a:prstClr val="black"/>
                </a:solidFill>
              </a:rPr>
              <a:t>	Simon Benedek (BMGE) - Strukturális </a:t>
            </a:r>
            <a:r>
              <a:rPr lang="hu-HU" sz="1200" b="0" dirty="0" err="1">
                <a:solidFill>
                  <a:prstClr val="black"/>
                </a:solidFill>
              </a:rPr>
              <a:t>deanonimizációs</a:t>
            </a:r>
            <a:r>
              <a:rPr lang="hu-HU" sz="1200" b="0" dirty="0">
                <a:solidFill>
                  <a:prstClr val="black"/>
                </a:solidFill>
              </a:rPr>
              <a:t> algoritmusok elemzése és fejlesztése (MSC)</a:t>
            </a:r>
          </a:p>
          <a:p>
            <a:pPr marL="633413" indent="-628650"/>
            <a:r>
              <a:rPr lang="hu-HU" sz="1200" b="0" dirty="0">
                <a:solidFill>
                  <a:prstClr val="black"/>
                </a:solidFill>
              </a:rPr>
              <a:t>2016 – Gyebnár Gergő (NKE) - A </a:t>
            </a:r>
            <a:r>
              <a:rPr lang="hu-HU" sz="1200" b="0" dirty="0" err="1">
                <a:solidFill>
                  <a:prstClr val="black"/>
                </a:solidFill>
              </a:rPr>
              <a:t>kibervédelem</a:t>
            </a:r>
            <a:r>
              <a:rPr lang="hu-HU" sz="1200" b="0" dirty="0">
                <a:solidFill>
                  <a:prstClr val="black"/>
                </a:solidFill>
              </a:rPr>
              <a:t> rendszere a magyar és a globális kibertérben és </a:t>
            </a:r>
          </a:p>
          <a:p>
            <a:pPr marL="633413" indent="-628650"/>
            <a:r>
              <a:rPr lang="hu-HU" sz="1200" b="0" dirty="0">
                <a:solidFill>
                  <a:prstClr val="black"/>
                </a:solidFill>
              </a:rPr>
              <a:t>	Borókai Bence (PPKE) - Kritikus infrastruktúrák biztonsági szabályozása; egy </a:t>
            </a:r>
            <a:r>
              <a:rPr lang="hu-HU" sz="1200" b="0" dirty="0" err="1">
                <a:solidFill>
                  <a:prstClr val="black"/>
                </a:solidFill>
              </a:rPr>
              <a:t>Kiberbiztonsági</a:t>
            </a:r>
            <a:r>
              <a:rPr lang="hu-HU" sz="1200" b="0" dirty="0">
                <a:solidFill>
                  <a:prstClr val="black"/>
                </a:solidFill>
              </a:rPr>
              <a:t> Műveleti Központ (CSOC) megtervezése (</a:t>
            </a:r>
            <a:r>
              <a:rPr lang="hu-HU" sz="1200" b="0" dirty="0" err="1">
                <a:solidFill>
                  <a:prstClr val="black"/>
                </a:solidFill>
              </a:rPr>
              <a:t>BSc</a:t>
            </a:r>
            <a:r>
              <a:rPr lang="hu-HU" sz="1200" b="0" dirty="0">
                <a:solidFill>
                  <a:prstClr val="black"/>
                </a:solidFill>
              </a:rPr>
              <a:t>)</a:t>
            </a:r>
          </a:p>
          <a:p>
            <a:pPr marL="633413" indent="-628650"/>
            <a:r>
              <a:rPr lang="hu-HU" sz="1200" b="0" dirty="0">
                <a:solidFill>
                  <a:prstClr val="black"/>
                </a:solidFill>
              </a:rPr>
              <a:t>	Tóth Géza (ÓE) -  Biztonsági kiegészítések szolgáltatás orientált architektúrák </a:t>
            </a:r>
            <a:r>
              <a:rPr lang="hu-HU" sz="1200" b="0" dirty="0" err="1">
                <a:solidFill>
                  <a:prstClr val="black"/>
                </a:solidFill>
              </a:rPr>
              <a:t>Enterprise</a:t>
            </a:r>
            <a:r>
              <a:rPr lang="hu-HU" sz="1200" b="0" dirty="0">
                <a:solidFill>
                  <a:prstClr val="black"/>
                </a:solidFill>
              </a:rPr>
              <a:t> Service </a:t>
            </a:r>
            <a:r>
              <a:rPr lang="hu-HU" sz="1200" b="0" dirty="0" err="1">
                <a:solidFill>
                  <a:prstClr val="black"/>
                </a:solidFill>
              </a:rPr>
              <a:t>Bus-on</a:t>
            </a:r>
            <a:r>
              <a:rPr lang="hu-HU" sz="1200" b="0" dirty="0">
                <a:solidFill>
                  <a:prstClr val="black"/>
                </a:solidFill>
              </a:rPr>
              <a:t> keresztüli </a:t>
            </a:r>
            <a:r>
              <a:rPr lang="hu-HU" sz="1200" b="0" dirty="0">
                <a:solidFill>
                  <a:schemeClr val="tx1"/>
                </a:solidFill>
              </a:rPr>
              <a:t>kommunikációjához (</a:t>
            </a:r>
            <a:r>
              <a:rPr lang="hu-HU" sz="1200" b="0" dirty="0" err="1">
                <a:solidFill>
                  <a:schemeClr val="tx1"/>
                </a:solidFill>
              </a:rPr>
              <a:t>MSc</a:t>
            </a:r>
            <a:r>
              <a:rPr lang="hu-HU" sz="1200" b="0" dirty="0">
                <a:solidFill>
                  <a:schemeClr val="tx1"/>
                </a:solidFill>
              </a:rPr>
              <a:t>)</a:t>
            </a:r>
          </a:p>
          <a:p>
            <a:pPr marL="633413" indent="-628650"/>
            <a:r>
              <a:rPr lang="hu-HU" sz="1200" b="0" dirty="0">
                <a:solidFill>
                  <a:schemeClr val="tx1"/>
                </a:solidFill>
              </a:rPr>
              <a:t>2017 – Kovács Zoltán  (BMGE) - Webes Nyomkövetési Trendek Vizsgálata</a:t>
            </a:r>
          </a:p>
          <a:p>
            <a:pPr marL="633413" indent="-628650"/>
            <a:r>
              <a:rPr lang="hu-HU" sz="1200" b="0" dirty="0">
                <a:solidFill>
                  <a:schemeClr val="tx1"/>
                </a:solidFill>
              </a:rPr>
              <a:t>	Beláz Annamária (NKE) - A magyar </a:t>
            </a:r>
            <a:r>
              <a:rPr lang="hu-HU" sz="1200" b="0" dirty="0" err="1">
                <a:solidFill>
                  <a:schemeClr val="tx1"/>
                </a:solidFill>
              </a:rPr>
              <a:t>kibervédelmi</a:t>
            </a:r>
            <a:r>
              <a:rPr lang="hu-HU" sz="1200" b="0" dirty="0">
                <a:solidFill>
                  <a:schemeClr val="tx1"/>
                </a:solidFill>
              </a:rPr>
              <a:t> szabályozás továbbfejlesztésének lehetőségei, Különös tekintettel a stratégiaalkotásra</a:t>
            </a:r>
          </a:p>
          <a:p>
            <a:pPr marL="633413" indent="-628650"/>
            <a:r>
              <a:rPr lang="hu-HU" sz="1200" b="0" dirty="0">
                <a:solidFill>
                  <a:schemeClr val="tx1"/>
                </a:solidFill>
              </a:rPr>
              <a:t>2018 – </a:t>
            </a:r>
            <a:r>
              <a:rPr lang="hu-HU" sz="1200" b="0" dirty="0" err="1">
                <a:solidFill>
                  <a:schemeClr val="tx1"/>
                </a:solidFill>
              </a:rPr>
              <a:t>Podholiczki</a:t>
            </a:r>
            <a:r>
              <a:rPr lang="hu-HU" sz="1200" b="0" dirty="0">
                <a:solidFill>
                  <a:schemeClr val="tx1"/>
                </a:solidFill>
              </a:rPr>
              <a:t> Evelin (NKE) -  Az információbiztonság felelős szerepe egy közigazgatási szervnél. Biztonságban vannak egészségügyi adataink? (</a:t>
            </a:r>
            <a:r>
              <a:rPr lang="hu-HU" sz="1200" b="0" dirty="0" err="1">
                <a:solidFill>
                  <a:schemeClr val="tx1"/>
                </a:solidFill>
              </a:rPr>
              <a:t>BSc</a:t>
            </a:r>
            <a:r>
              <a:rPr lang="hu-HU" sz="1200" b="0" dirty="0">
                <a:solidFill>
                  <a:schemeClr val="tx1"/>
                </a:solidFill>
              </a:rPr>
              <a:t>)</a:t>
            </a:r>
          </a:p>
          <a:p>
            <a:pPr marL="633413" indent="-628650"/>
            <a:r>
              <a:rPr lang="hu-HU" sz="1200" b="0" dirty="0">
                <a:solidFill>
                  <a:schemeClr val="tx1"/>
                </a:solidFill>
              </a:rPr>
              <a:t>	 </a:t>
            </a:r>
            <a:r>
              <a:rPr lang="hu-HU" sz="1200" b="0" dirty="0" err="1">
                <a:solidFill>
                  <a:schemeClr val="tx1"/>
                </a:solidFill>
              </a:rPr>
              <a:t>Legárd</a:t>
            </a:r>
            <a:r>
              <a:rPr lang="hu-HU" sz="1200" b="0" dirty="0">
                <a:solidFill>
                  <a:schemeClr val="tx1"/>
                </a:solidFill>
              </a:rPr>
              <a:t> Ildikó (NKE) - Az elektronikus információbiztonság-tudatosság és tudatosítás jelenlegi helyzete, lehetőségei és kihívásai a közszolgálatban (</a:t>
            </a:r>
            <a:r>
              <a:rPr lang="hu-HU" sz="1200" b="0" dirty="0" err="1">
                <a:solidFill>
                  <a:schemeClr val="tx1"/>
                </a:solidFill>
              </a:rPr>
              <a:t>MSc</a:t>
            </a:r>
            <a:r>
              <a:rPr lang="hu-HU" sz="1200" b="0" dirty="0">
                <a:solidFill>
                  <a:schemeClr val="tx1"/>
                </a:solidFill>
              </a:rPr>
              <a:t>)</a:t>
            </a:r>
          </a:p>
          <a:p>
            <a:pPr marL="633413" indent="-628650"/>
            <a:r>
              <a:rPr lang="hu-HU" sz="1200" b="0" dirty="0">
                <a:solidFill>
                  <a:schemeClr val="tx1"/>
                </a:solidFill>
              </a:rPr>
              <a:t>2019 - …</a:t>
            </a:r>
          </a:p>
          <a:p>
            <a:pPr marL="633413" indent="-628650"/>
            <a:endParaRPr lang="hu-HU" sz="1200" b="0" dirty="0">
              <a:solidFill>
                <a:prstClr val="black"/>
              </a:solidFill>
            </a:endParaRPr>
          </a:p>
          <a:p>
            <a:pPr lvl="4" eaLnBrk="1" hangingPunct="1">
              <a:spcBef>
                <a:spcPts val="350"/>
              </a:spcBef>
            </a:pPr>
            <a:endParaRPr lang="hu-HU" altLang="hu-HU" sz="1600" b="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lvl="4" eaLnBrk="1" hangingPunct="1">
              <a:spcBef>
                <a:spcPts val="350"/>
              </a:spcBef>
            </a:pPr>
            <a:endParaRPr lang="hu-HU" altLang="hu-HU" sz="1100" b="0" i="1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spcBef>
                <a:spcPts val="400"/>
              </a:spcBef>
            </a:pPr>
            <a:endParaRPr lang="hu-HU" altLang="hu-HU" sz="1200" b="0" i="1" dirty="0">
              <a:solidFill>
                <a:prstClr val="black"/>
              </a:solidFill>
            </a:endParaRPr>
          </a:p>
          <a:p>
            <a:pPr lvl="4" eaLnBrk="1" hangingPunct="1">
              <a:spcBef>
                <a:spcPts val="400"/>
              </a:spcBef>
            </a:pPr>
            <a:endParaRPr lang="hu-HU" altLang="hu-HU" sz="1200" b="0" i="1" dirty="0">
              <a:solidFill>
                <a:prstClr val="black"/>
              </a:solidFill>
            </a:endParaRPr>
          </a:p>
          <a:p>
            <a:pPr lvl="4" eaLnBrk="1" hangingPunct="1">
              <a:spcBef>
                <a:spcPts val="400"/>
              </a:spcBef>
            </a:pPr>
            <a:endParaRPr lang="hu-HU" altLang="hu-HU" sz="1200" b="0" i="1" dirty="0">
              <a:solidFill>
                <a:prstClr val="black"/>
              </a:solidFill>
            </a:endParaRPr>
          </a:p>
          <a:p>
            <a:pPr lvl="3" eaLnBrk="1" hangingPunct="1">
              <a:spcBef>
                <a:spcPts val="400"/>
              </a:spcBef>
            </a:pPr>
            <a:endParaRPr lang="hu-HU" altLang="hu-HU" sz="1200" b="0" i="1" dirty="0">
              <a:solidFill>
                <a:prstClr val="black"/>
              </a:solidFill>
            </a:endParaRPr>
          </a:p>
          <a:p>
            <a:pPr lvl="1" eaLnBrk="1" hangingPunct="1">
              <a:spcBef>
                <a:spcPts val="600"/>
              </a:spcBef>
            </a:pPr>
            <a:endParaRPr lang="hu-HU" altLang="hu-HU" b="0" dirty="0">
              <a:solidFill>
                <a:prstClr val="black"/>
              </a:solidFill>
            </a:endParaRPr>
          </a:p>
          <a:p>
            <a:pPr eaLnBrk="1" hangingPunct="1">
              <a:spcBef>
                <a:spcPts val="600"/>
              </a:spcBef>
            </a:pPr>
            <a:endParaRPr lang="hu-HU" altLang="hu-HU" b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41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extShape 1"/>
          <p:cNvSpPr txBox="1"/>
          <p:nvPr/>
        </p:nvSpPr>
        <p:spPr>
          <a:xfrm>
            <a:off x="8625408" y="6019920"/>
            <a:ext cx="702552" cy="495000"/>
          </a:xfrm>
          <a:prstGeom prst="rect">
            <a:avLst/>
          </a:prstGeom>
        </p:spPr>
        <p:txBody>
          <a:bodyPr/>
          <a:lstStyle/>
          <a:p>
            <a:fld id="{DA97D2CF-8120-4B18-B80D-7D973BFEA50F}" type="slidenum">
              <a:rPr lang="hu-HU" sz="1400">
                <a:solidFill>
                  <a:srgbClr val="000000"/>
                </a:solidFill>
                <a:latin typeface="Times New Roman"/>
              </a:rPr>
              <a:pPr/>
              <a:t>6</a:t>
            </a:fld>
            <a:endParaRPr>
              <a:solidFill>
                <a:prstClr val="black"/>
              </a:solidFill>
            </a:endParaRPr>
          </a:p>
        </p:txBody>
      </p:sp>
      <p:sp>
        <p:nvSpPr>
          <p:cNvPr id="149" name="CustomShape 2"/>
          <p:cNvSpPr/>
          <p:nvPr/>
        </p:nvSpPr>
        <p:spPr>
          <a:xfrm>
            <a:off x="1374956" y="60043"/>
            <a:ext cx="7920880" cy="609120"/>
          </a:xfrm>
          <a:prstGeom prst="rect">
            <a:avLst/>
          </a:prstGeom>
          <a:noFill/>
        </p:spPr>
        <p:txBody>
          <a:bodyPr lIns="90000" tIns="45000" rIns="90000" bIns="45000" anchor="ctr"/>
          <a:lstStyle/>
          <a:p>
            <a:r>
              <a:rPr lang="hu-HU" sz="2400" b="1" dirty="0">
                <a:solidFill>
                  <a:srgbClr val="0D0147"/>
                </a:solidFill>
              </a:rPr>
              <a:t>EDDIGI NYERTESEK(2006-2018) - intézményenként</a:t>
            </a:r>
            <a:endParaRPr sz="2400" dirty="0">
              <a:solidFill>
                <a:prstClr val="black"/>
              </a:solidFill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631425642"/>
              </p:ext>
            </p:extLst>
          </p:nvPr>
        </p:nvGraphicFramePr>
        <p:xfrm>
          <a:off x="1651000" y="1227666"/>
          <a:ext cx="6604000" cy="4402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84934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TextShape 1"/>
          <p:cNvSpPr txBox="1"/>
          <p:nvPr/>
        </p:nvSpPr>
        <p:spPr>
          <a:xfrm>
            <a:off x="8913440" y="5805264"/>
            <a:ext cx="992560" cy="4950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fld id="{3F13B616-89FC-4754-9A43-C3DB75E6C12E}" type="slidenum">
              <a:rPr lang="hu-HU" sz="1400">
                <a:solidFill>
                  <a:srgbClr val="000000"/>
                </a:solidFill>
                <a:latin typeface="Times New Roman"/>
              </a:rPr>
              <a:pPr>
                <a:lnSpc>
                  <a:spcPct val="100000"/>
                </a:lnSpc>
              </a:pPr>
              <a:t>7</a:t>
            </a:fld>
            <a:endParaRPr dirty="0"/>
          </a:p>
        </p:txBody>
      </p:sp>
      <p:sp>
        <p:nvSpPr>
          <p:cNvPr id="152" name="CustomShape 2"/>
          <p:cNvSpPr/>
          <p:nvPr/>
        </p:nvSpPr>
        <p:spPr>
          <a:xfrm>
            <a:off x="0" y="76320"/>
            <a:ext cx="9905760" cy="609120"/>
          </a:xfrm>
          <a:prstGeom prst="rect">
            <a:avLst/>
          </a:prstGeom>
          <a:noFill/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hu-HU" sz="3200" b="1" dirty="0">
                <a:solidFill>
                  <a:srgbClr val="0D0147"/>
                </a:solidFill>
                <a:latin typeface="Arial"/>
              </a:rPr>
              <a:t>A 87. program – 2019.09.18.</a:t>
            </a:r>
            <a:endParaRPr sz="3200" dirty="0"/>
          </a:p>
        </p:txBody>
      </p:sp>
      <p:sp>
        <p:nvSpPr>
          <p:cNvPr id="153" name="CustomShape 3"/>
          <p:cNvSpPr/>
          <p:nvPr/>
        </p:nvSpPr>
        <p:spPr>
          <a:xfrm>
            <a:off x="1424608" y="764704"/>
            <a:ext cx="8481152" cy="504056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endParaRPr lang="hu-HU" sz="1400" dirty="0"/>
          </a:p>
          <a:p>
            <a:pPr>
              <a:tabLst>
                <a:tab pos="1438275" algn="l"/>
              </a:tabLst>
            </a:pPr>
            <a:r>
              <a:rPr lang="hu-HU" sz="1400" b="1" dirty="0"/>
              <a:t>09.30 – 10.00 </a:t>
            </a:r>
            <a:r>
              <a:rPr lang="hu-HU" sz="1400" dirty="0"/>
              <a:t>	</a:t>
            </a:r>
            <a:r>
              <a:rPr lang="hu-HU" sz="1400" b="1" dirty="0"/>
              <a:t>Érkezés, regisztráció</a:t>
            </a:r>
          </a:p>
          <a:p>
            <a:pPr>
              <a:tabLst>
                <a:tab pos="1438275" algn="l"/>
              </a:tabLst>
            </a:pPr>
            <a:endParaRPr lang="hu-HU" sz="1400" dirty="0"/>
          </a:p>
          <a:p>
            <a:pPr>
              <a:tabLst>
                <a:tab pos="1438275" algn="l"/>
              </a:tabLst>
            </a:pPr>
            <a:r>
              <a:rPr lang="hu-HU" sz="1400" b="1" dirty="0"/>
              <a:t>10.00 – 11.30 </a:t>
            </a:r>
            <a:r>
              <a:rPr lang="hu-HU" sz="1400" dirty="0"/>
              <a:t>	</a:t>
            </a:r>
            <a:r>
              <a:rPr lang="hu-HU" sz="1400" b="1" dirty="0"/>
              <a:t>Köszöntő és bevezető gondolatok</a:t>
            </a:r>
          </a:p>
          <a:p>
            <a:pPr>
              <a:tabLst>
                <a:tab pos="1438275" algn="l"/>
              </a:tabLst>
            </a:pPr>
            <a:r>
              <a:rPr lang="hu-HU" sz="1400" dirty="0"/>
              <a:t>	Dr. Ködmön István (Hétpecsét Egyesület) alelnök</a:t>
            </a:r>
          </a:p>
          <a:p>
            <a:pPr>
              <a:tabLst>
                <a:tab pos="1438275" algn="l"/>
              </a:tabLst>
            </a:pPr>
            <a:endParaRPr lang="hu-HU" sz="1400" dirty="0"/>
          </a:p>
          <a:p>
            <a:pPr>
              <a:tabLst>
                <a:tab pos="1438275" algn="l"/>
              </a:tabLst>
            </a:pPr>
            <a:r>
              <a:rPr lang="hu-HU" sz="1400" dirty="0"/>
              <a:t>	</a:t>
            </a:r>
            <a:r>
              <a:rPr lang="hu-HU" sz="1400" b="1" dirty="0"/>
              <a:t>Kiberbiztonság és adatvédelem</a:t>
            </a:r>
          </a:p>
          <a:p>
            <a:pPr>
              <a:tabLst>
                <a:tab pos="1438275" algn="l"/>
              </a:tabLst>
            </a:pPr>
            <a:r>
              <a:rPr lang="hu-HU" sz="1400" b="1" dirty="0"/>
              <a:t>	</a:t>
            </a:r>
            <a:r>
              <a:rPr lang="hu-HU" sz="1400" dirty="0"/>
              <a:t>Nagy Bálint (IVSZ) (</a:t>
            </a:r>
            <a:r>
              <a:rPr lang="hu-HU" sz="1400" dirty="0" err="1"/>
              <a:t>Huawei</a:t>
            </a:r>
            <a:r>
              <a:rPr lang="hu-HU" sz="1400" dirty="0"/>
              <a:t> Technologies Hungary Kft) </a:t>
            </a:r>
            <a:r>
              <a:rPr lang="hu-HU" sz="1400" dirty="0" err="1"/>
              <a:t>Solution</a:t>
            </a:r>
            <a:r>
              <a:rPr lang="hu-HU" sz="1400" dirty="0"/>
              <a:t> </a:t>
            </a:r>
            <a:r>
              <a:rPr lang="hu-HU" sz="1400" dirty="0" err="1"/>
              <a:t>Sales</a:t>
            </a:r>
            <a:r>
              <a:rPr lang="hu-HU" sz="1400" dirty="0"/>
              <a:t> </a:t>
            </a:r>
            <a:r>
              <a:rPr lang="hu-HU" sz="1400" dirty="0" err="1"/>
              <a:t>Director</a:t>
            </a:r>
            <a:r>
              <a:rPr lang="hu-HU" sz="1400" dirty="0"/>
              <a:t> 	(</a:t>
            </a:r>
            <a:r>
              <a:rPr lang="hu-HU" sz="1400" dirty="0" err="1"/>
              <a:t>Huawei</a:t>
            </a:r>
            <a:r>
              <a:rPr lang="hu-HU" sz="1400" dirty="0"/>
              <a:t> Hungary EBG)</a:t>
            </a:r>
          </a:p>
          <a:p>
            <a:pPr>
              <a:tabLst>
                <a:tab pos="1438275" algn="l"/>
              </a:tabLst>
            </a:pPr>
            <a:r>
              <a:rPr lang="hu-HU" sz="1400" b="1" dirty="0"/>
              <a:t>	</a:t>
            </a:r>
          </a:p>
          <a:p>
            <a:pPr>
              <a:tabLst>
                <a:tab pos="1438275" algn="l"/>
              </a:tabLst>
            </a:pPr>
            <a:r>
              <a:rPr lang="hu-HU" sz="1400" b="1" dirty="0"/>
              <a:t>	Folyamatszervezés, mint az információbiztonság eszköze </a:t>
            </a:r>
          </a:p>
          <a:p>
            <a:pPr>
              <a:tabLst>
                <a:tab pos="1438275" algn="l"/>
              </a:tabLst>
            </a:pPr>
            <a:r>
              <a:rPr lang="hu-HU" sz="1400" dirty="0"/>
              <a:t>    	</a:t>
            </a:r>
            <a:r>
              <a:rPr lang="hu-HU" sz="1400" dirty="0" err="1"/>
              <a:t>Pflanzner</a:t>
            </a:r>
            <a:r>
              <a:rPr lang="hu-HU" sz="1400" dirty="0"/>
              <a:t> Sándor (ADAPTO </a:t>
            </a:r>
            <a:r>
              <a:rPr lang="hu-HU" sz="1400" dirty="0" err="1"/>
              <a:t>Solutions</a:t>
            </a:r>
            <a:r>
              <a:rPr lang="hu-HU" sz="1400" dirty="0"/>
              <a:t> Kft.) fejlesztési vezető</a:t>
            </a:r>
          </a:p>
          <a:p>
            <a:pPr>
              <a:tabLst>
                <a:tab pos="1438275" algn="l"/>
              </a:tabLst>
            </a:pPr>
            <a:r>
              <a:rPr lang="hu-HU" sz="1400" b="1" dirty="0"/>
              <a:t>        </a:t>
            </a:r>
          </a:p>
          <a:p>
            <a:pPr>
              <a:tabLst>
                <a:tab pos="1438275" algn="l"/>
              </a:tabLst>
            </a:pPr>
            <a:r>
              <a:rPr lang="hu-HU" sz="1400" b="1" dirty="0"/>
              <a:t>11.30 – 11.50 	Kávé szünet (kávé, üdítő, pogácsa, aprósütemény)</a:t>
            </a:r>
          </a:p>
          <a:p>
            <a:pPr>
              <a:tabLst>
                <a:tab pos="1438275" algn="l"/>
              </a:tabLst>
            </a:pPr>
            <a:endParaRPr lang="hu-HU" sz="1400" b="1" dirty="0"/>
          </a:p>
          <a:p>
            <a:pPr>
              <a:tabLst>
                <a:tab pos="1438275" algn="l"/>
              </a:tabLst>
            </a:pPr>
            <a:r>
              <a:rPr lang="hu-HU" sz="1400" b="1" dirty="0"/>
              <a:t>11.50 – 13.00	Az "Év információvédelmi szak- és diplomadolgozata - 2019 " cím </a:t>
            </a:r>
          </a:p>
          <a:p>
            <a:pPr>
              <a:tabLst>
                <a:tab pos="1438275" algn="l"/>
              </a:tabLst>
            </a:pPr>
            <a:r>
              <a:rPr lang="hu-HU" sz="1400" b="1" dirty="0"/>
              <a:t>	nyerteseinek előadása</a:t>
            </a:r>
          </a:p>
          <a:p>
            <a:pPr>
              <a:tabLst>
                <a:tab pos="1438275" algn="l"/>
              </a:tabLst>
            </a:pPr>
            <a:endParaRPr lang="hu-HU" sz="1400" b="1" dirty="0"/>
          </a:p>
          <a:p>
            <a:pPr>
              <a:tabLst>
                <a:tab pos="1438275" algn="l"/>
              </a:tabLst>
            </a:pPr>
            <a:r>
              <a:rPr lang="hu-HU" sz="1400" b="1" dirty="0"/>
              <a:t>	ITIL 4 + információ biztonság nézőpontjából</a:t>
            </a:r>
            <a:endParaRPr lang="hu-HU" sz="1400" dirty="0"/>
          </a:p>
          <a:p>
            <a:pPr marL="1438275"/>
            <a:r>
              <a:rPr lang="hu-HU" sz="1400" dirty="0"/>
              <a:t>Krauth Péter  (LATERAL Consulting) IT management </a:t>
            </a:r>
            <a:r>
              <a:rPr lang="hu-HU" sz="1400" dirty="0" err="1"/>
              <a:t>trainer</a:t>
            </a:r>
            <a:endParaRPr lang="hu-HU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911</TotalTime>
  <Words>207</Words>
  <Application>Microsoft Office PowerPoint</Application>
  <PresentationFormat>A4 (210x297 mm)</PresentationFormat>
  <Paragraphs>108</Paragraphs>
  <Slides>7</Slides>
  <Notes>6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3</vt:i4>
      </vt:variant>
      <vt:variant>
        <vt:lpstr>Diacímek</vt:lpstr>
      </vt:variant>
      <vt:variant>
        <vt:i4>7</vt:i4>
      </vt:variant>
    </vt:vector>
  </HeadingPairs>
  <TitlesOfParts>
    <vt:vector size="16" baseType="lpstr">
      <vt:lpstr>Arial</vt:lpstr>
      <vt:lpstr>Calibri</vt:lpstr>
      <vt:lpstr>StarSymbol</vt:lpstr>
      <vt:lpstr>Tahoma</vt:lpstr>
      <vt:lpstr>Times New Roman</vt:lpstr>
      <vt:lpstr>Wingdings</vt:lpstr>
      <vt:lpstr>Office Theme</vt:lpstr>
      <vt:lpstr>Office Theme</vt:lpstr>
      <vt:lpstr>Office Theme</vt:lpstr>
      <vt:lpstr>PowerPoint-bemutató</vt:lpstr>
      <vt:lpstr>PowerPoint-bemutató</vt:lpstr>
      <vt:lpstr>PowerPoint-bemutató</vt:lpstr>
      <vt:lpstr>PÁLYÁZATI FELHÍVÁS az  „Év információvédelmi szak- és diplomadolgozata - 2019” cím elnyerésére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Tarján Gábor</dc:creator>
  <cp:lastModifiedBy>Tarján Gabor</cp:lastModifiedBy>
  <cp:revision>72</cp:revision>
  <dcterms:modified xsi:type="dcterms:W3CDTF">2019-09-17T13:53:19Z</dcterms:modified>
</cp:coreProperties>
</file>