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1"/>
  </p:notesMasterIdLst>
  <p:sldIdLst>
    <p:sldId id="256" r:id="rId4"/>
    <p:sldId id="257" r:id="rId5"/>
    <p:sldId id="272" r:id="rId6"/>
    <p:sldId id="274" r:id="rId7"/>
    <p:sldId id="275" r:id="rId8"/>
    <p:sldId id="276" r:id="rId9"/>
    <p:sldId id="261" r:id="rId10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552" autoAdjust="0"/>
  </p:normalViewPr>
  <p:slideViewPr>
    <p:cSldViewPr>
      <p:cViewPr varScale="1">
        <p:scale>
          <a:sx n="103" d="100"/>
          <a:sy n="103" d="100"/>
        </p:scale>
        <p:origin x="1530" y="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hu-HU" dirty="0"/>
              <a:t>Nyertesek száma intézményenként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7116671714112658"/>
          <c:y val="0.14102906261136716"/>
          <c:w val="0.72087341005451244"/>
          <c:h val="0.568126319796614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Nyertesek száma (fő)</c:v>
                </c:pt>
              </c:strCache>
            </c:strRef>
          </c:tx>
          <c:invertIfNegative val="0"/>
          <c:cat>
            <c:strRef>
              <c:f>Munka1!$A$2:$A$9</c:f>
              <c:strCache>
                <c:ptCount val="7"/>
                <c:pt idx="0">
                  <c:v>BMGE</c:v>
                </c:pt>
                <c:pt idx="1">
                  <c:v>NKE (ZMNE)</c:v>
                </c:pt>
                <c:pt idx="2">
                  <c:v>BCE</c:v>
                </c:pt>
                <c:pt idx="3">
                  <c:v>DF</c:v>
                </c:pt>
                <c:pt idx="4">
                  <c:v>ÓE</c:v>
                </c:pt>
                <c:pt idx="5">
                  <c:v>PPKE</c:v>
                </c:pt>
                <c:pt idx="6">
                  <c:v>PTE</c:v>
                </c:pt>
              </c:strCache>
            </c:strRef>
          </c:cat>
          <c:val>
            <c:numRef>
              <c:f>Munka1!$B$2:$B$9</c:f>
              <c:numCache>
                <c:formatCode>General</c:formatCode>
                <c:ptCount val="8"/>
                <c:pt idx="0">
                  <c:v>9</c:v>
                </c:pt>
                <c:pt idx="1">
                  <c:v>7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9B-4B85-98FD-8DA0B23EE7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555136"/>
        <c:axId val="110556672"/>
      </c:barChart>
      <c:catAx>
        <c:axId val="110555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hu-HU"/>
          </a:p>
        </c:txPr>
        <c:crossAx val="110556672"/>
        <c:crosses val="autoZero"/>
        <c:auto val="1"/>
        <c:lblAlgn val="ctr"/>
        <c:lblOffset val="100"/>
        <c:noMultiLvlLbl val="0"/>
      </c:catAx>
      <c:valAx>
        <c:axId val="1105566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hu-HU"/>
          </a:p>
        </c:txPr>
        <c:crossAx val="110555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7864491217443966"/>
          <c:y val="0.17484492922131062"/>
          <c:w val="0.25404739551786798"/>
          <c:h val="5.560356938192236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200"/>
          </a:pPr>
          <a:endParaRPr lang="hu-H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0621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0621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tpecset.hu/" TargetMode="Externa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LXXXVII. Szakmai Fórum
Budapest, 2019. szeptember 18.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Dr. Ködmön István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alelnök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Nagykorúak lettünk 2019- </a:t>
            </a:r>
            <a:r>
              <a:rPr lang="hu-HU" sz="3200" b="1" dirty="0" err="1">
                <a:solidFill>
                  <a:srgbClr val="0D0147"/>
                </a:solidFill>
                <a:latin typeface="Arial"/>
              </a:rPr>
              <a:t>ben</a:t>
            </a:r>
            <a:endParaRPr sz="32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3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Fórumok</a:t>
            </a:r>
            <a:endParaRPr sz="3200" b="1" dirty="0"/>
          </a:p>
        </p:txBody>
      </p:sp>
      <p:sp>
        <p:nvSpPr>
          <p:cNvPr id="153" name="CustomShape 3"/>
          <p:cNvSpPr/>
          <p:nvPr/>
        </p:nvSpPr>
        <p:spPr>
          <a:xfrm>
            <a:off x="1496376" y="764704"/>
            <a:ext cx="6913008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pPr algn="ctr"/>
            <a:endParaRPr lang="hu-HU" sz="1000" dirty="0"/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Minden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páratlan </a:t>
            </a:r>
          </a:p>
          <a:p>
            <a:pPr algn="ctr">
              <a:tabLst>
                <a:tab pos="1438275" algn="l"/>
              </a:tabLst>
            </a:pPr>
            <a:endParaRPr lang="hu-HU" sz="3200" b="1" dirty="0"/>
          </a:p>
          <a:p>
            <a:pPr algn="ctr">
              <a:tabLst>
                <a:tab pos="1438275" algn="l"/>
              </a:tabLst>
            </a:pPr>
            <a:r>
              <a:rPr lang="hu-HU" sz="2000" b="1" dirty="0"/>
              <a:t>(január, március, május, szeptember, november)</a:t>
            </a:r>
          </a:p>
          <a:p>
            <a:pPr algn="ctr">
              <a:tabLst>
                <a:tab pos="1438275" algn="l"/>
              </a:tabLst>
            </a:pPr>
            <a:endParaRPr lang="hu-HU" sz="3200" b="1" dirty="0"/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hónap 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harmadik szerdája</a:t>
            </a:r>
          </a:p>
          <a:p>
            <a:pPr algn="ctr">
              <a:tabLst>
                <a:tab pos="1438275" algn="l"/>
              </a:tabLst>
            </a:pPr>
            <a:endParaRPr lang="hu-HU" sz="3200" b="1" dirty="0"/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 kivétel július!</a:t>
            </a:r>
            <a:endParaRPr lang="hu-HU" sz="2800" dirty="0"/>
          </a:p>
          <a:p>
            <a:pPr algn="ctr"/>
            <a:endParaRPr lang="hu-HU" sz="2800" b="1" dirty="0"/>
          </a:p>
        </p:txBody>
      </p:sp>
    </p:spTree>
    <p:extLst>
      <p:ext uri="{BB962C8B-B14F-4D97-AF65-F5344CB8AC3E}">
        <p14:creationId xmlns:p14="http://schemas.microsoft.com/office/powerpoint/2010/main" val="37146609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548680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információvédelmi szak- és diplomadolgozata - 2019”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</a:rPr>
              <a:t>Idén 14. alkalommal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</a:rPr>
              <a:t>Idén is két kategóriában (SZAK és DIPLOMA)</a:t>
            </a:r>
            <a:endParaRPr sz="2200" dirty="0">
              <a:solidFill>
                <a:prstClr val="black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</a:rPr>
              <a:t>Beadási határidő: 2019. július 31.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000000"/>
                </a:solidFill>
              </a:rPr>
              <a:t>Egyesület székhelyén </a:t>
            </a:r>
            <a:r>
              <a:rPr lang="hu-HU" sz="2000" dirty="0">
                <a:solidFill>
                  <a:srgbClr val="000000"/>
                </a:solidFill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</a:rPr>
              <a:t>Postai úton </a:t>
            </a:r>
            <a:r>
              <a:rPr lang="hu-HU" sz="2000" dirty="0">
                <a:solidFill>
                  <a:srgbClr val="000000"/>
                </a:solidFill>
              </a:rPr>
              <a:t>(1102 Budapest, Szent László tér 20.)</a:t>
            </a:r>
            <a:endParaRPr sz="2000" dirty="0">
              <a:solidFill>
                <a:prstClr val="black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prstClr val="black"/>
                </a:solidFill>
              </a:rPr>
              <a:t>ISO/IEC 27001 – ISO 27000-es szabványcsalád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</a:rPr>
              <a:t>Értékes nyeremények</a:t>
            </a:r>
            <a:endParaRPr lang="hu-HU" sz="2000" b="1" dirty="0">
              <a:solidFill>
                <a:srgbClr val="000000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FF0000"/>
                </a:solidFill>
              </a:rPr>
              <a:t>Eredményhirdetés LXXXVII. fórumon - 2019. szeptember 18-án.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prstClr val="black"/>
                </a:solidFill>
              </a:rPr>
              <a:t>Részletes kiírás: </a:t>
            </a:r>
            <a:r>
              <a:rPr lang="hu-HU" sz="2200" b="1" dirty="0" err="1">
                <a:solidFill>
                  <a:prstClr val="black"/>
                </a:solidFill>
                <a:hlinkClick r:id="rId2"/>
              </a:rPr>
              <a:t>www.hetpecset.hu</a:t>
            </a:r>
            <a:r>
              <a:rPr lang="hu-HU" sz="2200" b="1" dirty="0">
                <a:solidFill>
                  <a:prstClr val="black"/>
                </a:solidFill>
              </a:rPr>
              <a:t> honlapon</a:t>
            </a:r>
            <a:endParaRPr sz="2200" b="1" dirty="0">
              <a:solidFill>
                <a:prstClr val="black"/>
              </a:solidFill>
            </a:endParaRPr>
          </a:p>
          <a:p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913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25408" y="6019920"/>
            <a:ext cx="702552" cy="495000"/>
          </a:xfrm>
          <a:prstGeom prst="rect">
            <a:avLst/>
          </a:prstGeom>
        </p:spPr>
        <p:txBody>
          <a:bodyPr/>
          <a:lstStyle/>
          <a:p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/>
              <a:t>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792088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r>
              <a:rPr lang="hu-HU" sz="2400" b="1" dirty="0">
                <a:solidFill>
                  <a:srgbClr val="0D0147"/>
                </a:solidFill>
              </a:rPr>
              <a:t>EDDIGI NYERTESEK(2006-tól)</a:t>
            </a:r>
            <a:endParaRPr sz="2400" dirty="0">
              <a:solidFill>
                <a:prstClr val="black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776933"/>
            <a:ext cx="990600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r>
              <a:rPr lang="hu-HU" sz="1400" b="0" dirty="0">
                <a:solidFill>
                  <a:prstClr val="black"/>
                </a:solidFill>
              </a:rPr>
              <a:t>			</a:t>
            </a:r>
          </a:p>
          <a:p>
            <a:pPr marL="2152650" indent="-714375"/>
            <a:r>
              <a:rPr lang="hu-HU" sz="1200" b="0" dirty="0">
                <a:solidFill>
                  <a:prstClr val="black"/>
                </a:solidFill>
              </a:rPr>
              <a:t>2006 - </a:t>
            </a:r>
            <a:r>
              <a:rPr lang="hu-HU" sz="1200" b="0" dirty="0" err="1">
                <a:solidFill>
                  <a:prstClr val="black"/>
                </a:solidFill>
              </a:rPr>
              <a:t>Czirkos</a:t>
            </a:r>
            <a:r>
              <a:rPr lang="hu-HU" sz="1200" b="0" dirty="0">
                <a:solidFill>
                  <a:prstClr val="black"/>
                </a:solidFill>
              </a:rPr>
              <a:t> Zoltán (BMGE) - P2P alapú biztonsági szoftver kifejlesztése</a:t>
            </a:r>
          </a:p>
          <a:p>
            <a:pPr marL="2152650" indent="-714375"/>
            <a:r>
              <a:rPr lang="hu-HU" sz="1200" b="0" dirty="0">
                <a:solidFill>
                  <a:prstClr val="black"/>
                </a:solidFill>
              </a:rPr>
              <a:t>2007 - Gulyás Gábor György (BMGE) - Anonim csevegő szolgáltatás vizsgálata hagyományos és mobil környezetben</a:t>
            </a:r>
          </a:p>
          <a:p>
            <a:pPr marL="2152650" indent="-714375"/>
            <a:r>
              <a:rPr lang="hu-HU" sz="1200" b="0" dirty="0">
                <a:solidFill>
                  <a:prstClr val="black"/>
                </a:solidFill>
              </a:rPr>
              <a:t>2007 – </a:t>
            </a:r>
            <a:r>
              <a:rPr lang="hu-HU" sz="1200" b="0" dirty="0" err="1">
                <a:solidFill>
                  <a:prstClr val="black"/>
                </a:solidFill>
              </a:rPr>
              <a:t>Árva-Szabó</a:t>
            </a:r>
            <a:r>
              <a:rPr lang="hu-HU" sz="1200" b="0" dirty="0">
                <a:solidFill>
                  <a:prstClr val="black"/>
                </a:solidFill>
              </a:rPr>
              <a:t> Péter (PTE) - Munkavállalói személyes adatok kezelésének gyakorlati problémái</a:t>
            </a:r>
          </a:p>
          <a:p>
            <a:pPr marL="2152650" indent="-714375"/>
            <a:r>
              <a:rPr lang="hu-HU" sz="1200" b="0" dirty="0">
                <a:solidFill>
                  <a:prstClr val="black"/>
                </a:solidFill>
              </a:rPr>
              <a:t>2008 - </a:t>
            </a:r>
            <a:r>
              <a:rPr lang="hu-HU" sz="1200" b="0" dirty="0" err="1">
                <a:solidFill>
                  <a:prstClr val="black"/>
                </a:solidFill>
              </a:rPr>
              <a:t>Cserbák</a:t>
            </a:r>
            <a:r>
              <a:rPr lang="hu-HU" sz="1200" b="0" dirty="0">
                <a:solidFill>
                  <a:prstClr val="black"/>
                </a:solidFill>
              </a:rPr>
              <a:t> Márton (BMGE) - „</a:t>
            </a:r>
            <a:r>
              <a:rPr lang="hu-HU" sz="1200" b="0" dirty="0" err="1">
                <a:solidFill>
                  <a:prstClr val="black"/>
                </a:solidFill>
              </a:rPr>
              <a:t>Lightweight</a:t>
            </a:r>
            <a:r>
              <a:rPr lang="hu-HU" sz="1200" b="0" dirty="0">
                <a:solidFill>
                  <a:prstClr val="black"/>
                </a:solidFill>
              </a:rPr>
              <a:t>” biztonsági megoldás rádiófrekvenciás azonosítással támogatott elektronikus kereskedelmi környezetben</a:t>
            </a:r>
          </a:p>
          <a:p>
            <a:pPr marL="2152650" indent="-714375"/>
            <a:r>
              <a:rPr lang="hu-HU" sz="1200" b="0" dirty="0">
                <a:solidFill>
                  <a:prstClr val="black"/>
                </a:solidFill>
              </a:rPr>
              <a:t>2008 – </a:t>
            </a:r>
            <a:r>
              <a:rPr lang="hu-HU" sz="1200" b="0" dirty="0" err="1">
                <a:solidFill>
                  <a:prstClr val="black"/>
                </a:solidFill>
              </a:rPr>
              <a:t>Gábri</a:t>
            </a:r>
            <a:r>
              <a:rPr lang="hu-HU" sz="1200" b="0" dirty="0">
                <a:solidFill>
                  <a:prstClr val="black"/>
                </a:solidFill>
              </a:rPr>
              <a:t> Máté (ZMNE) – Az információ hatása a XXI. század biztonságára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2009 – Ravasz Csaba (DF) – Digitális aláírás megvalósítása vállalati környezetben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2009 – Horváth Bence (BCE) – </a:t>
            </a:r>
            <a:r>
              <a:rPr lang="hu-HU" sz="1200" b="0" dirty="0" err="1">
                <a:solidFill>
                  <a:prstClr val="black"/>
                </a:solidFill>
              </a:rPr>
              <a:t>Identity</a:t>
            </a:r>
            <a:r>
              <a:rPr lang="hu-HU" sz="1200" b="0" dirty="0">
                <a:solidFill>
                  <a:prstClr val="black"/>
                </a:solidFill>
              </a:rPr>
              <a:t> management (Üzleti előnyök – technológiai kockázatok)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2010 – Füzesi Tamás (BCE) – Hálózati biztonság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2010 – Paulik Tamás (BMGE) – Kliensoldali webes tartalomtitkosító eszköz készítése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2011 – Besenyei Tamás  (BMGE) – A webes tartalmakban alkalmazható </a:t>
            </a:r>
            <a:r>
              <a:rPr lang="hu-HU" sz="1200" b="0" dirty="0" err="1">
                <a:solidFill>
                  <a:prstClr val="black"/>
                </a:solidFill>
              </a:rPr>
              <a:t>szteganográfiai</a:t>
            </a:r>
            <a:r>
              <a:rPr lang="hu-HU" sz="1200" b="0" dirty="0">
                <a:solidFill>
                  <a:prstClr val="black"/>
                </a:solidFill>
              </a:rPr>
              <a:t> módszerek vizsgálata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2012 – Boda Károlynak (BMGE) – </a:t>
            </a:r>
            <a:r>
              <a:rPr lang="hu-HU" sz="1200" b="0" dirty="0" err="1">
                <a:solidFill>
                  <a:prstClr val="black"/>
                </a:solidFill>
              </a:rPr>
              <a:t>Böngészőfüggetlen</a:t>
            </a:r>
            <a:r>
              <a:rPr lang="hu-HU" sz="1200" b="0" dirty="0">
                <a:solidFill>
                  <a:prstClr val="black"/>
                </a:solidFill>
              </a:rPr>
              <a:t> rendszerujjlenyomat, mint webes nyomkövetési módszer kidolgozása és vizsgálata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2013 – </a:t>
            </a:r>
            <a:r>
              <a:rPr lang="hu-HU" sz="1200" b="0" dirty="0" err="1">
                <a:solidFill>
                  <a:prstClr val="black"/>
                </a:solidFill>
              </a:rPr>
              <a:t>Paráda</a:t>
            </a:r>
            <a:r>
              <a:rPr lang="hu-HU" sz="1200" b="0" dirty="0">
                <a:solidFill>
                  <a:prstClr val="black"/>
                </a:solidFill>
              </a:rPr>
              <a:t> István (NKE) -  A hálózatbiztonság vizsgálata a hálózati eszközöket érintő támadások gyakorlati szimulációin keresztül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2013 – </a:t>
            </a:r>
            <a:r>
              <a:rPr lang="hu-HU" sz="1200" b="0" dirty="0" err="1">
                <a:solidFill>
                  <a:prstClr val="black"/>
                </a:solidFill>
              </a:rPr>
              <a:t>Dinya</a:t>
            </a:r>
            <a:r>
              <a:rPr lang="hu-HU" sz="1200" b="0" dirty="0">
                <a:solidFill>
                  <a:prstClr val="black"/>
                </a:solidFill>
              </a:rPr>
              <a:t> Péter (BCE) –  Jelszavak használatával kapcsolatos megoldások, módszerek és szokások elemzése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2014 – Szerencsés Ákos (BMGE) – Webes egér </a:t>
            </a:r>
            <a:r>
              <a:rPr lang="hu-HU" sz="1200" b="0" dirty="0" err="1">
                <a:solidFill>
                  <a:prstClr val="black"/>
                </a:solidFill>
              </a:rPr>
              <a:t>hőtérképek</a:t>
            </a:r>
            <a:r>
              <a:rPr lang="hu-HU" sz="1200" b="0" dirty="0">
                <a:solidFill>
                  <a:prstClr val="black"/>
                </a:solidFill>
              </a:rPr>
              <a:t> készítése és elemzése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2015 – Szegedi Péter (NKE) - </a:t>
            </a:r>
            <a:r>
              <a:rPr lang="hu-HU" sz="1200" b="0" dirty="0" err="1">
                <a:solidFill>
                  <a:prstClr val="black"/>
                </a:solidFill>
              </a:rPr>
              <a:t>Kriptoeszköz</a:t>
            </a:r>
            <a:r>
              <a:rPr lang="hu-HU" sz="1200" b="0" dirty="0">
                <a:solidFill>
                  <a:prstClr val="black"/>
                </a:solidFill>
              </a:rPr>
              <a:t> előállítása és alkalmazásának lehetőségei a Magyar Honvédségben(BSC)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	Simon Benedek (BMGE) - Strukturális </a:t>
            </a:r>
            <a:r>
              <a:rPr lang="hu-HU" sz="1200" b="0" dirty="0" err="1">
                <a:solidFill>
                  <a:prstClr val="black"/>
                </a:solidFill>
              </a:rPr>
              <a:t>deanonimizációs</a:t>
            </a:r>
            <a:r>
              <a:rPr lang="hu-HU" sz="1200" b="0" dirty="0">
                <a:solidFill>
                  <a:prstClr val="black"/>
                </a:solidFill>
              </a:rPr>
              <a:t> algoritmusok elemzése és fejlesztése (MSC)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2016 – Gyebnár Gergő (NKE) - A </a:t>
            </a:r>
            <a:r>
              <a:rPr lang="hu-HU" sz="1200" b="0" dirty="0" err="1">
                <a:solidFill>
                  <a:prstClr val="black"/>
                </a:solidFill>
              </a:rPr>
              <a:t>kibervédelem</a:t>
            </a:r>
            <a:r>
              <a:rPr lang="hu-HU" sz="1200" b="0" dirty="0">
                <a:solidFill>
                  <a:prstClr val="black"/>
                </a:solidFill>
              </a:rPr>
              <a:t> rendszere a magyar és a globális kibertérben és 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	Borókai Bence (PPKE) - Kritikus infrastruktúrák biztonsági szabályozása; egy </a:t>
            </a:r>
            <a:r>
              <a:rPr lang="hu-HU" sz="1200" b="0" dirty="0" err="1">
                <a:solidFill>
                  <a:prstClr val="black"/>
                </a:solidFill>
              </a:rPr>
              <a:t>Kiberbiztonsági</a:t>
            </a:r>
            <a:r>
              <a:rPr lang="hu-HU" sz="1200" b="0" dirty="0">
                <a:solidFill>
                  <a:prstClr val="black"/>
                </a:solidFill>
              </a:rPr>
              <a:t> Műveleti Központ (CSOC) megtervezése (</a:t>
            </a:r>
            <a:r>
              <a:rPr lang="hu-HU" sz="1200" b="0" dirty="0" err="1">
                <a:solidFill>
                  <a:prstClr val="black"/>
                </a:solidFill>
              </a:rPr>
              <a:t>BSc</a:t>
            </a:r>
            <a:r>
              <a:rPr lang="hu-HU" sz="1200" b="0" dirty="0">
                <a:solidFill>
                  <a:prstClr val="black"/>
                </a:solidFill>
              </a:rPr>
              <a:t>)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	Tóth Géza (ÓE) -  Biztonsági kiegészítések szolgáltatás orientált architektúrák </a:t>
            </a:r>
            <a:r>
              <a:rPr lang="hu-HU" sz="1200" b="0" dirty="0" err="1">
                <a:solidFill>
                  <a:prstClr val="black"/>
                </a:solidFill>
              </a:rPr>
              <a:t>Enterprise</a:t>
            </a:r>
            <a:r>
              <a:rPr lang="hu-HU" sz="1200" b="0" dirty="0">
                <a:solidFill>
                  <a:prstClr val="black"/>
                </a:solidFill>
              </a:rPr>
              <a:t> Service </a:t>
            </a:r>
            <a:r>
              <a:rPr lang="hu-HU" sz="1200" b="0" dirty="0" err="1">
                <a:solidFill>
                  <a:prstClr val="black"/>
                </a:solidFill>
              </a:rPr>
              <a:t>Bus-on</a:t>
            </a:r>
            <a:r>
              <a:rPr lang="hu-HU" sz="1200" b="0" dirty="0">
                <a:solidFill>
                  <a:prstClr val="black"/>
                </a:solidFill>
              </a:rPr>
              <a:t> keresztüli </a:t>
            </a:r>
            <a:r>
              <a:rPr lang="hu-HU" sz="1200" b="0" dirty="0">
                <a:solidFill>
                  <a:schemeClr val="tx1"/>
                </a:solidFill>
              </a:rPr>
              <a:t>kommunikációjához (</a:t>
            </a:r>
            <a:r>
              <a:rPr lang="hu-HU" sz="1200" b="0" dirty="0" err="1">
                <a:solidFill>
                  <a:schemeClr val="tx1"/>
                </a:solidFill>
              </a:rPr>
              <a:t>MSc</a:t>
            </a:r>
            <a:r>
              <a:rPr lang="hu-HU" sz="1200" b="0" dirty="0">
                <a:solidFill>
                  <a:schemeClr val="tx1"/>
                </a:solidFill>
              </a:rPr>
              <a:t>)</a:t>
            </a:r>
          </a:p>
          <a:p>
            <a:pPr marL="633413" indent="-628650"/>
            <a:r>
              <a:rPr lang="hu-HU" sz="1200" b="0" dirty="0">
                <a:solidFill>
                  <a:schemeClr val="tx1"/>
                </a:solidFill>
              </a:rPr>
              <a:t>2017 – Kovács Zoltán  (BMGE) - Webes Nyomkövetési Trendek Vizsgálata</a:t>
            </a:r>
          </a:p>
          <a:p>
            <a:pPr marL="633413" indent="-628650"/>
            <a:r>
              <a:rPr lang="hu-HU" sz="1200" b="0" dirty="0">
                <a:solidFill>
                  <a:schemeClr val="tx1"/>
                </a:solidFill>
              </a:rPr>
              <a:t>	Beláz Annamária (NKE) - A magyar </a:t>
            </a:r>
            <a:r>
              <a:rPr lang="hu-HU" sz="1200" b="0" dirty="0" err="1">
                <a:solidFill>
                  <a:schemeClr val="tx1"/>
                </a:solidFill>
              </a:rPr>
              <a:t>kibervédelmi</a:t>
            </a:r>
            <a:r>
              <a:rPr lang="hu-HU" sz="1200" b="0" dirty="0">
                <a:solidFill>
                  <a:schemeClr val="tx1"/>
                </a:solidFill>
              </a:rPr>
              <a:t> szabályozás továbbfejlesztésének lehetőségei, Különös tekintettel a stratégiaalkotásra</a:t>
            </a:r>
          </a:p>
          <a:p>
            <a:pPr marL="633413" indent="-628650"/>
            <a:r>
              <a:rPr lang="hu-HU" sz="1200" b="0" dirty="0">
                <a:solidFill>
                  <a:schemeClr val="tx1"/>
                </a:solidFill>
              </a:rPr>
              <a:t>2018 – </a:t>
            </a:r>
            <a:r>
              <a:rPr lang="hu-HU" sz="1200" b="0" dirty="0" err="1">
                <a:solidFill>
                  <a:schemeClr val="tx1"/>
                </a:solidFill>
              </a:rPr>
              <a:t>Podholiczki</a:t>
            </a:r>
            <a:r>
              <a:rPr lang="hu-HU" sz="1200" b="0" dirty="0">
                <a:solidFill>
                  <a:schemeClr val="tx1"/>
                </a:solidFill>
              </a:rPr>
              <a:t> Evelin (NKE) -  Az információbiztonság felelős szerepe egy közigazgatási szervnél. Biztonságban vannak egészségügyi adataink? (</a:t>
            </a:r>
            <a:r>
              <a:rPr lang="hu-HU" sz="1200" b="0" dirty="0" err="1">
                <a:solidFill>
                  <a:schemeClr val="tx1"/>
                </a:solidFill>
              </a:rPr>
              <a:t>BSc</a:t>
            </a:r>
            <a:r>
              <a:rPr lang="hu-HU" sz="1200" b="0" dirty="0">
                <a:solidFill>
                  <a:schemeClr val="tx1"/>
                </a:solidFill>
              </a:rPr>
              <a:t>)</a:t>
            </a:r>
          </a:p>
          <a:p>
            <a:pPr marL="633413" indent="-628650"/>
            <a:r>
              <a:rPr lang="hu-HU" sz="1200" b="0" dirty="0">
                <a:solidFill>
                  <a:schemeClr val="tx1"/>
                </a:solidFill>
              </a:rPr>
              <a:t>	 </a:t>
            </a:r>
            <a:r>
              <a:rPr lang="hu-HU" sz="1200" b="0" dirty="0" err="1">
                <a:solidFill>
                  <a:schemeClr val="tx1"/>
                </a:solidFill>
              </a:rPr>
              <a:t>Legárd</a:t>
            </a:r>
            <a:r>
              <a:rPr lang="hu-HU" sz="1200" b="0" dirty="0">
                <a:solidFill>
                  <a:schemeClr val="tx1"/>
                </a:solidFill>
              </a:rPr>
              <a:t> Ildikó (NKE) - Az elektronikus információbiztonság-tudatosság és tudatosítás jelenlegi helyzete, lehetőségei és kihívásai a közszolgálatban (</a:t>
            </a:r>
            <a:r>
              <a:rPr lang="hu-HU" sz="1200" b="0" dirty="0" err="1">
                <a:solidFill>
                  <a:schemeClr val="tx1"/>
                </a:solidFill>
              </a:rPr>
              <a:t>MSc</a:t>
            </a:r>
            <a:r>
              <a:rPr lang="hu-HU" sz="1200" b="0" dirty="0">
                <a:solidFill>
                  <a:schemeClr val="tx1"/>
                </a:solidFill>
              </a:rPr>
              <a:t>)</a:t>
            </a:r>
          </a:p>
          <a:p>
            <a:pPr marL="633413" indent="-628650"/>
            <a:r>
              <a:rPr lang="hu-HU" sz="1200" b="0" dirty="0">
                <a:solidFill>
                  <a:schemeClr val="tx1"/>
                </a:solidFill>
              </a:rPr>
              <a:t>2019 - …</a:t>
            </a:r>
          </a:p>
          <a:p>
            <a:pPr marL="633413" indent="-628650"/>
            <a:endParaRPr lang="hu-HU" sz="1200" b="0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350"/>
              </a:spcBef>
            </a:pPr>
            <a:endParaRPr lang="hu-HU" altLang="hu-HU" sz="1600" b="0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lvl="4" eaLnBrk="1" hangingPunct="1">
              <a:spcBef>
                <a:spcPts val="350"/>
              </a:spcBef>
            </a:pPr>
            <a:endParaRPr lang="hu-HU" altLang="hu-HU" sz="1100" b="0" i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ts val="400"/>
              </a:spcBef>
            </a:pPr>
            <a:endParaRPr lang="hu-HU" altLang="hu-HU" sz="1200" b="0" i="1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400"/>
              </a:spcBef>
            </a:pPr>
            <a:endParaRPr lang="hu-HU" altLang="hu-HU" sz="1200" b="0" i="1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400"/>
              </a:spcBef>
            </a:pPr>
            <a:endParaRPr lang="hu-HU" altLang="hu-HU" sz="1200" b="0" i="1" dirty="0">
              <a:solidFill>
                <a:prstClr val="black"/>
              </a:solidFill>
            </a:endParaRPr>
          </a:p>
          <a:p>
            <a:pPr lvl="3" eaLnBrk="1" hangingPunct="1">
              <a:spcBef>
                <a:spcPts val="400"/>
              </a:spcBef>
            </a:pPr>
            <a:endParaRPr lang="hu-HU" altLang="hu-HU" sz="1200" b="0" i="1" dirty="0">
              <a:solidFill>
                <a:prstClr val="black"/>
              </a:solidFill>
            </a:endParaRPr>
          </a:p>
          <a:p>
            <a:pPr lvl="1" eaLnBrk="1" hangingPunct="1">
              <a:spcBef>
                <a:spcPts val="600"/>
              </a:spcBef>
            </a:pPr>
            <a:endParaRPr lang="hu-HU" altLang="hu-HU" b="0" dirty="0">
              <a:solidFill>
                <a:prstClr val="black"/>
              </a:solidFill>
            </a:endParaRPr>
          </a:p>
          <a:p>
            <a:pPr eaLnBrk="1" hangingPunct="1">
              <a:spcBef>
                <a:spcPts val="600"/>
              </a:spcBef>
            </a:pPr>
            <a:endParaRPr lang="hu-HU" altLang="hu-HU" b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41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25408" y="6019920"/>
            <a:ext cx="702552" cy="495000"/>
          </a:xfrm>
          <a:prstGeom prst="rect">
            <a:avLst/>
          </a:prstGeom>
        </p:spPr>
        <p:txBody>
          <a:bodyPr/>
          <a:lstStyle/>
          <a:p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/>
              <a:t>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792088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r>
              <a:rPr lang="hu-HU" sz="2400" b="1" dirty="0">
                <a:solidFill>
                  <a:srgbClr val="0D0147"/>
                </a:solidFill>
              </a:rPr>
              <a:t>EDDIGI NYERTESEK(2006-2018) - intézményenként</a:t>
            </a:r>
            <a:endParaRPr sz="2400" dirty="0">
              <a:solidFill>
                <a:prstClr val="black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31425642"/>
              </p:ext>
            </p:extLst>
          </p:nvPr>
        </p:nvGraphicFramePr>
        <p:xfrm>
          <a:off x="1651000" y="1227666"/>
          <a:ext cx="6604000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4934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7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87. program – 2019.09.18.</a:t>
            </a:r>
            <a:endParaRPr sz="3200" dirty="0"/>
          </a:p>
        </p:txBody>
      </p:sp>
      <p:sp>
        <p:nvSpPr>
          <p:cNvPr id="153" name="CustomShape 3"/>
          <p:cNvSpPr/>
          <p:nvPr/>
        </p:nvSpPr>
        <p:spPr>
          <a:xfrm>
            <a:off x="1424608" y="764704"/>
            <a:ext cx="8481152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endParaRPr lang="hu-HU" sz="1400" dirty="0"/>
          </a:p>
          <a:p>
            <a:pPr>
              <a:tabLst>
                <a:tab pos="1438275" algn="l"/>
              </a:tabLst>
            </a:pPr>
            <a:r>
              <a:rPr lang="hu-HU" sz="1400" b="1" dirty="0"/>
              <a:t>09.30 – 10.00 </a:t>
            </a:r>
            <a:r>
              <a:rPr lang="hu-HU" sz="1400" dirty="0"/>
              <a:t>	</a:t>
            </a:r>
            <a:r>
              <a:rPr lang="hu-HU" sz="1400" b="1" dirty="0"/>
              <a:t>Érkezés, regisztráció</a:t>
            </a:r>
          </a:p>
          <a:p>
            <a:pPr>
              <a:tabLst>
                <a:tab pos="1438275" algn="l"/>
              </a:tabLst>
            </a:pPr>
            <a:endParaRPr lang="hu-HU" sz="1400" dirty="0"/>
          </a:p>
          <a:p>
            <a:pPr>
              <a:tabLst>
                <a:tab pos="1438275" algn="l"/>
              </a:tabLst>
            </a:pPr>
            <a:r>
              <a:rPr lang="hu-HU" sz="1400" b="1" dirty="0"/>
              <a:t>10.00 – 11.30 </a:t>
            </a:r>
            <a:r>
              <a:rPr lang="hu-HU" sz="1400" dirty="0"/>
              <a:t>	</a:t>
            </a:r>
            <a:r>
              <a:rPr lang="hu-HU" sz="1400" b="1" dirty="0"/>
              <a:t>Köszöntő és bevezető gondolatok</a:t>
            </a:r>
          </a:p>
          <a:p>
            <a:pPr>
              <a:tabLst>
                <a:tab pos="1438275" algn="l"/>
              </a:tabLst>
            </a:pPr>
            <a:r>
              <a:rPr lang="hu-HU" sz="1400" dirty="0"/>
              <a:t>	Dr. Ködmön István (Hétpecsét Egyesület) alelnök</a:t>
            </a:r>
          </a:p>
          <a:p>
            <a:pPr>
              <a:tabLst>
                <a:tab pos="1438275" algn="l"/>
              </a:tabLst>
            </a:pPr>
            <a:endParaRPr lang="hu-HU" sz="1400" dirty="0"/>
          </a:p>
          <a:p>
            <a:pPr>
              <a:tabLst>
                <a:tab pos="1438275" algn="l"/>
              </a:tabLst>
            </a:pPr>
            <a:r>
              <a:rPr lang="hu-HU" sz="1400" dirty="0"/>
              <a:t>	</a:t>
            </a:r>
            <a:r>
              <a:rPr lang="hu-HU" sz="1400" b="1" dirty="0"/>
              <a:t>Kiberbiztonság és adatvédelem</a:t>
            </a:r>
          </a:p>
          <a:p>
            <a:pPr>
              <a:tabLst>
                <a:tab pos="1438275" algn="l"/>
              </a:tabLst>
            </a:pPr>
            <a:r>
              <a:rPr lang="hu-HU" sz="1400" b="1" dirty="0"/>
              <a:t>	</a:t>
            </a:r>
            <a:r>
              <a:rPr lang="hu-HU" sz="1400" dirty="0"/>
              <a:t>Nagy Bálint (IVSZ) (</a:t>
            </a:r>
            <a:r>
              <a:rPr lang="hu-HU" sz="1400" dirty="0" err="1"/>
              <a:t>Huawei</a:t>
            </a:r>
            <a:r>
              <a:rPr lang="hu-HU" sz="1400" dirty="0"/>
              <a:t> Technologies Hungary Kft) </a:t>
            </a:r>
            <a:r>
              <a:rPr lang="hu-HU" sz="1400" dirty="0" err="1"/>
              <a:t>Solution</a:t>
            </a:r>
            <a:r>
              <a:rPr lang="hu-HU" sz="1400" dirty="0"/>
              <a:t> </a:t>
            </a:r>
            <a:r>
              <a:rPr lang="hu-HU" sz="1400" dirty="0" err="1"/>
              <a:t>Sales</a:t>
            </a:r>
            <a:r>
              <a:rPr lang="hu-HU" sz="1400" dirty="0"/>
              <a:t> </a:t>
            </a:r>
            <a:r>
              <a:rPr lang="hu-HU" sz="1400" dirty="0" err="1"/>
              <a:t>Director</a:t>
            </a:r>
            <a:r>
              <a:rPr lang="hu-HU" sz="1400" dirty="0"/>
              <a:t> 	(</a:t>
            </a:r>
            <a:r>
              <a:rPr lang="hu-HU" sz="1400" dirty="0" err="1"/>
              <a:t>Huawei</a:t>
            </a:r>
            <a:r>
              <a:rPr lang="hu-HU" sz="1400" dirty="0"/>
              <a:t> Hungary EBG)</a:t>
            </a:r>
          </a:p>
          <a:p>
            <a:pPr>
              <a:tabLst>
                <a:tab pos="1438275" algn="l"/>
              </a:tabLst>
            </a:pPr>
            <a:r>
              <a:rPr lang="hu-HU" sz="1400" b="1" dirty="0"/>
              <a:t>	</a:t>
            </a:r>
          </a:p>
          <a:p>
            <a:pPr>
              <a:tabLst>
                <a:tab pos="1438275" algn="l"/>
              </a:tabLst>
            </a:pPr>
            <a:r>
              <a:rPr lang="hu-HU" sz="1400" b="1" dirty="0"/>
              <a:t>	Folyamatszervezés, mint az információbiztonság eszköze </a:t>
            </a:r>
          </a:p>
          <a:p>
            <a:pPr>
              <a:tabLst>
                <a:tab pos="1438275" algn="l"/>
              </a:tabLst>
            </a:pPr>
            <a:r>
              <a:rPr lang="hu-HU" sz="1400" dirty="0"/>
              <a:t>    	</a:t>
            </a:r>
            <a:r>
              <a:rPr lang="hu-HU" sz="1400" dirty="0" err="1"/>
              <a:t>Pflanzner</a:t>
            </a:r>
            <a:r>
              <a:rPr lang="hu-HU" sz="1400" dirty="0"/>
              <a:t> Sándor (ADAPTO </a:t>
            </a:r>
            <a:r>
              <a:rPr lang="hu-HU" sz="1400" dirty="0" err="1"/>
              <a:t>Solutions</a:t>
            </a:r>
            <a:r>
              <a:rPr lang="hu-HU" sz="1400" dirty="0"/>
              <a:t> Kft.) fejlesztési vezető</a:t>
            </a:r>
          </a:p>
          <a:p>
            <a:pPr>
              <a:tabLst>
                <a:tab pos="1438275" algn="l"/>
              </a:tabLst>
            </a:pPr>
            <a:r>
              <a:rPr lang="hu-HU" sz="1400" b="1" dirty="0"/>
              <a:t>        </a:t>
            </a:r>
          </a:p>
          <a:p>
            <a:pPr>
              <a:tabLst>
                <a:tab pos="1438275" algn="l"/>
              </a:tabLst>
            </a:pPr>
            <a:r>
              <a:rPr lang="hu-HU" sz="1400" b="1" dirty="0"/>
              <a:t>11.30 – 11.50 	Kávé szünet (kávé, üdítő, pogácsa, aprósütemény)</a:t>
            </a:r>
          </a:p>
          <a:p>
            <a:pPr>
              <a:tabLst>
                <a:tab pos="1438275" algn="l"/>
              </a:tabLst>
            </a:pPr>
            <a:endParaRPr lang="hu-HU" sz="1400" b="1" dirty="0"/>
          </a:p>
          <a:p>
            <a:pPr>
              <a:tabLst>
                <a:tab pos="1438275" algn="l"/>
              </a:tabLst>
            </a:pPr>
            <a:r>
              <a:rPr lang="hu-HU" sz="1400" b="1" dirty="0"/>
              <a:t>11.50 – 13.00	Az "Év információvédelmi szak- és diplomadolgozata - 2019 " cím </a:t>
            </a:r>
          </a:p>
          <a:p>
            <a:pPr>
              <a:tabLst>
                <a:tab pos="1438275" algn="l"/>
              </a:tabLst>
            </a:pPr>
            <a:r>
              <a:rPr lang="hu-HU" sz="1400" b="1" dirty="0"/>
              <a:t>	nyerteseinek előadása</a:t>
            </a:r>
          </a:p>
          <a:p>
            <a:pPr>
              <a:tabLst>
                <a:tab pos="1438275" algn="l"/>
              </a:tabLst>
            </a:pPr>
            <a:endParaRPr lang="hu-HU" sz="1400" b="1" dirty="0"/>
          </a:p>
          <a:p>
            <a:pPr>
              <a:tabLst>
                <a:tab pos="1438275" algn="l"/>
              </a:tabLst>
            </a:pPr>
            <a:r>
              <a:rPr lang="hu-HU" sz="1400" b="1" dirty="0"/>
              <a:t>	ITIL 4 + információ biztonság nézőpontjából</a:t>
            </a:r>
            <a:endParaRPr lang="hu-HU" sz="1400" dirty="0"/>
          </a:p>
          <a:p>
            <a:pPr marL="1438275"/>
            <a:r>
              <a:rPr lang="hu-HU" sz="1400" dirty="0"/>
              <a:t>Krauth Péter  (LATERAL Consulting) IT management </a:t>
            </a:r>
            <a:r>
              <a:rPr lang="hu-HU" sz="1400" dirty="0" err="1"/>
              <a:t>trainer</a:t>
            </a:r>
            <a:endParaRPr lang="hu-H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207</Words>
  <Application>Microsoft Office PowerPoint</Application>
  <PresentationFormat>A4 (210x297 mm)</PresentationFormat>
  <Paragraphs>108</Paragraphs>
  <Slides>7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3</vt:i4>
      </vt:variant>
      <vt:variant>
        <vt:lpstr>Diacímek</vt:lpstr>
      </vt:variant>
      <vt:variant>
        <vt:i4>7</vt:i4>
      </vt:variant>
    </vt:vector>
  </HeadingPairs>
  <TitlesOfParts>
    <vt:vector size="16" baseType="lpstr">
      <vt:lpstr>Arial</vt:lpstr>
      <vt:lpstr>Calibri</vt:lpstr>
      <vt:lpstr>StarSymbol</vt:lpstr>
      <vt:lpstr>Tahoma</vt:lpstr>
      <vt:lpstr>Times New Roman</vt:lpstr>
      <vt:lpstr>Wingdings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PÁLYÁZATI FELHÍVÁS az  „Év információvédelmi szak- és diplomadolgozata - 2019” cím elnyerésére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Gabor</cp:lastModifiedBy>
  <cp:revision>72</cp:revision>
  <dcterms:modified xsi:type="dcterms:W3CDTF">2019-09-17T13:53:19Z</dcterms:modified>
</cp:coreProperties>
</file>