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10"/>
  </p:notesMasterIdLst>
  <p:handoutMasterIdLst>
    <p:handoutMasterId r:id="rId11"/>
  </p:handoutMasterIdLst>
  <p:sldIdLst>
    <p:sldId id="256" r:id="rId4"/>
    <p:sldId id="257" r:id="rId5"/>
    <p:sldId id="292" r:id="rId6"/>
    <p:sldId id="294" r:id="rId7"/>
    <p:sldId id="293" r:id="rId8"/>
    <p:sldId id="291" r:id="rId9"/>
  </p:sldIdLst>
  <p:sldSz cx="9906000" cy="6858000" type="A4"/>
  <p:notesSz cx="6858000" cy="994568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7F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908" autoAdjust="0"/>
  </p:normalViewPr>
  <p:slideViewPr>
    <p:cSldViewPr>
      <p:cViewPr varScale="1">
        <p:scale>
          <a:sx n="56" d="100"/>
          <a:sy n="56" d="100"/>
        </p:scale>
        <p:origin x="1444" y="4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AEBFF-76EF-460F-8233-A494BBCCD3D0}" type="datetimeFigureOut">
              <a:rPr lang="hu-HU" smtClean="0"/>
              <a:t>2020. 01. 12.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A4046-E5DA-445F-999C-7E20F4B45A2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9166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A jegyzetformátum szerkesztéséhez kattintson ide</a:t>
            </a:r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&lt;élőfej&gt;</a:t>
            </a:r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hu-HU"/>
              <a:t>&lt;dátum/idő&gt;</a:t>
            </a:r>
            <a:endParaRPr/>
          </a:p>
        </p:txBody>
      </p:sp>
      <p:sp>
        <p:nvSpPr>
          <p:cNvPr id="12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hu-HU"/>
              <a:t>&lt;élőláb&gt;</a:t>
            </a:r>
            <a:endParaRPr/>
          </a:p>
        </p:txBody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6E884CB3-57AA-4A42-880B-9405B6238A7F}" type="slidenum">
              <a:rPr lang="hu-H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71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143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7948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583363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037739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9602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0" name="Kép 39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41" name="Kép 40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82" name="Kép 81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83" name="Kép 82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124" name="Kép 123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125" name="Kép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9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2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F12E3200-EB64-45E5-A435-6433B747F1A3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" y="107593"/>
            <a:ext cx="1424608" cy="16972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43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44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62120" y="1981080"/>
            <a:ext cx="8419680" cy="411444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Hetedik vázlatszintMintaszöveg szerkesztése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800">
                <a:solidFill>
                  <a:srgbClr val="000000"/>
                </a:solidFill>
                <a:latin typeface="Times New Roman"/>
              </a:rPr>
              <a:t>Második szint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400">
                <a:solidFill>
                  <a:srgbClr val="000000"/>
                </a:solidFill>
                <a:latin typeface="Times New Roman"/>
              </a:rPr>
              <a:t>Harmadik szint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Negyedik szint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Ötödik szint</a:t>
            </a:r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7BA7AB8F-E1C2-4C9D-9AB0-83A808DDBC97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pic>
        <p:nvPicPr>
          <p:cNvPr id="2" name="Kép 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85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86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88" name="PlaceHolder 1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8606A5F8-FD5A-408D-9822-E51918D20893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hu-HU"/>
              <a:t>Címszöveg formátumának szerkesztése</a:t>
            </a:r>
            <a:endParaRPr/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2504728" y="908720"/>
            <a:ext cx="5972104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  <a:latin typeface="Arial"/>
              </a:rPr>
              <a:t>„Információvédelem menedzselése”
LXXXIX. Szakmai Fórum
Budapest, 2020. január 15.</a:t>
            </a:r>
            <a:endParaRPr b="1" dirty="0"/>
          </a:p>
        </p:txBody>
      </p:sp>
      <p:sp>
        <p:nvSpPr>
          <p:cNvPr id="132" name="TextShape 2"/>
          <p:cNvSpPr txBox="1"/>
          <p:nvPr/>
        </p:nvSpPr>
        <p:spPr>
          <a:xfrm>
            <a:off x="3762588" y="2994631"/>
            <a:ext cx="3456384" cy="2903621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Bevezető gondolatok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000" b="1" i="1" dirty="0">
                <a:solidFill>
                  <a:srgbClr val="0D0147"/>
                </a:solidFill>
                <a:latin typeface="Arial"/>
              </a:rPr>
              <a:t>Gasparetz András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elnök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 err="1">
                <a:solidFill>
                  <a:srgbClr val="0066FF"/>
                </a:solidFill>
                <a:latin typeface="Arial"/>
              </a:rPr>
              <a:t>www.hetpecset.hu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90" y="1700808"/>
            <a:ext cx="2182359" cy="46273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t>2</a:t>
            </a:fld>
            <a:endParaRPr/>
          </a:p>
        </p:txBody>
      </p:sp>
      <p:sp>
        <p:nvSpPr>
          <p:cNvPr id="134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400" b="1" dirty="0">
                <a:solidFill>
                  <a:srgbClr val="0D0147"/>
                </a:solidFill>
                <a:latin typeface="Arial"/>
              </a:rPr>
              <a:t>HÉTPECSÉT INFORMÁCIÓBIZTONSÁGI EGYESÜLET</a:t>
            </a:r>
            <a:endParaRPr dirty="0"/>
          </a:p>
        </p:txBody>
      </p:sp>
      <p:sp>
        <p:nvSpPr>
          <p:cNvPr id="135" name="TextShape 3"/>
          <p:cNvSpPr txBox="1"/>
          <p:nvPr/>
        </p:nvSpPr>
        <p:spPr>
          <a:xfrm>
            <a:off x="1136576" y="1196752"/>
            <a:ext cx="8191384" cy="4968552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2001-től óta „Értékteremtő munkacsoport”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 err="1">
                <a:solidFill>
                  <a:srgbClr val="000000"/>
                </a:solidFill>
                <a:latin typeface="Arial"/>
              </a:rPr>
              <a:t>MagiCom</a:t>
            </a:r>
            <a:r>
              <a:rPr lang="hu-HU" sz="2000" dirty="0">
                <a:solidFill>
                  <a:srgbClr val="000000"/>
                </a:solidFill>
                <a:latin typeface="Arial"/>
              </a:rPr>
              <a:t> + Szenzor + magánszemélyek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BS7799 szabvány fordítás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oktatási tematikák készítése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2004-ben 12 magánszemély megalakítja a</a:t>
            </a:r>
            <a:endParaRPr dirty="0"/>
          </a:p>
          <a:p>
            <a:r>
              <a:rPr lang="hu-HU" sz="2400" dirty="0">
                <a:solidFill>
                  <a:srgbClr val="000000"/>
                </a:solidFill>
                <a:latin typeface="Arial"/>
              </a:rPr>
              <a:t>	 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Hétpecsét Információbiztonsági Egyesület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et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Céljaink: 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információs társadalom biztonságának támogatása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információvédelem kultúrájának és ismereteinek terjesztése, a tudatosság kialakítása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információvédelmi szakmai műhely létrehozása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grpSp>
        <p:nvGrpSpPr>
          <p:cNvPr id="2" name="Csoportba foglalás 1"/>
          <p:cNvGrpSpPr/>
          <p:nvPr/>
        </p:nvGrpSpPr>
        <p:grpSpPr>
          <a:xfrm>
            <a:off x="5601240" y="1556792"/>
            <a:ext cx="4176000" cy="2880000"/>
            <a:chOff x="5601240" y="1556792"/>
            <a:chExt cx="4176000" cy="2880000"/>
          </a:xfrm>
        </p:grpSpPr>
        <p:sp>
          <p:nvSpPr>
            <p:cNvPr id="136" name="CustomShape 4"/>
            <p:cNvSpPr/>
            <p:nvPr/>
          </p:nvSpPr>
          <p:spPr>
            <a:xfrm>
              <a:off x="5601240" y="1556792"/>
              <a:ext cx="4176000" cy="2880000"/>
            </a:xfrm>
            <a:prstGeom prst="wedgeRoundRectCallout">
              <a:avLst>
                <a:gd name="adj1" fmla="val -53591"/>
                <a:gd name="adj2" fmla="val 73740"/>
                <a:gd name="adj3" fmla="val 16667"/>
              </a:avLst>
            </a:prstGeom>
            <a:solidFill>
              <a:srgbClr val="FFFFFF"/>
            </a:solidFill>
            <a:ln w="57240">
              <a:solidFill>
                <a:srgbClr val="FF3300"/>
              </a:solidFill>
              <a:round/>
            </a:ln>
          </p:spPr>
          <p:txBody>
            <a:bodyPr wrap="none" lIns="36000" tIns="18000" rIns="36000" bIns="18000" anchor="ctr"/>
            <a:lstStyle/>
            <a:p>
              <a:pPr algn="ctr">
                <a:lnSpc>
                  <a:spcPct val="80000"/>
                </a:lnSpc>
              </a:pPr>
              <a:r>
                <a:rPr lang="hu-HU" b="1" dirty="0">
                  <a:solidFill>
                    <a:srgbClr val="000000"/>
                  </a:solidFill>
                  <a:latin typeface="Times New Roman"/>
                </a:rPr>
                <a:t>A fórum résztvevők véleménye:</a:t>
              </a:r>
              <a:endParaRPr dirty="0"/>
            </a:p>
            <a:p>
              <a:pPr algn="ctr">
                <a:lnSpc>
                  <a:spcPct val="80000"/>
                </a:lnSpc>
              </a:pPr>
              <a:r>
                <a:rPr lang="hu-HU" b="1" dirty="0">
                  <a:solidFill>
                    <a:srgbClr val="000000"/>
                  </a:solidFill>
                  <a:latin typeface="Times New Roman"/>
                </a:rPr>
                <a:t>„hosszú és ismétlődő a bevezető”</a:t>
              </a: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r>
                <a:rPr lang="hu-HU" b="1" dirty="0">
                  <a:solidFill>
                    <a:srgbClr val="000000"/>
                  </a:solidFill>
                  <a:latin typeface="Times New Roman"/>
                </a:rPr>
                <a:t>Az új résztvevők a bevezető fóliákon </a:t>
              </a:r>
              <a:endParaRPr dirty="0"/>
            </a:p>
            <a:p>
              <a:pPr algn="ctr">
                <a:lnSpc>
                  <a:spcPct val="80000"/>
                </a:lnSpc>
              </a:pPr>
              <a:r>
                <a:rPr lang="hu-HU" b="1" dirty="0">
                  <a:solidFill>
                    <a:srgbClr val="000000"/>
                  </a:solidFill>
                  <a:latin typeface="Times New Roman"/>
                </a:rPr>
                <a:t>ismerkedhetnek meg az Egyesülettel</a:t>
              </a: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</p:txBody>
        </p:sp>
        <p:sp>
          <p:nvSpPr>
            <p:cNvPr id="137" name="CustomShape 5"/>
            <p:cNvSpPr/>
            <p:nvPr/>
          </p:nvSpPr>
          <p:spPr>
            <a:xfrm>
              <a:off x="7041240" y="2349000"/>
              <a:ext cx="1367640" cy="107964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00CC99"/>
            </a:solidFill>
            <a:ln w="57240">
              <a:solidFill>
                <a:srgbClr val="FF3300"/>
              </a:solidFill>
              <a:round/>
            </a:ln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t>3</a:t>
            </a:fld>
            <a:endParaRPr/>
          </a:p>
        </p:txBody>
      </p:sp>
      <p:sp>
        <p:nvSpPr>
          <p:cNvPr id="134" name="TextShape 2"/>
          <p:cNvSpPr txBox="1"/>
          <p:nvPr/>
        </p:nvSpPr>
        <p:spPr>
          <a:xfrm>
            <a:off x="1523880" y="116632"/>
            <a:ext cx="8191384" cy="492488"/>
          </a:xfrm>
          <a:prstGeom prst="rect">
            <a:avLst/>
          </a:prstGeom>
        </p:spPr>
        <p:txBody>
          <a:bodyPr anchor="ctr"/>
          <a:lstStyle/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800" b="1" dirty="0">
                <a:solidFill>
                  <a:srgbClr val="000000"/>
                </a:solidFill>
              </a:rPr>
              <a:t>Visszatekintés és </a:t>
            </a:r>
            <a:r>
              <a:rPr lang="hu-HU" sz="2800" b="1" dirty="0">
                <a:solidFill>
                  <a:schemeClr val="bg1">
                    <a:lumMod val="75000"/>
                  </a:schemeClr>
                </a:solidFill>
              </a:rPr>
              <a:t>2020-as kristálygömb</a:t>
            </a:r>
          </a:p>
        </p:txBody>
      </p:sp>
      <p:sp>
        <p:nvSpPr>
          <p:cNvPr id="135" name="TextShape 3"/>
          <p:cNvSpPr txBox="1"/>
          <p:nvPr/>
        </p:nvSpPr>
        <p:spPr>
          <a:xfrm>
            <a:off x="1428508" y="692696"/>
            <a:ext cx="8191384" cy="4968552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endParaRPr lang="hu-HU" sz="2400" dirty="0">
              <a:solidFill>
                <a:srgbClr val="000000"/>
              </a:solidFill>
              <a:latin typeface="Arial"/>
            </a:endParaRPr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endParaRPr lang="hu-HU" sz="2400" dirty="0">
              <a:solidFill>
                <a:srgbClr val="000000"/>
              </a:solidFill>
              <a:latin typeface="Arial"/>
            </a:endParaRPr>
          </a:p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„Régi” PPT</a:t>
            </a:r>
            <a:br>
              <a:rPr lang="hu-HU" sz="2400" dirty="0">
                <a:solidFill>
                  <a:srgbClr val="000000"/>
                </a:solidFill>
                <a:latin typeface="Arial"/>
              </a:rPr>
            </a:br>
            <a:r>
              <a:rPr lang="hu-HU" sz="2400" dirty="0">
                <a:solidFill>
                  <a:srgbClr val="000000"/>
                </a:solidFill>
                <a:latin typeface="Arial"/>
              </a:rPr>
              <a:t>	adatvagyon </a:t>
            </a:r>
            <a:r>
              <a:rPr lang="hu-HU" sz="2400" dirty="0" err="1">
                <a:solidFill>
                  <a:srgbClr val="000000"/>
                </a:solidFill>
                <a:latin typeface="Arial"/>
              </a:rPr>
              <a:t>vs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. kockázat</a:t>
            </a:r>
            <a:br>
              <a:rPr lang="hu-HU" sz="2400" dirty="0">
                <a:solidFill>
                  <a:srgbClr val="000000"/>
                </a:solidFill>
                <a:latin typeface="Arial"/>
              </a:rPr>
            </a:br>
            <a:br>
              <a:rPr lang="hu-HU" sz="2400" dirty="0">
                <a:solidFill>
                  <a:srgbClr val="000000"/>
                </a:solidFill>
                <a:latin typeface="Arial"/>
              </a:rPr>
            </a:br>
            <a:endParaRPr lang="hu-HU" sz="2400" dirty="0">
              <a:solidFill>
                <a:srgbClr val="000000"/>
              </a:solidFill>
              <a:latin typeface="Arial"/>
            </a:endParaRPr>
          </a:p>
          <a:p>
            <a:pPr marL="800100" lvl="1" indent="-342900">
              <a:lnSpc>
                <a:spcPct val="100000"/>
              </a:lnSpc>
              <a:buSzPct val="25000"/>
              <a:buFontTx/>
              <a:buChar char="-"/>
            </a:pPr>
            <a:endParaRPr lang="hu-HU" sz="2400" dirty="0">
              <a:solidFill>
                <a:srgbClr val="000000"/>
              </a:solidFill>
              <a:latin typeface="Arial"/>
            </a:endParaRPr>
          </a:p>
          <a:p>
            <a:pPr marL="800100" lvl="1" indent="-342900">
              <a:lnSpc>
                <a:spcPct val="100000"/>
              </a:lnSpc>
              <a:buSzPct val="25000"/>
              <a:buFontTx/>
              <a:buChar char="-"/>
            </a:pPr>
            <a:endParaRPr lang="hu-HU" sz="2400" dirty="0">
              <a:solidFill>
                <a:srgbClr val="000000"/>
              </a:solidFill>
              <a:latin typeface="Arial"/>
            </a:endParaRPr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b="1" dirty="0">
                <a:solidFill>
                  <a:srgbClr val="000000"/>
                </a:solidFill>
                <a:latin typeface="Arial"/>
              </a:rPr>
              <a:t>Szervezeti kihívás:	</a:t>
            </a:r>
            <a:r>
              <a:rPr lang="hu-HU" sz="2400" b="1" dirty="0" err="1">
                <a:solidFill>
                  <a:srgbClr val="000000"/>
                </a:solidFill>
                <a:latin typeface="Arial"/>
              </a:rPr>
              <a:t>Outsourcing</a:t>
            </a:r>
            <a:endParaRPr lang="hu-HU" sz="2400" b="1" dirty="0">
              <a:solidFill>
                <a:srgbClr val="000000"/>
              </a:solidFill>
              <a:latin typeface="Arial"/>
            </a:endParaRPr>
          </a:p>
          <a:p>
            <a:pPr lvl="1">
              <a:buSzPct val="25000"/>
              <a:buFont typeface="StarSymbol"/>
              <a:buChar char=""/>
            </a:pPr>
            <a:r>
              <a:rPr lang="hu-HU" sz="2400" b="1" dirty="0">
                <a:solidFill>
                  <a:srgbClr val="000000"/>
                </a:solidFill>
              </a:rPr>
              <a:t>Technológiai kihívás:	</a:t>
            </a:r>
            <a:r>
              <a:rPr lang="hu-HU" sz="2400" b="1" dirty="0" err="1">
                <a:solidFill>
                  <a:srgbClr val="000000"/>
                </a:solidFill>
              </a:rPr>
              <a:t>Cloud</a:t>
            </a:r>
            <a:endParaRPr lang="hu-HU" sz="2400" b="1" dirty="0">
              <a:solidFill>
                <a:srgbClr val="000000"/>
              </a:solidFill>
            </a:endParaRPr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b="1" dirty="0">
                <a:solidFill>
                  <a:srgbClr val="000000"/>
                </a:solidFill>
                <a:latin typeface="Arial"/>
              </a:rPr>
              <a:t>Jogi kihívás:		GDPR</a:t>
            </a:r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endParaRPr lang="hu-HU" sz="2400" b="1" dirty="0">
              <a:solidFill>
                <a:srgbClr val="000000"/>
              </a:solidFill>
              <a:latin typeface="Arial"/>
            </a:endParaRPr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b="1" dirty="0">
                <a:solidFill>
                  <a:srgbClr val="000000"/>
                </a:solidFill>
                <a:latin typeface="Arial"/>
              </a:rPr>
              <a:t>Az adatot eszközként használták a támadásra</a:t>
            </a:r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endParaRPr lang="hu-HU" sz="2400" dirty="0">
              <a:solidFill>
                <a:srgbClr val="000000"/>
              </a:solidFill>
              <a:latin typeface="Arial"/>
            </a:endParaRPr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endParaRPr lang="hu-HU" sz="2400" dirty="0">
              <a:solidFill>
                <a:srgbClr val="000000"/>
              </a:solidFill>
              <a:latin typeface="Arial"/>
            </a:endParaRPr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1026" name="Picture 2" descr="Képtalálat a következőre: „balance”">
            <a:extLst>
              <a:ext uri="{FF2B5EF4-FFF2-40B4-BE49-F238E27FC236}">
                <a16:creationId xmlns:a16="http://schemas.microsoft.com/office/drawing/2014/main" id="{0182D2E6-E87A-4502-9680-95CC79A12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152" y="961818"/>
            <a:ext cx="3056338" cy="2041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5328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Shape 2"/>
          <p:cNvSpPr txBox="1"/>
          <p:nvPr/>
        </p:nvSpPr>
        <p:spPr>
          <a:xfrm>
            <a:off x="1523880" y="116632"/>
            <a:ext cx="8191384" cy="492488"/>
          </a:xfrm>
          <a:prstGeom prst="rect">
            <a:avLst/>
          </a:prstGeom>
        </p:spPr>
        <p:txBody>
          <a:bodyPr anchor="ctr"/>
          <a:lstStyle/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800" b="1" dirty="0">
                <a:solidFill>
                  <a:schemeClr val="bg1">
                    <a:lumMod val="75000"/>
                  </a:schemeClr>
                </a:solidFill>
              </a:rPr>
              <a:t>Visszatekintés</a:t>
            </a:r>
            <a:r>
              <a:rPr lang="hu-HU" sz="2800" b="1" dirty="0">
                <a:solidFill>
                  <a:srgbClr val="000000"/>
                </a:solidFill>
              </a:rPr>
              <a:t> és 2020-as kristálygömb</a:t>
            </a:r>
          </a:p>
        </p:txBody>
      </p:sp>
      <p:sp>
        <p:nvSpPr>
          <p:cNvPr id="135" name="TextShape 3"/>
          <p:cNvSpPr txBox="1"/>
          <p:nvPr/>
        </p:nvSpPr>
        <p:spPr>
          <a:xfrm>
            <a:off x="1064568" y="908720"/>
            <a:ext cx="8837652" cy="4752528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b="1" dirty="0">
                <a:solidFill>
                  <a:srgbClr val="000000"/>
                </a:solidFill>
              </a:rPr>
              <a:t>Szervezeti kihívás:	</a:t>
            </a:r>
            <a:r>
              <a:rPr lang="hu-HU" sz="2400" b="1" dirty="0" err="1">
                <a:solidFill>
                  <a:srgbClr val="000000"/>
                </a:solidFill>
              </a:rPr>
              <a:t>sharing</a:t>
            </a:r>
            <a:r>
              <a:rPr lang="hu-HU" sz="2400" b="1" dirty="0">
                <a:solidFill>
                  <a:srgbClr val="000000"/>
                </a:solidFill>
              </a:rPr>
              <a:t> &amp; </a:t>
            </a:r>
            <a:r>
              <a:rPr lang="hu-HU" sz="2400" b="1" dirty="0" err="1">
                <a:solidFill>
                  <a:srgbClr val="000000"/>
                </a:solidFill>
              </a:rPr>
              <a:t>collaboration</a:t>
            </a:r>
            <a:r>
              <a:rPr lang="hu-HU" sz="2400" b="1" dirty="0">
                <a:solidFill>
                  <a:srgbClr val="000000"/>
                </a:solidFill>
              </a:rPr>
              <a:t>, UX</a:t>
            </a:r>
          </a:p>
          <a:p>
            <a:pPr lvl="1">
              <a:buSzPct val="25000"/>
              <a:buFont typeface="StarSymbol"/>
              <a:buChar char=""/>
            </a:pPr>
            <a:r>
              <a:rPr lang="hu-HU" sz="2400" b="1" dirty="0">
                <a:solidFill>
                  <a:srgbClr val="000000"/>
                </a:solidFill>
              </a:rPr>
              <a:t>Technológiai kihívás:	</a:t>
            </a:r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</a:rPr>
              <a:t>Felforgató technológiák I –</a:t>
            </a:r>
            <a:r>
              <a:rPr lang="hu-HU" sz="2400" dirty="0" err="1">
                <a:solidFill>
                  <a:srgbClr val="000000"/>
                </a:solidFill>
              </a:rPr>
              <a:t>IoT</a:t>
            </a:r>
            <a:r>
              <a:rPr lang="hu-HU" sz="2400" dirty="0">
                <a:solidFill>
                  <a:srgbClr val="000000"/>
                </a:solidFill>
              </a:rPr>
              <a:t>, </a:t>
            </a:r>
            <a:r>
              <a:rPr lang="hu-HU" sz="2400" dirty="0" err="1">
                <a:solidFill>
                  <a:srgbClr val="000000"/>
                </a:solidFill>
              </a:rPr>
              <a:t>blockchain</a:t>
            </a:r>
            <a:r>
              <a:rPr lang="hu-HU" sz="2400" dirty="0">
                <a:solidFill>
                  <a:srgbClr val="000000"/>
                </a:solidFill>
              </a:rPr>
              <a:t>, MI</a:t>
            </a:r>
          </a:p>
          <a:p>
            <a:pPr lvl="1"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</a:rPr>
              <a:t>Felforgató technológiák II – MI, </a:t>
            </a:r>
            <a:r>
              <a:rPr lang="hu-HU" sz="2400" dirty="0" err="1">
                <a:solidFill>
                  <a:srgbClr val="000000"/>
                </a:solidFill>
              </a:rPr>
              <a:t>zero-day</a:t>
            </a:r>
            <a:r>
              <a:rPr lang="hu-HU" sz="2400" dirty="0">
                <a:solidFill>
                  <a:srgbClr val="000000"/>
                </a:solidFill>
              </a:rPr>
              <a:t>-&gt; -1 napos, 					</a:t>
            </a:r>
            <a:r>
              <a:rPr lang="hu-HU" sz="2400" dirty="0" err="1">
                <a:solidFill>
                  <a:srgbClr val="000000"/>
                </a:solidFill>
              </a:rPr>
              <a:t>autonom</a:t>
            </a:r>
            <a:r>
              <a:rPr lang="hu-HU" sz="2400" dirty="0">
                <a:solidFill>
                  <a:srgbClr val="000000"/>
                </a:solidFill>
              </a:rPr>
              <a:t> (</a:t>
            </a:r>
            <a:r>
              <a:rPr lang="hu-HU" sz="2400" dirty="0" err="1">
                <a:solidFill>
                  <a:srgbClr val="000000"/>
                </a:solidFill>
              </a:rPr>
              <a:t>kiber</a:t>
            </a:r>
            <a:r>
              <a:rPr lang="hu-HU" sz="2400" dirty="0">
                <a:solidFill>
                  <a:srgbClr val="000000"/>
                </a:solidFill>
              </a:rPr>
              <a:t>-)fegyverek</a:t>
            </a:r>
          </a:p>
          <a:p>
            <a:pPr lvl="1">
              <a:buSzPct val="25000"/>
              <a:buFont typeface="StarSymbol"/>
              <a:buChar char=""/>
            </a:pPr>
            <a:r>
              <a:rPr lang="hu-HU" sz="2400" b="1" dirty="0">
                <a:solidFill>
                  <a:srgbClr val="000000"/>
                </a:solidFill>
              </a:rPr>
              <a:t>Jogi kihívás:		határokon átnyúló jogi 						szabályozás</a:t>
            </a:r>
            <a:br>
              <a:rPr lang="hu-HU" sz="2400" b="1" dirty="0">
                <a:solidFill>
                  <a:srgbClr val="000000"/>
                </a:solidFill>
              </a:rPr>
            </a:br>
            <a:r>
              <a:rPr lang="hu-HU" sz="2400" dirty="0">
                <a:solidFill>
                  <a:srgbClr val="000000"/>
                </a:solidFill>
              </a:rPr>
              <a:t>Valóban az adat lesz a cél</a:t>
            </a:r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endParaRPr lang="hu-HU" sz="2400" dirty="0">
              <a:solidFill>
                <a:srgbClr val="000000"/>
              </a:solidFill>
              <a:latin typeface="Arial"/>
            </a:endParaRPr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Ember</a:t>
            </a:r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endParaRPr lang="hu-HU" sz="2400" dirty="0">
              <a:solidFill>
                <a:srgbClr val="000000"/>
              </a:solidFill>
              <a:latin typeface="Arial"/>
            </a:endParaRPr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B4236ECB-C654-4B2D-B727-4074DF74AE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2628" y="4286677"/>
            <a:ext cx="2700660" cy="2012635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EB917BBC-8B9E-480B-9C0A-E7593CB6BA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0" y="4221088"/>
            <a:ext cx="3499594" cy="208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909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éptalálat a következőre: „think global and act local”">
            <a:extLst>
              <a:ext uri="{FF2B5EF4-FFF2-40B4-BE49-F238E27FC236}">
                <a16:creationId xmlns:a16="http://schemas.microsoft.com/office/drawing/2014/main" id="{0A754375-E5DB-4222-815D-102932C58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7896" y="692696"/>
            <a:ext cx="1811424" cy="181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" name="TextShape 1"/>
          <p:cNvSpPr txBox="1"/>
          <p:nvPr/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t>5</a:t>
            </a:fld>
            <a:endParaRPr/>
          </a:p>
        </p:txBody>
      </p:sp>
      <p:sp>
        <p:nvSpPr>
          <p:cNvPr id="134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400" b="1" dirty="0">
                <a:solidFill>
                  <a:srgbClr val="0D0147"/>
                </a:solidFill>
                <a:latin typeface="Arial"/>
              </a:rPr>
              <a:t>SZUBJEKTÍV TANÁCSOK 2020-RA</a:t>
            </a:r>
            <a:endParaRPr dirty="0"/>
          </a:p>
        </p:txBody>
      </p:sp>
      <p:sp>
        <p:nvSpPr>
          <p:cNvPr id="135" name="TextShape 3"/>
          <p:cNvSpPr txBox="1"/>
          <p:nvPr/>
        </p:nvSpPr>
        <p:spPr>
          <a:xfrm>
            <a:off x="1136576" y="1196752"/>
            <a:ext cx="8191384" cy="4968552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Gondolkozz globálisan, cselekedj lokálisan,</a:t>
            </a:r>
          </a:p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Hogyan tartják szárazon a puskaport mások, </a:t>
            </a:r>
            <a:br>
              <a:rPr lang="hu-HU" sz="2400" dirty="0">
                <a:solidFill>
                  <a:srgbClr val="000000"/>
                </a:solidFill>
                <a:latin typeface="Arial"/>
              </a:rPr>
            </a:br>
            <a:r>
              <a:rPr lang="hu-HU" sz="2400" dirty="0">
                <a:solidFill>
                  <a:srgbClr val="000000"/>
                </a:solidFill>
                <a:latin typeface="Arial"/>
              </a:rPr>
              <a:t>					mi van nálam</a:t>
            </a:r>
          </a:p>
          <a:p>
            <a:pPr lvl="1">
              <a:lnSpc>
                <a:spcPct val="100000"/>
              </a:lnSpc>
              <a:buSzPct val="25000"/>
            </a:pPr>
            <a:endParaRPr lang="hu-HU" sz="2400" dirty="0">
              <a:solidFill>
                <a:srgbClr val="000000"/>
              </a:solidFill>
              <a:latin typeface="Arial"/>
            </a:endParaRPr>
          </a:p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Maradj (egészségesen és gazdaságosan) paranoid!</a:t>
            </a:r>
          </a:p>
          <a:p>
            <a:pPr lvl="1">
              <a:lnSpc>
                <a:spcPct val="100000"/>
              </a:lnSpc>
              <a:buSzPct val="25000"/>
            </a:pPr>
            <a:endParaRPr lang="hu-HU" sz="2400" dirty="0">
              <a:solidFill>
                <a:srgbClr val="000000"/>
              </a:solidFill>
              <a:latin typeface="Arial"/>
            </a:endParaRPr>
          </a:p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Figyelj, tanulj folyamatosan</a:t>
            </a:r>
          </a:p>
          <a:p>
            <a:pPr lvl="1"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</a:rPr>
              <a:t>Élethosszig tanulás – információvédelem területén is</a:t>
            </a:r>
          </a:p>
          <a:p>
            <a:pPr lvl="1">
              <a:buSzPct val="25000"/>
              <a:buFont typeface="StarSymbol"/>
              <a:buChar char=""/>
            </a:pPr>
            <a:endParaRPr lang="hu-HU" sz="2400" dirty="0">
              <a:solidFill>
                <a:srgbClr val="000000"/>
              </a:solidFill>
            </a:endParaRPr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Amit már tudsz azt használjad (</a:t>
            </a:r>
            <a:r>
              <a:rPr lang="hu-HU" sz="2400" dirty="0" err="1">
                <a:solidFill>
                  <a:srgbClr val="000000"/>
                </a:solidFill>
                <a:latin typeface="Arial"/>
              </a:rPr>
              <a:t>ransomware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 – mentés)</a:t>
            </a:r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endParaRPr lang="hu-HU" sz="2400" dirty="0">
              <a:solidFill>
                <a:srgbClr val="000000"/>
              </a:solidFill>
              <a:latin typeface="Arial"/>
            </a:endParaRPr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Digitális transzformáció – paranoid tervezés</a:t>
            </a:r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endParaRPr lang="hu-HU" sz="2400" dirty="0">
              <a:solidFill>
                <a:srgbClr val="000000"/>
              </a:solidFill>
              <a:latin typeface="Arial"/>
            </a:endParaRPr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2299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>
            <a:extLst>
              <a:ext uri="{FF2B5EF4-FFF2-40B4-BE49-F238E27FC236}">
                <a16:creationId xmlns:a16="http://schemas.microsoft.com/office/drawing/2014/main" id="{DAE97E9F-B38C-4E62-8230-E84FDD1828FB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2360712" y="0"/>
            <a:ext cx="6977320" cy="563112"/>
          </a:xfrm>
        </p:spPr>
        <p:txBody>
          <a:bodyPr/>
          <a:lstStyle/>
          <a:p>
            <a:r>
              <a:rPr lang="hu-HU" sz="2800" b="1" dirty="0"/>
              <a:t>A mai program:</a:t>
            </a: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341C780D-109B-4ADB-B203-814EF6CD7276}"/>
              </a:ext>
            </a:extLst>
          </p:cNvPr>
          <p:cNvSpPr/>
          <p:nvPr/>
        </p:nvSpPr>
        <p:spPr>
          <a:xfrm>
            <a:off x="1482582" y="889843"/>
            <a:ext cx="84249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b="1" dirty="0">
                <a:solidFill>
                  <a:srgbClr val="660000"/>
                </a:solidFill>
                <a:latin typeface="Open Sans"/>
              </a:rPr>
              <a:t>10.00 – 11.30 </a:t>
            </a:r>
          </a:p>
          <a:p>
            <a:r>
              <a:rPr lang="hu-HU" b="1" dirty="0">
                <a:solidFill>
                  <a:srgbClr val="660000"/>
                </a:solidFill>
                <a:latin typeface="Open Sans"/>
              </a:rPr>
              <a:t>	Köszöntő és bevezető gondolatok – </a:t>
            </a:r>
            <a:br>
              <a:rPr lang="hu-HU" b="1" dirty="0">
                <a:solidFill>
                  <a:srgbClr val="660000"/>
                </a:solidFill>
                <a:latin typeface="Open Sans"/>
              </a:rPr>
            </a:br>
            <a:r>
              <a:rPr lang="hu-HU" b="1" dirty="0">
                <a:solidFill>
                  <a:srgbClr val="660000"/>
                </a:solidFill>
                <a:latin typeface="Open Sans"/>
              </a:rPr>
              <a:t>	Aktualitások az információvédelem területén</a:t>
            </a:r>
            <a:br>
              <a:rPr lang="hu-HU" b="1" dirty="0">
                <a:solidFill>
                  <a:srgbClr val="660000"/>
                </a:solidFill>
                <a:latin typeface="Open Sans"/>
              </a:rPr>
            </a:br>
            <a:r>
              <a:rPr lang="hu-HU" b="1" dirty="0">
                <a:solidFill>
                  <a:srgbClr val="660000"/>
                </a:solidFill>
                <a:latin typeface="Open Sans"/>
              </a:rPr>
              <a:t>	</a:t>
            </a:r>
            <a:r>
              <a:rPr lang="hu-HU" dirty="0">
                <a:solidFill>
                  <a:srgbClr val="660000"/>
                </a:solidFill>
                <a:latin typeface="Open Sans"/>
              </a:rPr>
              <a:t>Gasparetz András Hétpecsét Egyesület) elnök</a:t>
            </a:r>
          </a:p>
          <a:p>
            <a:r>
              <a:rPr lang="hu-HU" b="1" dirty="0">
                <a:solidFill>
                  <a:srgbClr val="660000"/>
                </a:solidFill>
                <a:latin typeface="Open Sans"/>
              </a:rPr>
              <a:t>	A GDPR alkalmazásával összefüggő időszerű kérdések az 	Adatvédelmi Hatóság szemszögéből</a:t>
            </a:r>
            <a:br>
              <a:rPr lang="hu-HU" dirty="0">
                <a:solidFill>
                  <a:srgbClr val="660000"/>
                </a:solidFill>
                <a:latin typeface="Open Sans"/>
              </a:rPr>
            </a:br>
            <a:r>
              <a:rPr lang="hu-HU" dirty="0">
                <a:solidFill>
                  <a:srgbClr val="660000"/>
                </a:solidFill>
                <a:latin typeface="Open Sans"/>
              </a:rPr>
              <a:t>	Dr. Szabó Endre Győző ( Nemzeti Adatvédelmi és</a:t>
            </a:r>
            <a:br>
              <a:rPr lang="hu-HU" dirty="0">
                <a:solidFill>
                  <a:srgbClr val="660000"/>
                </a:solidFill>
                <a:latin typeface="Open Sans"/>
              </a:rPr>
            </a:br>
            <a:r>
              <a:rPr lang="hu-HU" dirty="0">
                <a:solidFill>
                  <a:srgbClr val="660000"/>
                </a:solidFill>
                <a:latin typeface="Open Sans"/>
              </a:rPr>
              <a:t>	 Információszabadság Hatóság) elnökhelyettes</a:t>
            </a:r>
          </a:p>
          <a:p>
            <a:r>
              <a:rPr lang="hu-HU" b="1" dirty="0">
                <a:solidFill>
                  <a:srgbClr val="660000"/>
                </a:solidFill>
                <a:latin typeface="Open Sans"/>
              </a:rPr>
              <a:t>	Az álhírek terjedése a közösségi médiában - A #</a:t>
            </a:r>
            <a:r>
              <a:rPr lang="hu-HU" b="1" dirty="0" err="1">
                <a:solidFill>
                  <a:srgbClr val="660000"/>
                </a:solidFill>
                <a:latin typeface="Open Sans"/>
              </a:rPr>
              <a:t>pizzagate</a:t>
            </a:r>
            <a:r>
              <a:rPr lang="hu-HU" b="1" dirty="0">
                <a:solidFill>
                  <a:srgbClr val="660000"/>
                </a:solidFill>
                <a:latin typeface="Open Sans"/>
              </a:rPr>
              <a:t> tanulsága</a:t>
            </a:r>
            <a:br>
              <a:rPr lang="hu-HU" b="1" dirty="0">
                <a:solidFill>
                  <a:srgbClr val="660000"/>
                </a:solidFill>
                <a:latin typeface="Open Sans"/>
              </a:rPr>
            </a:br>
            <a:r>
              <a:rPr lang="hu-HU" b="1" dirty="0">
                <a:solidFill>
                  <a:srgbClr val="660000"/>
                </a:solidFill>
                <a:latin typeface="Open Sans"/>
              </a:rPr>
              <a:t>	</a:t>
            </a:r>
            <a:r>
              <a:rPr lang="hu-HU" dirty="0">
                <a:solidFill>
                  <a:srgbClr val="660000"/>
                </a:solidFill>
                <a:latin typeface="Open Sans"/>
              </a:rPr>
              <a:t>Bányász Péter (NKE) egyetemi tanársegéd</a:t>
            </a:r>
            <a:br>
              <a:rPr lang="hu-HU" dirty="0">
                <a:solidFill>
                  <a:srgbClr val="660000"/>
                </a:solidFill>
                <a:latin typeface="Open Sans"/>
              </a:rPr>
            </a:br>
            <a:r>
              <a:rPr lang="hu-HU" dirty="0">
                <a:solidFill>
                  <a:srgbClr val="660000"/>
                </a:solidFill>
                <a:latin typeface="Open Sans"/>
              </a:rPr>
              <a:t>	Dr. </a:t>
            </a:r>
            <a:r>
              <a:rPr lang="hu-HU" dirty="0" err="1">
                <a:solidFill>
                  <a:srgbClr val="660000"/>
                </a:solidFill>
                <a:latin typeface="Open Sans"/>
              </a:rPr>
              <a:t>Pollner</a:t>
            </a:r>
            <a:r>
              <a:rPr lang="hu-HU" dirty="0">
                <a:solidFill>
                  <a:srgbClr val="660000"/>
                </a:solidFill>
                <a:latin typeface="Open Sans"/>
              </a:rPr>
              <a:t> Péter, Dr. </a:t>
            </a:r>
            <a:r>
              <a:rPr lang="hu-HU" dirty="0" err="1">
                <a:solidFill>
                  <a:srgbClr val="660000"/>
                </a:solidFill>
                <a:latin typeface="Open Sans"/>
              </a:rPr>
              <a:t>Palla</a:t>
            </a:r>
            <a:r>
              <a:rPr lang="hu-HU" dirty="0">
                <a:solidFill>
                  <a:srgbClr val="660000"/>
                </a:solidFill>
                <a:latin typeface="Open Sans"/>
              </a:rPr>
              <a:t> Gergely (NKE) tudományos főmunkatárs</a:t>
            </a:r>
          </a:p>
          <a:p>
            <a:r>
              <a:rPr lang="hu-HU" b="1" dirty="0">
                <a:solidFill>
                  <a:srgbClr val="660000"/>
                </a:solidFill>
                <a:latin typeface="Open Sans"/>
              </a:rPr>
              <a:t>11.30 – 11.50 Kávé szünet (kávé, üdítő, pogácsa, aprósütemény)</a:t>
            </a:r>
            <a:endParaRPr lang="hu-HU" dirty="0">
              <a:solidFill>
                <a:srgbClr val="660000"/>
              </a:solidFill>
              <a:latin typeface="Open Sans"/>
            </a:endParaRPr>
          </a:p>
          <a:p>
            <a:r>
              <a:rPr lang="hu-HU" b="1" dirty="0">
                <a:solidFill>
                  <a:srgbClr val="660000"/>
                </a:solidFill>
                <a:latin typeface="Open Sans"/>
              </a:rPr>
              <a:t>11.50 – 13.00</a:t>
            </a:r>
            <a:br>
              <a:rPr lang="hu-HU" b="1" dirty="0">
                <a:solidFill>
                  <a:srgbClr val="660000"/>
                </a:solidFill>
                <a:latin typeface="Open Sans"/>
              </a:rPr>
            </a:br>
            <a:r>
              <a:rPr lang="hu-HU" b="1" dirty="0">
                <a:solidFill>
                  <a:srgbClr val="660000"/>
                </a:solidFill>
                <a:latin typeface="Open Sans"/>
              </a:rPr>
              <a:t>	 Az MNB </a:t>
            </a:r>
            <a:r>
              <a:rPr lang="hu-HU" b="1" dirty="0" err="1">
                <a:solidFill>
                  <a:srgbClr val="660000"/>
                </a:solidFill>
                <a:latin typeface="Open Sans"/>
              </a:rPr>
              <a:t>Fintech</a:t>
            </a:r>
            <a:r>
              <a:rPr lang="hu-HU" b="1" dirty="0">
                <a:solidFill>
                  <a:srgbClr val="660000"/>
                </a:solidFill>
                <a:latin typeface="Open Sans"/>
              </a:rPr>
              <a:t> stratégiájának bemutatása </a:t>
            </a:r>
          </a:p>
          <a:p>
            <a:r>
              <a:rPr lang="hu-HU" dirty="0">
                <a:solidFill>
                  <a:srgbClr val="660000"/>
                </a:solidFill>
                <a:latin typeface="Open Sans"/>
              </a:rPr>
              <a:t>	Kiss-Mihály Norbert, MNB, Digitalizációs politika és szabályozási 	főosztály, főosztályvezető</a:t>
            </a:r>
          </a:p>
          <a:p>
            <a:r>
              <a:rPr lang="hu-HU" b="1" dirty="0">
                <a:solidFill>
                  <a:srgbClr val="660000"/>
                </a:solidFill>
                <a:latin typeface="Open Sans"/>
              </a:rPr>
              <a:t>	Az IT biztonság fenntartása az MNB </a:t>
            </a:r>
            <a:r>
              <a:rPr lang="hu-HU" b="1" dirty="0" err="1">
                <a:solidFill>
                  <a:srgbClr val="660000"/>
                </a:solidFill>
                <a:latin typeface="Open Sans"/>
              </a:rPr>
              <a:t>Fintech</a:t>
            </a:r>
            <a:r>
              <a:rPr lang="hu-HU" b="1" dirty="0">
                <a:solidFill>
                  <a:srgbClr val="660000"/>
                </a:solidFill>
                <a:latin typeface="Open Sans"/>
              </a:rPr>
              <a:t> stratégiájában </a:t>
            </a:r>
            <a:br>
              <a:rPr lang="hu-HU" b="1" dirty="0">
                <a:solidFill>
                  <a:srgbClr val="660000"/>
                </a:solidFill>
                <a:latin typeface="Open Sans"/>
              </a:rPr>
            </a:br>
            <a:r>
              <a:rPr lang="hu-HU" b="1" dirty="0">
                <a:solidFill>
                  <a:srgbClr val="660000"/>
                </a:solidFill>
                <a:latin typeface="Open Sans"/>
              </a:rPr>
              <a:t>	</a:t>
            </a:r>
            <a:r>
              <a:rPr lang="hu-HU" dirty="0" err="1">
                <a:solidFill>
                  <a:srgbClr val="660000"/>
                </a:solidFill>
                <a:latin typeface="Open Sans"/>
              </a:rPr>
              <a:t>Biró</a:t>
            </a:r>
            <a:r>
              <a:rPr lang="hu-HU" dirty="0">
                <a:solidFill>
                  <a:srgbClr val="660000"/>
                </a:solidFill>
                <a:latin typeface="Open Sans"/>
              </a:rPr>
              <a:t> Gabriella,  MNB, Informatikai felügyeleti főosztály, főosztályvezető</a:t>
            </a:r>
          </a:p>
          <a:p>
            <a:r>
              <a:rPr lang="hu-HU" b="0" i="0" dirty="0">
                <a:solidFill>
                  <a:srgbClr val="660000"/>
                </a:solidFill>
                <a:effectLst/>
                <a:latin typeface="Open Sans"/>
              </a:rPr>
              <a:t>13:00 – 15:00 SecAudit workshop (Dr. </a:t>
            </a:r>
            <a:r>
              <a:rPr lang="hu-HU" b="0" i="0" dirty="0" err="1">
                <a:solidFill>
                  <a:srgbClr val="660000"/>
                </a:solidFill>
                <a:effectLst/>
                <a:latin typeface="Open Sans"/>
              </a:rPr>
              <a:t>Leitold</a:t>
            </a:r>
            <a:r>
              <a:rPr lang="hu-HU" b="0" i="0" dirty="0">
                <a:solidFill>
                  <a:srgbClr val="660000"/>
                </a:solidFill>
                <a:effectLst/>
                <a:latin typeface="Open Sans"/>
              </a:rPr>
              <a:t> Ferenc)</a:t>
            </a:r>
          </a:p>
        </p:txBody>
      </p:sp>
    </p:spTree>
    <p:extLst>
      <p:ext uri="{BB962C8B-B14F-4D97-AF65-F5344CB8AC3E}">
        <p14:creationId xmlns:p14="http://schemas.microsoft.com/office/powerpoint/2010/main" val="25015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2623</TotalTime>
  <Words>469</Words>
  <Application>Microsoft Office PowerPoint</Application>
  <PresentationFormat>A4 (210x297 mm)</PresentationFormat>
  <Paragraphs>85</Paragraphs>
  <Slides>6</Slides>
  <Notes>5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3</vt:i4>
      </vt:variant>
      <vt:variant>
        <vt:lpstr>Diacímek</vt:lpstr>
      </vt:variant>
      <vt:variant>
        <vt:i4>6</vt:i4>
      </vt:variant>
    </vt:vector>
  </HeadingPairs>
  <TitlesOfParts>
    <vt:vector size="15" baseType="lpstr">
      <vt:lpstr>Arial</vt:lpstr>
      <vt:lpstr>Calibri</vt:lpstr>
      <vt:lpstr>Open Sans</vt:lpstr>
      <vt:lpstr>StarSymbol</vt:lpstr>
      <vt:lpstr>Tahoma</vt:lpstr>
      <vt:lpstr>Times New Roman</vt:lpstr>
      <vt:lpstr>Office Theme</vt:lpstr>
      <vt:lpstr>Office Theme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Tarján Gábor</dc:creator>
  <cp:lastModifiedBy>Gasparetz András</cp:lastModifiedBy>
  <cp:revision>140</cp:revision>
  <cp:lastPrinted>2016-01-20T05:40:47Z</cp:lastPrinted>
  <dcterms:modified xsi:type="dcterms:W3CDTF">2020-01-13T09:08:19Z</dcterms:modified>
</cp:coreProperties>
</file>