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5"/>
  </p:notesMasterIdLst>
  <p:handoutMasterIdLst>
    <p:handoutMasterId r:id="rId16"/>
  </p:handoutMasterIdLst>
  <p:sldIdLst>
    <p:sldId id="256" r:id="rId6"/>
    <p:sldId id="285" r:id="rId7"/>
    <p:sldId id="265" r:id="rId8"/>
    <p:sldId id="270" r:id="rId9"/>
    <p:sldId id="278" r:id="rId10"/>
    <p:sldId id="280" r:id="rId11"/>
    <p:sldId id="271" r:id="rId12"/>
    <p:sldId id="292" r:id="rId13"/>
    <p:sldId id="288" r:id="rId14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93BF07-FB77-45EB-9045-F6D2486EDD20}" v="8" dt="2020-09-15T08:44:34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8" autoAdjust="0"/>
    <p:restoredTop sz="83908" autoAdjust="0"/>
  </p:normalViewPr>
  <p:slideViewPr>
    <p:cSldViewPr>
      <p:cViewPr varScale="1">
        <p:scale>
          <a:sx n="72" d="100"/>
          <a:sy n="72" d="100"/>
        </p:scale>
        <p:origin x="1258" y="58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2020. 09. 15.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58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7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58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tpecset.hu/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oo.gl/forms/GWNZuwdBh5O3aP6P2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docs.google.com/forms/d/e/1FAIpQLSf6_XJw4CrOqaLbu9aq6kh8OzdgjfLZoF61sl_WC1MyKi-ncQ/viewfor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XCII. Szakmai Fórum
Budapest, 2020. szeptember 16.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4592960" y="2962853"/>
            <a:ext cx="3456384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Dr. Tarján Gábor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al-elnök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17F557D-64F0-45BD-8140-8B30AA805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2132856"/>
            <a:ext cx="2016224" cy="41612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769424" y="6019920"/>
            <a:ext cx="558536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2</a:t>
            </a:fld>
            <a:endParaRPr dirty="0"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800" b="1" dirty="0">
                <a:solidFill>
                  <a:srgbClr val="0D0147"/>
                </a:solidFill>
                <a:latin typeface="Arial"/>
              </a:rPr>
              <a:t>A tizenkilencedik évet kezdtük 2020-ban!</a:t>
            </a:r>
            <a:endParaRPr sz="2800"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E1A447A-62FF-406F-8748-03A7D8F9C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14" y="5442260"/>
            <a:ext cx="1188823" cy="118272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CBD3378-478B-4C2A-91A3-A20E1C78D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084" y="5428556"/>
            <a:ext cx="1176630" cy="118272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E683BC7-EBDE-4243-A218-3530E5C50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561" y="5457630"/>
            <a:ext cx="1176630" cy="1182727"/>
          </a:xfrm>
          <a:prstGeom prst="rect">
            <a:avLst/>
          </a:prstGeom>
        </p:spPr>
      </p:pic>
      <p:pic>
        <p:nvPicPr>
          <p:cNvPr id="7" name="Kép 6" descr="A képen aláírás, kültéri, rúd, olvasás látható&#10;&#10;Automatikusan generált leírás">
            <a:extLst>
              <a:ext uri="{FF2B5EF4-FFF2-40B4-BE49-F238E27FC236}">
                <a16:creationId xmlns:a16="http://schemas.microsoft.com/office/drawing/2014/main" id="{188F84E0-D6CD-4E30-8EC2-19CC64436B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38" y="5442260"/>
            <a:ext cx="1211801" cy="1211801"/>
          </a:xfrm>
          <a:prstGeom prst="rect">
            <a:avLst/>
          </a:prstGeom>
        </p:spPr>
      </p:pic>
      <p:pic>
        <p:nvPicPr>
          <p:cNvPr id="9" name="Kép 8" descr="A képen aláírás, leállítás, függő, személyek látható&#10;&#10;Automatikusan generált leírás">
            <a:extLst>
              <a:ext uri="{FF2B5EF4-FFF2-40B4-BE49-F238E27FC236}">
                <a16:creationId xmlns:a16="http://schemas.microsoft.com/office/drawing/2014/main" id="{EAB51AA4-844C-4FCA-91B5-082AC2B9CA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5" y="5411349"/>
            <a:ext cx="1211801" cy="122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1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endParaRPr lang="hu-HU" sz="2400" b="1" dirty="0">
              <a:latin typeface="Arial" charset="0"/>
              <a:cs typeface="Arial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8624" y="763960"/>
            <a:ext cx="8208912" cy="396044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19+ év civil tapasztalat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90+ szakmai fórum, 400+ előadás,120-170 látogató/fórum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2200 fős címlista (ajaj GDPR </a:t>
            </a:r>
            <a:r>
              <a:rPr lang="hu-HU" sz="2400" dirty="0">
                <a:sym typeface="Wingdings" panose="05000000000000000000" pitchFamily="2" charset="2"/>
              </a:rPr>
              <a:t></a:t>
            </a:r>
            <a:r>
              <a:rPr lang="hu-HU" sz="2400" dirty="0"/>
              <a:t>)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adunk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 Az év információbiztonsági szak- és diplomadolgozata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 </a:t>
            </a:r>
            <a:r>
              <a:rPr lang="hu-HU" dirty="0">
                <a:solidFill>
                  <a:srgbClr val="FF0000"/>
                </a:solidFill>
              </a:rPr>
              <a:t>Az év információbiztonsági újságírója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kapunk (ITBN: „kiemelkedő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/>
              <a:t>     ismeretterjesztő, evangelizáló tevékenységéért”)</a:t>
            </a:r>
          </a:p>
          <a:p>
            <a:pPr eaLnBrk="1" hangingPunct="1">
              <a:lnSpc>
                <a:spcPct val="90000"/>
              </a:lnSpc>
            </a:pPr>
            <a:endParaRPr lang="hu-HU" sz="2400" dirty="0"/>
          </a:p>
          <a:p>
            <a:pPr eaLnBrk="1" hangingPunct="1">
              <a:lnSpc>
                <a:spcPct val="90000"/>
              </a:lnSpc>
            </a:pPr>
            <a:endParaRPr lang="hu-HU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hu-HU" sz="24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82364E4-F11D-4EFF-9C3E-6AB6BA0ED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12" y="3429000"/>
            <a:ext cx="5837428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7DADD8-CFDF-46BB-92C3-E9D8B94B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648" y="584710"/>
            <a:ext cx="7128792" cy="1121706"/>
          </a:xfrm>
        </p:spPr>
        <p:txBody>
          <a:bodyPr/>
          <a:lstStyle/>
          <a:p>
            <a:pPr algn="ctr"/>
            <a:r>
              <a:rPr lang="hu-HU" sz="3600" b="1" dirty="0">
                <a:latin typeface="+mn-lt"/>
              </a:rPr>
              <a:t>Köszönjük a kitartó támogatást, </a:t>
            </a:r>
            <a:br>
              <a:rPr lang="hu-HU" sz="3600" b="1" dirty="0">
                <a:latin typeface="+mn-lt"/>
              </a:rPr>
            </a:br>
            <a:r>
              <a:rPr lang="hu-HU" sz="3600" b="1" dirty="0">
                <a:latin typeface="+mn-lt"/>
              </a:rPr>
              <a:t>hiszen nélkülük nem léteznénk:</a:t>
            </a:r>
            <a:endParaRPr lang="en-US" sz="3600" b="1" dirty="0">
              <a:latin typeface="+mn-lt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962CC96-F443-4BA2-B99E-CA50CB60FB4B}"/>
              </a:ext>
            </a:extLst>
          </p:cNvPr>
          <p:cNvSpPr txBox="1"/>
          <p:nvPr/>
        </p:nvSpPr>
        <p:spPr>
          <a:xfrm>
            <a:off x="704528" y="212215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30+ magán pártoló tag! </a:t>
            </a:r>
          </a:p>
          <a:p>
            <a:r>
              <a:rPr lang="hu-HU" sz="2800" b="1" dirty="0"/>
              <a:t>…és 10+ céges pártoló tagunk!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9E0B350-F15E-4794-841D-324904531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492007"/>
            <a:ext cx="8928992" cy="2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3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algn="ctr" eaLnBrk="1" hangingPunct="1"/>
            <a:r>
              <a:rPr lang="hu-HU" sz="2400" b="1" dirty="0">
                <a:latin typeface="Arial" charset="0"/>
                <a:cs typeface="Arial" charset="0"/>
              </a:rPr>
              <a:t>2018 januárjától vagyunk ezen az új helyszínen!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27726" y="4381988"/>
            <a:ext cx="6466868" cy="650776"/>
          </a:xfrm>
          <a:prstGeom prst="rect">
            <a:avLst/>
          </a:prstGeom>
        </p:spPr>
        <p:txBody>
          <a:bodyPr/>
          <a:lstStyle/>
          <a:p>
            <a:r>
              <a:rPr lang="hu-HU" sz="2000" b="1" dirty="0" err="1"/>
              <a:t>Lurdy</a:t>
            </a:r>
            <a:r>
              <a:rPr lang="hu-HU" sz="2000" b="1" dirty="0"/>
              <a:t> Konferenciaközpont  4. Terem</a:t>
            </a:r>
            <a:r>
              <a:rPr lang="hu-HU" sz="2800" dirty="0"/>
              <a:t>, </a:t>
            </a:r>
            <a:r>
              <a:rPr lang="hu-HU" dirty="0"/>
              <a:t>280m2 </a:t>
            </a:r>
          </a:p>
          <a:p>
            <a:r>
              <a:rPr lang="hu-HU" b="1" dirty="0"/>
              <a:t>2020. január 15. szerda</a:t>
            </a:r>
          </a:p>
          <a:p>
            <a:r>
              <a:rPr lang="hu-HU" b="1" i="1" dirty="0"/>
              <a:t>(2020. március 18. szerda – </a:t>
            </a:r>
            <a:r>
              <a:rPr lang="hu-HU" b="1" i="1" dirty="0">
                <a:solidFill>
                  <a:schemeClr val="tx1"/>
                </a:solidFill>
              </a:rPr>
              <a:t>KÖZGYŰLÉS! – ELMARADT!)</a:t>
            </a:r>
          </a:p>
          <a:p>
            <a:r>
              <a:rPr lang="hu-HU" b="1" dirty="0">
                <a:solidFill>
                  <a:schemeClr val="tx1"/>
                </a:solidFill>
              </a:rPr>
              <a:t>2020. május 20. szerda (Zoom) – KÖZGYŰLÉS!</a:t>
            </a:r>
          </a:p>
          <a:p>
            <a:r>
              <a:rPr lang="hu-HU" b="1" dirty="0">
                <a:solidFill>
                  <a:srgbClr val="FF0000"/>
                </a:solidFill>
              </a:rPr>
              <a:t>2020. szeptember 16. szerda (</a:t>
            </a:r>
            <a:r>
              <a:rPr lang="hu-HU" b="1" dirty="0" err="1">
                <a:solidFill>
                  <a:srgbClr val="FF0000"/>
                </a:solidFill>
              </a:rPr>
              <a:t>Lurdy</a:t>
            </a:r>
            <a:r>
              <a:rPr lang="hu-HU" b="1" dirty="0">
                <a:solidFill>
                  <a:srgbClr val="FF0000"/>
                </a:solidFill>
              </a:rPr>
              <a:t> és Zoom)</a:t>
            </a:r>
          </a:p>
          <a:p>
            <a:r>
              <a:rPr lang="hu-HU" b="1" dirty="0"/>
              <a:t>2020. november 18. szerda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26" y="863907"/>
            <a:ext cx="4629388" cy="351808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30" y="3431529"/>
            <a:ext cx="1025239" cy="9824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563" y="2730955"/>
            <a:ext cx="1179802" cy="117580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A18FAE6-FCAC-433D-B4A1-8FB0FDC7A7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057" y="242220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3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8F7BAD-5FD0-431D-A8F6-38240885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656" y="116632"/>
            <a:ext cx="7553384" cy="504056"/>
          </a:xfrm>
        </p:spPr>
        <p:txBody>
          <a:bodyPr/>
          <a:lstStyle/>
          <a:p>
            <a:pPr algn="ctr"/>
            <a:r>
              <a:rPr lang="hu-HU" sz="2800" b="1" dirty="0"/>
              <a:t>Események a közeli (és távolabbi) jövőből</a:t>
            </a:r>
          </a:p>
        </p:txBody>
      </p:sp>
      <p:pic>
        <p:nvPicPr>
          <p:cNvPr id="8" name="Kép 7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0271467A-1F6E-4979-833E-D22526CD5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70" y="1009508"/>
            <a:ext cx="7941156" cy="16012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C048D348-1A8B-4713-85F0-9CD0954FFBED}"/>
              </a:ext>
            </a:extLst>
          </p:cNvPr>
          <p:cNvSpPr txBox="1"/>
          <p:nvPr/>
        </p:nvSpPr>
        <p:spPr>
          <a:xfrm>
            <a:off x="7545288" y="1104838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On-line!</a:t>
            </a:r>
          </a:p>
        </p:txBody>
      </p:sp>
      <p:pic>
        <p:nvPicPr>
          <p:cNvPr id="11" name="Kép 10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1423B611-A200-4389-B7AC-388D37F50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6" y="2974378"/>
            <a:ext cx="2789162" cy="25300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Kép 12" descr="A képen rajz látható&#10;&#10;Automatikusan generált leírás">
            <a:extLst>
              <a:ext uri="{FF2B5EF4-FFF2-40B4-BE49-F238E27FC236}">
                <a16:creationId xmlns:a16="http://schemas.microsoft.com/office/drawing/2014/main" id="{D9D2A792-A902-4F44-97F5-A2F3FFC4A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3140968"/>
            <a:ext cx="5842505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8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1132374" y="6648"/>
            <a:ext cx="8780463" cy="1916832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az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„Év információvédelmi szak- és diplomadolgozata - 2020”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cím elnyerésére</a:t>
            </a:r>
          </a:p>
        </p:txBody>
      </p:sp>
      <p:sp>
        <p:nvSpPr>
          <p:cNvPr id="7" name="CustomShape 3"/>
          <p:cNvSpPr/>
          <p:nvPr/>
        </p:nvSpPr>
        <p:spPr>
          <a:xfrm>
            <a:off x="704528" y="1700808"/>
            <a:ext cx="9001072" cy="5150544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Idén 15. alkalommal!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Idén is két kategóriában: </a:t>
            </a:r>
            <a:r>
              <a:rPr lang="hu-HU" sz="2200" i="1" dirty="0">
                <a:solidFill>
                  <a:srgbClr val="000000"/>
                </a:solidFill>
                <a:latin typeface="+mj-lt"/>
              </a:rPr>
              <a:t>nappali vagy levelező </a:t>
            </a:r>
            <a:r>
              <a:rPr lang="hu-HU" sz="2200" i="1" dirty="0" err="1">
                <a:solidFill>
                  <a:srgbClr val="000000"/>
                </a:solidFill>
                <a:latin typeface="+mj-lt"/>
              </a:rPr>
              <a:t>tagozatos</a:t>
            </a:r>
            <a:r>
              <a:rPr lang="hu-HU" sz="2200" i="1" dirty="0">
                <a:solidFill>
                  <a:srgbClr val="000000"/>
                </a:solidFill>
                <a:latin typeface="+mj-lt"/>
              </a:rPr>
              <a:t> hallgató, vagy egy közös témán dolgozó hallgatói csoport, aki(k) a szakdolgozatot vagy diplomadolgozatot akkreditált alapszakon (</a:t>
            </a:r>
            <a:r>
              <a:rPr lang="hu-HU" sz="2200" i="1" dirty="0" err="1">
                <a:solidFill>
                  <a:srgbClr val="000000"/>
                </a:solidFill>
                <a:latin typeface="+mj-lt"/>
              </a:rPr>
              <a:t>BSc</a:t>
            </a:r>
            <a:r>
              <a:rPr lang="hu-HU" sz="2200" i="1" dirty="0">
                <a:solidFill>
                  <a:srgbClr val="000000"/>
                </a:solidFill>
                <a:latin typeface="+mj-lt"/>
              </a:rPr>
              <a:t>), mesterszakon (</a:t>
            </a:r>
            <a:r>
              <a:rPr lang="hu-HU" sz="2200" i="1" dirty="0" err="1">
                <a:solidFill>
                  <a:srgbClr val="000000"/>
                </a:solidFill>
                <a:latin typeface="+mj-lt"/>
              </a:rPr>
              <a:t>MSc</a:t>
            </a:r>
            <a:r>
              <a:rPr lang="hu-HU" sz="2200" i="1" dirty="0">
                <a:solidFill>
                  <a:srgbClr val="000000"/>
                </a:solidFill>
                <a:latin typeface="+mj-lt"/>
              </a:rPr>
              <a:t>) vagy osztatlan képzésben tanulmányai lezárásaként készítette.</a:t>
            </a:r>
            <a:endParaRPr sz="2200" i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Beadási határidő: 2020. július 31. </a:t>
            </a:r>
            <a:endParaRPr lang="hu-HU" sz="2200" dirty="0">
              <a:latin typeface="+mj-lt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0000"/>
                </a:solidFill>
                <a:latin typeface="+mj-lt"/>
              </a:rPr>
              <a:t>Csak elektronikus úton!</a:t>
            </a:r>
            <a:endParaRPr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/>
              <a:t>Előny, ha… ISO/IEC 27001 – ISO 27000-es szabványcsalád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</a:rPr>
              <a:t>Értékes nyeremények</a:t>
            </a:r>
            <a:endParaRPr lang="hu-HU" sz="20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i="1" dirty="0">
                <a:solidFill>
                  <a:srgbClr val="FF0000"/>
                </a:solidFill>
                <a:latin typeface="+mj-lt"/>
              </a:rPr>
              <a:t>Eredményhirdetés a 92. fórumon - 2020. szeptember 16.-án!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Részletes kiírás: </a:t>
            </a:r>
            <a:r>
              <a:rPr lang="hu-HU" sz="2200" b="1" dirty="0" err="1">
                <a:latin typeface="+mj-lt"/>
                <a:hlinkClick r:id="rId2"/>
              </a:rPr>
              <a:t>www.hetpecset.hu</a:t>
            </a:r>
            <a:r>
              <a:rPr lang="hu-HU" sz="2200" b="1" dirty="0">
                <a:latin typeface="+mj-lt"/>
              </a:rPr>
              <a:t> honlapon</a:t>
            </a:r>
            <a:endParaRPr sz="2200" b="1" dirty="0">
              <a:latin typeface="+mj-lt"/>
            </a:endParaRPr>
          </a:p>
          <a:p>
            <a:pPr>
              <a:lnSpc>
                <a:spcPct val="100000"/>
              </a:lnSpc>
            </a:pPr>
            <a:endParaRPr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4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1EAA1E-70F6-47BD-8B1E-452D89C4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640" y="116632"/>
            <a:ext cx="7697400" cy="504056"/>
          </a:xfrm>
        </p:spPr>
        <p:txBody>
          <a:bodyPr/>
          <a:lstStyle/>
          <a:p>
            <a:pPr algn="ctr"/>
            <a:r>
              <a:rPr lang="hu-HU" sz="2400" b="1" dirty="0"/>
              <a:t>A rendezvényünk értékelő lapja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54AE6C3-1046-45B1-B7E1-8290AFB385D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347088"/>
          </a:xfrm>
        </p:spPr>
        <p:txBody>
          <a:bodyPr/>
          <a:lstStyle/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E3E9A89-3CC9-4BD8-AB3B-DACD6BC54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832" y="1052736"/>
            <a:ext cx="3645024" cy="3645024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16B55562-4A1B-4962-B26F-EBFA07AAA1AF}"/>
              </a:ext>
            </a:extLst>
          </p:cNvPr>
          <p:cNvSpPr txBox="1"/>
          <p:nvPr/>
        </p:nvSpPr>
        <p:spPr>
          <a:xfrm>
            <a:off x="272480" y="5013176"/>
            <a:ext cx="9361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linkClick r:id="rId4"/>
              </a:rPr>
              <a:t>https://docs.google.com/forms/d/e/1FAIpQLSf6_XJw4CrOqaLbu9aq6kh8OzdgjfLZoF61sl_WC1MyKi-ncQ/viewform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96123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2"/>
          <p:cNvSpPr/>
          <p:nvPr/>
        </p:nvSpPr>
        <p:spPr>
          <a:xfrm>
            <a:off x="240" y="692696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Mai program</a:t>
            </a:r>
            <a:endParaRPr sz="3200" dirty="0"/>
          </a:p>
        </p:txBody>
      </p:sp>
      <p:pic>
        <p:nvPicPr>
          <p:cNvPr id="3" name="Kép 2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FDCE90F6-377B-42E0-AD07-19B649AEA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80" y="1628800"/>
            <a:ext cx="848324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3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ACD43720D442549879AF264950DA219" ma:contentTypeVersion="10" ma:contentTypeDescription="Új dokumentum létrehozása." ma:contentTypeScope="" ma:versionID="c6435a1189dc00f6d0f4804e44a655b1">
  <xsd:schema xmlns:xsd="http://www.w3.org/2001/XMLSchema" xmlns:xs="http://www.w3.org/2001/XMLSchema" xmlns:p="http://schemas.microsoft.com/office/2006/metadata/properties" xmlns:ns3="99173ce1-e3f5-4546-aa1f-973bda85ae02" targetNamespace="http://schemas.microsoft.com/office/2006/metadata/properties" ma:root="true" ma:fieldsID="42f24dfea3f50cda223103c2752b8b5a" ns3:_="">
    <xsd:import namespace="99173ce1-e3f5-4546-aa1f-973bda85ae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73ce1-e3f5-4546-aa1f-973bda85ae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5DDC31-0CAD-4502-9AF5-1358B8B24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173ce1-e3f5-4546-aa1f-973bda85ae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387B0B-1102-4F9F-9F39-679B0323ED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CD2AB-727F-4262-BABD-C08C2B450069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99173ce1-e3f5-4546-aa1f-973bda85ae0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415</Words>
  <Application>Microsoft Office PowerPoint</Application>
  <PresentationFormat>A4 (210x297 mm)</PresentationFormat>
  <Paragraphs>68</Paragraphs>
  <Slides>9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7" baseType="lpstr">
      <vt:lpstr>Arial</vt:lpstr>
      <vt:lpstr>Calibri</vt:lpstr>
      <vt:lpstr>StarSymbol</vt:lpstr>
      <vt:lpstr>Tahoma</vt:lpstr>
      <vt:lpstr>Times New Roman</vt:lpstr>
      <vt:lpstr>Wingdings</vt:lpstr>
      <vt:lpstr>Office Theme</vt:lpstr>
      <vt:lpstr>Office Theme</vt:lpstr>
      <vt:lpstr>PowerPoint-bemutató</vt:lpstr>
      <vt:lpstr>PowerPoint-bemutató</vt:lpstr>
      <vt:lpstr>PowerPoint-bemutató</vt:lpstr>
      <vt:lpstr>Köszönjük a kitartó támogatást,  hiszen nélkülük nem léteznénk:</vt:lpstr>
      <vt:lpstr>2018 januárjától vagyunk ezen az új helyszínen!</vt:lpstr>
      <vt:lpstr>Események a közeli (és távolabbi) jövőből</vt:lpstr>
      <vt:lpstr>PÁLYÁZATI FELHÍVÁS az  „Év információvédelmi szak- és diplomadolgozata - 2020” cím elnyerésére</vt:lpstr>
      <vt:lpstr>A rendezvényünk értékelő lapja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Tarján Gábor</cp:lastModifiedBy>
  <cp:revision>189</cp:revision>
  <cp:lastPrinted>2016-01-20T05:40:47Z</cp:lastPrinted>
  <dcterms:modified xsi:type="dcterms:W3CDTF">2020-09-15T08:47:49Z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0x0101005ACD43720D442549879AF264950DA219</vt:lpwstr>
  </property>
</Properties>
</file>