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4"/>
  </p:notesMasterIdLst>
  <p:sldIdLst>
    <p:sldId id="256" r:id="rId4"/>
    <p:sldId id="257" r:id="rId5"/>
    <p:sldId id="278" r:id="rId6"/>
    <p:sldId id="272" r:id="rId7"/>
    <p:sldId id="274" r:id="rId8"/>
    <p:sldId id="279" r:id="rId9"/>
    <p:sldId id="276" r:id="rId10"/>
    <p:sldId id="277" r:id="rId11"/>
    <p:sldId id="261" r:id="rId12"/>
    <p:sldId id="275" r:id="rId13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3552" autoAdjust="0"/>
  </p:normalViewPr>
  <p:slideViewPr>
    <p:cSldViewPr>
      <p:cViewPr>
        <p:scale>
          <a:sx n="100" d="100"/>
          <a:sy n="100" d="100"/>
        </p:scale>
        <p:origin x="-1584" y="-23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/>
      </p:par>
    </p:tnLst>
  </p:timing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849240" y="836640"/>
            <a:ext cx="8419680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„Információvédelem menedzselése”
</a:t>
            </a:r>
            <a:r>
              <a:rPr lang="hu-HU" sz="2400" dirty="0" smtClean="0">
                <a:solidFill>
                  <a:srgbClr val="000000"/>
                </a:solidFill>
                <a:latin typeface="Arial"/>
              </a:rPr>
              <a:t>XCIII. 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Szakmai Fórum
</a:t>
            </a:r>
            <a:r>
              <a:rPr lang="hu-HU" sz="2400" dirty="0" smtClean="0">
                <a:solidFill>
                  <a:srgbClr val="000000"/>
                </a:solidFill>
                <a:latin typeface="Arial"/>
              </a:rPr>
              <a:t>On-line, 2020. november 18.</a:t>
            </a:r>
            <a:endParaRPr dirty="0"/>
          </a:p>
        </p:txBody>
      </p:sp>
      <p:sp>
        <p:nvSpPr>
          <p:cNvPr id="132" name="TextShape 2"/>
          <p:cNvSpPr txBox="1"/>
          <p:nvPr/>
        </p:nvSpPr>
        <p:spPr>
          <a:xfrm>
            <a:off x="632520" y="2493000"/>
            <a:ext cx="8856984" cy="35298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</a:t>
            </a:r>
            <a:r>
              <a:rPr lang="hu-HU" sz="3200" b="1" dirty="0" smtClean="0">
                <a:solidFill>
                  <a:srgbClr val="000000"/>
                </a:solidFill>
              </a:rPr>
              <a:t>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 smtClean="0">
                <a:solidFill>
                  <a:srgbClr val="0D0147"/>
                </a:solidFill>
                <a:latin typeface="Arial"/>
              </a:rPr>
              <a:t>Dr. Ködmön István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</a:t>
            </a:r>
            <a:r>
              <a:rPr lang="hu-HU" sz="1600" dirty="0" smtClean="0">
                <a:solidFill>
                  <a:srgbClr val="0D0147"/>
                </a:solidFill>
                <a:latin typeface="Arial"/>
              </a:rPr>
              <a:t>alelnök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 smtClean="0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10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A jövő ...</a:t>
            </a:r>
            <a:endParaRPr sz="3200" dirty="0"/>
          </a:p>
        </p:txBody>
      </p:sp>
      <p:sp>
        <p:nvSpPr>
          <p:cNvPr id="2" name="Téglalap 1"/>
          <p:cNvSpPr/>
          <p:nvPr/>
        </p:nvSpPr>
        <p:spPr>
          <a:xfrm>
            <a:off x="992560" y="1844824"/>
            <a:ext cx="8064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</a:rPr>
              <a:t>„Információvédelem menedzselése”
</a:t>
            </a:r>
            <a:r>
              <a:rPr lang="hu-HU" sz="2400" b="1" dirty="0" smtClean="0">
                <a:solidFill>
                  <a:srgbClr val="000000"/>
                </a:solidFill>
              </a:rPr>
              <a:t>XCIV. </a:t>
            </a:r>
            <a:r>
              <a:rPr lang="hu-HU" sz="2400" b="1" dirty="0">
                <a:solidFill>
                  <a:srgbClr val="000000"/>
                </a:solidFill>
              </a:rPr>
              <a:t>Szakmai Fórum
</a:t>
            </a:r>
            <a:endParaRPr lang="hu-HU" sz="2400" b="1" dirty="0" smtClean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hu-HU" sz="2400" b="1" dirty="0" smtClean="0">
                <a:solidFill>
                  <a:srgbClr val="000000"/>
                </a:solidFill>
              </a:rPr>
              <a:t> . . . , 2021. január 21</a:t>
            </a:r>
            <a:r>
              <a:rPr lang="hu-HU" sz="2400" b="1" dirty="0" smtClean="0">
                <a:solidFill>
                  <a:srgbClr val="000000"/>
                </a:solidFill>
              </a:rPr>
              <a:t>.</a:t>
            </a:r>
          </a:p>
          <a:p>
            <a:pPr algn="ctr">
              <a:lnSpc>
                <a:spcPct val="100000"/>
              </a:lnSpc>
            </a:pPr>
            <a:endParaRPr lang="hu-HU" sz="2400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hu-HU" sz="2400" dirty="0" smtClean="0">
                <a:solidFill>
                  <a:srgbClr val="000000"/>
                </a:solidFill>
              </a:rPr>
              <a:t>Csak úgy szólok:</a:t>
            </a:r>
          </a:p>
          <a:p>
            <a:pPr algn="ctr">
              <a:lnSpc>
                <a:spcPct val="100000"/>
              </a:lnSpc>
            </a:pPr>
            <a:endParaRPr lang="hu-HU" sz="2400" dirty="0" smtClean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hu-HU" sz="2400" dirty="0" smtClean="0">
                <a:solidFill>
                  <a:srgbClr val="000000"/>
                </a:solidFill>
              </a:rPr>
              <a:t>2022. március 16.</a:t>
            </a:r>
          </a:p>
          <a:p>
            <a:pPr algn="ctr">
              <a:lnSpc>
                <a:spcPct val="100000"/>
              </a:lnSpc>
            </a:pPr>
            <a:r>
              <a:rPr lang="hu-HU" sz="2400" dirty="0" smtClean="0">
                <a:solidFill>
                  <a:srgbClr val="000000"/>
                </a:solidFill>
              </a:rPr>
              <a:t>„Információvédelem menedzselése”</a:t>
            </a:r>
          </a:p>
          <a:p>
            <a:pPr algn="ctr">
              <a:lnSpc>
                <a:spcPct val="100000"/>
              </a:lnSpc>
            </a:pPr>
            <a:r>
              <a:rPr lang="hu-HU" sz="2400" dirty="0" smtClean="0">
                <a:solidFill>
                  <a:srgbClr val="000000"/>
                </a:solidFill>
              </a:rPr>
              <a:t>C. Szakmai fórum 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84319535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8769424" y="6019920"/>
            <a:ext cx="558536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2</a:t>
            </a:fld>
            <a:endParaRPr dirty="0"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Két évtized együttgondolkodás</a:t>
            </a:r>
            <a:endParaRPr sz="3200"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 smtClean="0">
                <a:solidFill>
                  <a:srgbClr val="000000"/>
                </a:solidFill>
                <a:latin typeface="Arial"/>
              </a:rPr>
              <a:t>Céljaink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: 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4" r="19219"/>
          <a:stretch/>
        </p:blipFill>
        <p:spPr bwMode="auto">
          <a:xfrm>
            <a:off x="128464" y="913564"/>
            <a:ext cx="5286710" cy="4815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8" r="20042"/>
          <a:stretch/>
        </p:blipFill>
        <p:spPr bwMode="auto">
          <a:xfrm>
            <a:off x="4448944" y="1412776"/>
            <a:ext cx="5162614" cy="481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3200" b="1" dirty="0" err="1" smtClean="0">
                <a:solidFill>
                  <a:srgbClr val="0D0147"/>
                </a:solidFill>
                <a:latin typeface="Arial"/>
              </a:rPr>
              <a:t>LinkedIn</a:t>
            </a: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 és honlap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392617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4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Fórumok</a:t>
            </a:r>
            <a:endParaRPr sz="3200" b="1" dirty="0"/>
          </a:p>
        </p:txBody>
      </p:sp>
      <p:sp>
        <p:nvSpPr>
          <p:cNvPr id="153" name="CustomShape 3"/>
          <p:cNvSpPr/>
          <p:nvPr/>
        </p:nvSpPr>
        <p:spPr>
          <a:xfrm>
            <a:off x="1496376" y="764704"/>
            <a:ext cx="6913008" cy="5040560"/>
          </a:xfrm>
          <a:prstGeom prst="rect">
            <a:avLst/>
          </a:prstGeom>
          <a:noFill/>
        </p:spPr>
        <p:txBody>
          <a:bodyPr lIns="90000" tIns="45000" rIns="90000" bIns="45000"/>
          <a:lstStyle/>
          <a:p>
            <a:pPr algn="ctr"/>
            <a:endParaRPr lang="hu-HU" sz="1000" dirty="0" smtClean="0"/>
          </a:p>
          <a:p>
            <a:pPr algn="ctr">
              <a:tabLst>
                <a:tab pos="1438275" algn="l"/>
              </a:tabLst>
            </a:pPr>
            <a:r>
              <a:rPr lang="hu-HU" sz="3200" b="1" dirty="0" smtClean="0"/>
              <a:t>Minden</a:t>
            </a:r>
          </a:p>
          <a:p>
            <a:pPr algn="ctr">
              <a:tabLst>
                <a:tab pos="1438275" algn="l"/>
              </a:tabLst>
            </a:pPr>
            <a:r>
              <a:rPr lang="hu-HU" sz="3200" b="1" dirty="0" smtClean="0"/>
              <a:t>páratlan </a:t>
            </a:r>
          </a:p>
          <a:p>
            <a:pPr algn="ctr">
              <a:tabLst>
                <a:tab pos="1438275" algn="l"/>
              </a:tabLst>
            </a:pPr>
            <a:endParaRPr lang="hu-HU" sz="3200" b="1" dirty="0" smtClean="0"/>
          </a:p>
          <a:p>
            <a:pPr algn="ctr">
              <a:tabLst>
                <a:tab pos="1438275" algn="l"/>
              </a:tabLst>
            </a:pPr>
            <a:r>
              <a:rPr lang="hu-HU" sz="2000" b="1" dirty="0" smtClean="0"/>
              <a:t>(január, március, május, szeptember, november)</a:t>
            </a:r>
            <a:endParaRPr lang="hu-HU" sz="2000" b="1" dirty="0"/>
          </a:p>
          <a:p>
            <a:pPr algn="ctr">
              <a:tabLst>
                <a:tab pos="1438275" algn="l"/>
              </a:tabLst>
            </a:pPr>
            <a:endParaRPr lang="hu-HU" sz="3200" b="1" dirty="0" smtClean="0"/>
          </a:p>
          <a:p>
            <a:pPr algn="ctr">
              <a:tabLst>
                <a:tab pos="1438275" algn="l"/>
              </a:tabLst>
            </a:pPr>
            <a:r>
              <a:rPr lang="hu-HU" sz="3200" b="1" dirty="0" smtClean="0"/>
              <a:t>hónap </a:t>
            </a:r>
          </a:p>
          <a:p>
            <a:pPr algn="ctr">
              <a:tabLst>
                <a:tab pos="1438275" algn="l"/>
              </a:tabLst>
            </a:pPr>
            <a:r>
              <a:rPr lang="hu-HU" sz="3200" b="1" dirty="0" smtClean="0"/>
              <a:t>harmadik szerdája</a:t>
            </a:r>
          </a:p>
          <a:p>
            <a:pPr algn="ctr">
              <a:tabLst>
                <a:tab pos="1438275" algn="l"/>
              </a:tabLst>
            </a:pPr>
            <a:endParaRPr lang="hu-HU" sz="3200" b="1" dirty="0" smtClean="0"/>
          </a:p>
          <a:p>
            <a:pPr algn="ctr">
              <a:tabLst>
                <a:tab pos="1438275" algn="l"/>
              </a:tabLst>
            </a:pPr>
            <a:r>
              <a:rPr lang="hu-HU" sz="3200" b="1" dirty="0" smtClean="0"/>
              <a:t> kivétel július!</a:t>
            </a:r>
            <a:endParaRPr lang="hu-HU" sz="2800" dirty="0"/>
          </a:p>
          <a:p>
            <a:pPr algn="ctr"/>
            <a:endParaRPr lang="hu-HU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7146609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344488" y="1700808"/>
            <a:ext cx="9361112" cy="3744416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</a:t>
            </a: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/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  <a:t>„Év információbiztonsági újságírója” </a:t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  <a:t>(2006 óta)</a:t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  <a:t/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  <a:t>és az</a:t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  <a:t/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információvédelmi szak- és diplomadolgozata” </a:t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(2006 illetve 2007 óta)</a:t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  <a:t>cím elnyerésére</a:t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</a:rPr>
              <a:t/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</a:rPr>
            </a:br>
            <a:r>
              <a:rPr lang="hu-HU" sz="2400" dirty="0"/>
              <a:t>PhD kutatás - </a:t>
            </a:r>
            <a:r>
              <a:rPr lang="hu-HU" sz="2400" dirty="0" err="1"/>
              <a:t>kiberbiztonsági</a:t>
            </a:r>
            <a:r>
              <a:rPr lang="hu-HU" sz="2400" dirty="0"/>
              <a:t> humán </a:t>
            </a:r>
            <a:r>
              <a:rPr lang="hu-HU" sz="2400" dirty="0" smtClean="0"/>
              <a:t>kockázatok kérdőív </a:t>
            </a:r>
            <a:br>
              <a:rPr lang="hu-HU" sz="2400" dirty="0" smtClean="0"/>
            </a:br>
            <a:r>
              <a:rPr lang="hu-HU" dirty="0" smtClean="0"/>
              <a:t>(Váczi Dániel ÓE)</a:t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/>
              <a:t/>
            </a:r>
            <a:br>
              <a:rPr lang="hu-HU" dirty="0"/>
            </a:br>
            <a:r>
              <a:rPr lang="hu-HU" sz="2000" b="1" dirty="0" smtClean="0"/>
              <a:t>CPE pontok – Chat üzenetben</a:t>
            </a:r>
            <a:r>
              <a:rPr lang="hu-HU" altLang="hu-HU" sz="20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/>
            </a:r>
            <a:br>
              <a:rPr lang="hu-HU" altLang="hu-HU" sz="20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endParaRPr lang="hu-HU" altLang="hu-HU" sz="2800" b="1" dirty="0">
              <a:solidFill>
                <a:schemeClr val="tx1"/>
              </a:solidFill>
              <a:latin typeface="Arial" charset="0"/>
              <a:ea typeface="+mj-ea"/>
              <a:cs typeface="+mj-cs"/>
            </a:endParaRPr>
          </a:p>
        </p:txBody>
      </p:sp>
      <p:sp>
        <p:nvSpPr>
          <p:cNvPr id="7" name="CustomShape 3"/>
          <p:cNvSpPr/>
          <p:nvPr/>
        </p:nvSpPr>
        <p:spPr>
          <a:xfrm>
            <a:off x="704528" y="2276872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 dirty="0">
              <a:solidFill>
                <a:srgbClr val="FF0000"/>
              </a:solidFill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Szakmai elismerések</a:t>
            </a:r>
            <a:endParaRPr sz="3200" b="1" dirty="0"/>
          </a:p>
        </p:txBody>
      </p:sp>
    </p:spTree>
    <p:extLst>
      <p:ext uri="{BB962C8B-B14F-4D97-AF65-F5344CB8AC3E}">
        <p14:creationId xmlns:p14="http://schemas.microsoft.com/office/powerpoint/2010/main" val="54891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3068960"/>
            <a:ext cx="1725613" cy="243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696" y="2276872"/>
            <a:ext cx="1702750" cy="243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912" y="1628800"/>
            <a:ext cx="1715840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136" y="1124744"/>
            <a:ext cx="1872207" cy="243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Szakmai munka</a:t>
            </a:r>
            <a:endParaRPr sz="3200" b="1" dirty="0"/>
          </a:p>
        </p:txBody>
      </p:sp>
      <p:sp>
        <p:nvSpPr>
          <p:cNvPr id="2" name="Szövegdoboz 1"/>
          <p:cNvSpPr txBox="1"/>
          <p:nvPr/>
        </p:nvSpPr>
        <p:spPr>
          <a:xfrm>
            <a:off x="761935" y="555873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2008</a:t>
            </a:r>
            <a:endParaRPr lang="hu-HU" dirty="0"/>
          </a:p>
        </p:txBody>
      </p:sp>
      <p:sp>
        <p:nvSpPr>
          <p:cNvPr id="9" name="Szövegdoboz 8"/>
          <p:cNvSpPr txBox="1"/>
          <p:nvPr/>
        </p:nvSpPr>
        <p:spPr>
          <a:xfrm>
            <a:off x="2719257" y="479715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2014</a:t>
            </a:r>
            <a:endParaRPr lang="hu-HU" dirty="0"/>
          </a:p>
        </p:txBody>
      </p:sp>
      <p:sp>
        <p:nvSpPr>
          <p:cNvPr id="10" name="Szövegdoboz 9"/>
          <p:cNvSpPr txBox="1"/>
          <p:nvPr/>
        </p:nvSpPr>
        <p:spPr>
          <a:xfrm>
            <a:off x="4604066" y="4221088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2018</a:t>
            </a:r>
            <a:endParaRPr lang="hu-HU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6764425" y="3691518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2018</a:t>
            </a:r>
            <a:endParaRPr lang="hu-HU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8697416" y="1628800"/>
            <a:ext cx="69762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5400" b="1" dirty="0" smtClean="0">
                <a:solidFill>
                  <a:srgbClr val="FF0000"/>
                </a:solidFill>
              </a:rPr>
              <a:t>?</a:t>
            </a:r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r>
              <a:rPr lang="hu-HU" dirty="0" smtClean="0"/>
              <a:t>2020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5683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416496" y="1268760"/>
            <a:ext cx="8780463" cy="4896544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4000" b="1" dirty="0" err="1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Hómofisz</a:t>
            </a:r>
            <a:r>
              <a:rPr lang="hu-HU" altLang="hu-HU" sz="40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/>
            </a:r>
            <a:br>
              <a:rPr lang="hu-HU" altLang="hu-HU" sz="40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(Home </a:t>
            </a:r>
            <a:r>
              <a:rPr lang="hu-HU" altLang="hu-HU" sz="2400" b="1" dirty="0" err="1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office</a:t>
            </a: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)</a:t>
            </a:r>
            <a:r>
              <a:rPr lang="hu-HU" altLang="hu-HU" sz="1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/>
            </a:r>
            <a:br>
              <a:rPr lang="hu-HU" altLang="hu-HU" sz="1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/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(</a:t>
            </a:r>
            <a:r>
              <a:rPr lang="hu-HU" altLang="hu-HU" sz="2400" b="1" dirty="0" err="1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soft</a:t>
            </a: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 </a:t>
            </a:r>
            <a:r>
              <a:rPr lang="hu-HU" altLang="hu-HU" sz="2400" b="1" dirty="0" err="1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ware</a:t>
            </a: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 – szoftver, </a:t>
            </a:r>
            <a:r>
              <a:rPr lang="hu-HU" altLang="hu-HU" sz="2400" b="1" dirty="0" err="1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hard</a:t>
            </a: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 </a:t>
            </a:r>
            <a:r>
              <a:rPr lang="hu-HU" altLang="hu-HU" sz="2400" b="1" dirty="0" err="1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ware</a:t>
            </a: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 – hardver)</a:t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/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/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Hétpecsét Távmunka Antológia</a:t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/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 err="1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tavmunka.hetpecset.hu</a:t>
            </a: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/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/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/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Béta verzió</a:t>
            </a: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/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/>
            </a:r>
            <a:b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endParaRPr lang="hu-HU" altLang="hu-HU" sz="2400" b="1" dirty="0">
              <a:solidFill>
                <a:schemeClr val="tx1"/>
              </a:solidFill>
              <a:latin typeface="Arial" charset="0"/>
              <a:ea typeface="+mj-ea"/>
              <a:cs typeface="+mj-cs"/>
            </a:endParaRPr>
          </a:p>
        </p:txBody>
      </p:sp>
      <p:sp>
        <p:nvSpPr>
          <p:cNvPr id="7" name="CustomShape 3"/>
          <p:cNvSpPr/>
          <p:nvPr/>
        </p:nvSpPr>
        <p:spPr>
          <a:xfrm>
            <a:off x="704528" y="2276872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 dirty="0">
              <a:solidFill>
                <a:srgbClr val="FF0000"/>
              </a:solidFill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Új magyar szó születik</a:t>
            </a:r>
            <a:endParaRPr sz="3200" b="1" dirty="0"/>
          </a:p>
        </p:txBody>
      </p:sp>
    </p:spTree>
    <p:extLst>
      <p:ext uri="{BB962C8B-B14F-4D97-AF65-F5344CB8AC3E}">
        <p14:creationId xmlns:p14="http://schemas.microsoft.com/office/powerpoint/2010/main" val="266236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40" y="811932"/>
            <a:ext cx="6766720" cy="380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 err="1" smtClean="0">
                <a:solidFill>
                  <a:srgbClr val="0D0147"/>
                </a:solidFill>
                <a:latin typeface="Arial"/>
              </a:rPr>
              <a:t>tavmunka.hetpecset.hu</a:t>
            </a:r>
            <a:endParaRPr lang="hu-HU" sz="3200" b="1" dirty="0" smtClean="0">
              <a:solidFill>
                <a:srgbClr val="0D0147"/>
              </a:solidFill>
              <a:latin typeface="Arial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128464" y="4780309"/>
            <a:ext cx="295232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b="1" dirty="0" smtClean="0"/>
              <a:t>Megfelelőség</a:t>
            </a:r>
          </a:p>
          <a:p>
            <a:pPr marL="285750" indent="-200025">
              <a:buFont typeface="Arial" panose="020B0604020202020204" pitchFamily="34" charset="0"/>
              <a:buChar char="•"/>
            </a:pPr>
            <a:r>
              <a:rPr lang="hu-HU" sz="1400" dirty="0" smtClean="0"/>
              <a:t>Jogszabályok</a:t>
            </a:r>
            <a:endParaRPr lang="hu-HU" sz="1400" dirty="0"/>
          </a:p>
          <a:p>
            <a:pPr marL="285750" indent="-200025">
              <a:buFont typeface="Arial" panose="020B0604020202020204" pitchFamily="34" charset="0"/>
              <a:buChar char="•"/>
            </a:pPr>
            <a:r>
              <a:rPr lang="hu-HU" sz="1400" dirty="0"/>
              <a:t>Szabványok, irányelvek</a:t>
            </a:r>
          </a:p>
          <a:p>
            <a:pPr marL="285750" indent="-200025">
              <a:buFont typeface="Arial" panose="020B0604020202020204" pitchFamily="34" charset="0"/>
              <a:buChar char="•"/>
            </a:pPr>
            <a:r>
              <a:rPr lang="hu-HU" sz="1400" dirty="0"/>
              <a:t>Belső vállalati szabályozások, </a:t>
            </a:r>
            <a:r>
              <a:rPr lang="hu-HU" sz="1400" dirty="0" err="1"/>
              <a:t>best</a:t>
            </a:r>
            <a:r>
              <a:rPr lang="hu-HU" sz="1400" dirty="0"/>
              <a:t> </a:t>
            </a:r>
            <a:r>
              <a:rPr lang="hu-HU" sz="1400" dirty="0" err="1"/>
              <a:t>practicek</a:t>
            </a:r>
            <a:endParaRPr lang="hu-HU" sz="1400" dirty="0"/>
          </a:p>
        </p:txBody>
      </p:sp>
      <p:sp>
        <p:nvSpPr>
          <p:cNvPr id="6" name="Téglalap 5"/>
          <p:cNvSpPr/>
          <p:nvPr/>
        </p:nvSpPr>
        <p:spPr>
          <a:xfrm>
            <a:off x="2864768" y="4780309"/>
            <a:ext cx="4953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400" b="1" dirty="0" smtClean="0"/>
              <a:t>Technológia</a:t>
            </a:r>
          </a:p>
          <a:p>
            <a:pPr marL="285750" indent="-200025">
              <a:buFont typeface="Arial" panose="020B0604020202020204" pitchFamily="34" charset="0"/>
              <a:buChar char="•"/>
            </a:pPr>
            <a:r>
              <a:rPr lang="hu-HU" sz="1400" dirty="0" smtClean="0"/>
              <a:t>Hozzáférés </a:t>
            </a:r>
            <a:r>
              <a:rPr lang="hu-HU" sz="1400" dirty="0"/>
              <a:t>és eszköz management</a:t>
            </a:r>
          </a:p>
          <a:p>
            <a:pPr marL="285750" indent="-200025">
              <a:buFont typeface="Arial" panose="020B0604020202020204" pitchFamily="34" charset="0"/>
              <a:buChar char="•"/>
            </a:pPr>
            <a:r>
              <a:rPr lang="hu-HU" sz="1400" dirty="0"/>
              <a:t>Adatalapú kommunikáció</a:t>
            </a:r>
          </a:p>
          <a:p>
            <a:pPr marL="285750" indent="-200025">
              <a:buFont typeface="Arial" panose="020B0604020202020204" pitchFamily="34" charset="0"/>
              <a:buChar char="•"/>
            </a:pPr>
            <a:r>
              <a:rPr lang="hu-HU" sz="1400" dirty="0"/>
              <a:t>Hangalapú kommunikáció</a:t>
            </a:r>
          </a:p>
          <a:p>
            <a:pPr marL="285750" indent="-200025">
              <a:buFont typeface="Arial" panose="020B0604020202020204" pitchFamily="34" charset="0"/>
              <a:buChar char="•"/>
            </a:pPr>
            <a:r>
              <a:rPr lang="hu-HU" sz="1400" dirty="0" err="1"/>
              <a:t>Videóalapú</a:t>
            </a:r>
            <a:r>
              <a:rPr lang="hu-HU" sz="1400" dirty="0"/>
              <a:t> kommunikáció</a:t>
            </a:r>
          </a:p>
          <a:p>
            <a:pPr marL="285750" indent="-200025">
              <a:buFont typeface="Arial" panose="020B0604020202020204" pitchFamily="34" charset="0"/>
              <a:buChar char="•"/>
            </a:pPr>
            <a:r>
              <a:rPr lang="hu-HU" sz="1400" dirty="0" err="1"/>
              <a:t>e-learning</a:t>
            </a:r>
            <a:endParaRPr lang="hu-HU" sz="1400" dirty="0"/>
          </a:p>
        </p:txBody>
      </p:sp>
      <p:sp>
        <p:nvSpPr>
          <p:cNvPr id="7" name="Téglalap 6"/>
          <p:cNvSpPr/>
          <p:nvPr/>
        </p:nvSpPr>
        <p:spPr>
          <a:xfrm>
            <a:off x="6177136" y="4780308"/>
            <a:ext cx="4953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400" b="1" dirty="0" smtClean="0"/>
              <a:t>Ember</a:t>
            </a:r>
          </a:p>
          <a:p>
            <a:pPr marL="285750" indent="-200025">
              <a:buFont typeface="Arial" panose="020B0604020202020204" pitchFamily="34" charset="0"/>
              <a:buChar char="•"/>
            </a:pPr>
            <a:r>
              <a:rPr lang="hu-HU" sz="1400" dirty="0" smtClean="0"/>
              <a:t>Távmunka-szabályozás</a:t>
            </a:r>
            <a:endParaRPr lang="hu-HU" sz="1400" dirty="0"/>
          </a:p>
          <a:p>
            <a:pPr marL="285750" indent="-200025">
              <a:buFont typeface="Arial" panose="020B0604020202020204" pitchFamily="34" charset="0"/>
              <a:buChar char="•"/>
            </a:pPr>
            <a:r>
              <a:rPr lang="hu-HU" sz="1400" dirty="0"/>
              <a:t>BYODv2</a:t>
            </a:r>
          </a:p>
          <a:p>
            <a:pPr marL="285750" indent="-200025">
              <a:buFont typeface="Arial" panose="020B0604020202020204" pitchFamily="34" charset="0"/>
              <a:buChar char="•"/>
            </a:pPr>
            <a:r>
              <a:rPr lang="hu-HU" sz="1400" dirty="0"/>
              <a:t>Oktatás, tudatosítás</a:t>
            </a:r>
          </a:p>
          <a:p>
            <a:pPr marL="285750" indent="-200025">
              <a:buFont typeface="Arial" panose="020B0604020202020204" pitchFamily="34" charset="0"/>
              <a:buChar char="•"/>
            </a:pPr>
            <a:r>
              <a:rPr lang="hu-HU" sz="1400" dirty="0" err="1"/>
              <a:t>Stresszveszély</a:t>
            </a:r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57428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9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A 93. program – 2020.11.18.</a:t>
            </a:r>
            <a:endParaRPr sz="3200" dirty="0"/>
          </a:p>
        </p:txBody>
      </p:sp>
      <p:sp>
        <p:nvSpPr>
          <p:cNvPr id="153" name="CustomShape 3"/>
          <p:cNvSpPr/>
          <p:nvPr/>
        </p:nvSpPr>
        <p:spPr>
          <a:xfrm>
            <a:off x="488504" y="1124744"/>
            <a:ext cx="9289032" cy="5040560"/>
          </a:xfrm>
          <a:prstGeom prst="rect">
            <a:avLst/>
          </a:prstGeom>
          <a:noFill/>
        </p:spPr>
        <p:txBody>
          <a:bodyPr lIns="90000" tIns="45000" rIns="90000" bIns="45000"/>
          <a:lstStyle/>
          <a:p>
            <a:endParaRPr lang="hu-HU" sz="1400" dirty="0" smtClean="0"/>
          </a:p>
          <a:p>
            <a:r>
              <a:rPr lang="hu-HU" sz="1400" b="1" dirty="0"/>
              <a:t>	</a:t>
            </a:r>
            <a:r>
              <a:rPr lang="hu-HU" sz="1400" b="1" dirty="0" smtClean="0"/>
              <a:t>10.00 </a:t>
            </a:r>
            <a:r>
              <a:rPr lang="hu-HU" sz="1400" b="1" dirty="0"/>
              <a:t>– 13.00 </a:t>
            </a:r>
            <a:endParaRPr lang="hu-HU" sz="1400" b="1" dirty="0" smtClean="0"/>
          </a:p>
          <a:p>
            <a:endParaRPr lang="hu-HU" sz="1400" b="1" dirty="0" smtClean="0"/>
          </a:p>
          <a:p>
            <a:endParaRPr lang="hu-HU" sz="1400" b="1" dirty="0" smtClean="0"/>
          </a:p>
          <a:p>
            <a:r>
              <a:rPr lang="hu-HU" sz="1400" b="1" dirty="0" smtClean="0"/>
              <a:t>Köszöntő </a:t>
            </a:r>
            <a:r>
              <a:rPr lang="hu-HU" sz="1400" b="1" dirty="0"/>
              <a:t>és bevezető gondolatok </a:t>
            </a:r>
            <a:r>
              <a:rPr lang="hu-HU" sz="1400" b="1" dirty="0" smtClean="0"/>
              <a:t>– Aktualitások </a:t>
            </a:r>
            <a:r>
              <a:rPr lang="hu-HU" sz="1400" b="1" dirty="0"/>
              <a:t>az információvédelem területén</a:t>
            </a:r>
            <a:br>
              <a:rPr lang="hu-HU" sz="1400" b="1" dirty="0"/>
            </a:br>
            <a:r>
              <a:rPr lang="hu-HU" sz="1400" b="1" dirty="0" smtClean="0"/>
              <a:t>	</a:t>
            </a:r>
            <a:r>
              <a:rPr lang="hu-HU" sz="1400" dirty="0" smtClean="0"/>
              <a:t>Dr</a:t>
            </a:r>
            <a:r>
              <a:rPr lang="hu-HU" sz="1400" dirty="0"/>
              <a:t>. Ködmön István (Hétpecsét Egyesület) alelnök</a:t>
            </a:r>
          </a:p>
          <a:p>
            <a:endParaRPr lang="hu-HU" sz="1400" b="1" dirty="0" smtClean="0"/>
          </a:p>
          <a:p>
            <a:r>
              <a:rPr lang="hu-HU" sz="1400" b="1" dirty="0" smtClean="0"/>
              <a:t>IDS/IPS </a:t>
            </a:r>
            <a:r>
              <a:rPr lang="hu-HU" sz="1400" b="1" dirty="0"/>
              <a:t>és NKI-EWS</a:t>
            </a:r>
            <a:endParaRPr lang="hu-HU" sz="1400" dirty="0"/>
          </a:p>
          <a:p>
            <a:r>
              <a:rPr lang="hu-HU" sz="1400" dirty="0" smtClean="0"/>
              <a:t>	Marsi </a:t>
            </a:r>
            <a:r>
              <a:rPr lang="hu-HU" sz="1400" dirty="0"/>
              <a:t>Tamás (Nemzetbiztonsági Szakszolgálat Nemzeti </a:t>
            </a:r>
            <a:r>
              <a:rPr lang="hu-HU" sz="1400" dirty="0" err="1"/>
              <a:t>Kibervédelmi</a:t>
            </a:r>
            <a:r>
              <a:rPr lang="hu-HU" sz="1400" dirty="0"/>
              <a:t> Intézet) szolgáltatásmenedzser</a:t>
            </a:r>
          </a:p>
          <a:p>
            <a:endParaRPr lang="hu-HU" sz="1400" b="1" dirty="0" smtClean="0"/>
          </a:p>
          <a:p>
            <a:r>
              <a:rPr lang="hu-HU" sz="1400" b="1" dirty="0" smtClean="0"/>
              <a:t>Felelősségek </a:t>
            </a:r>
            <a:r>
              <a:rPr lang="hu-HU" sz="1400" b="1" dirty="0"/>
              <a:t>és hatáskörök a hazai szabályozásban, avagy fából vaskarika</a:t>
            </a:r>
            <a:endParaRPr lang="hu-HU" sz="1400" dirty="0"/>
          </a:p>
          <a:p>
            <a:r>
              <a:rPr lang="hu-HU" sz="1400" dirty="0" smtClean="0"/>
              <a:t>	Bánszki </a:t>
            </a:r>
            <a:r>
              <a:rPr lang="hu-HU" sz="1400" dirty="0"/>
              <a:t>Zsolt (4iG Nyrt.) </a:t>
            </a:r>
            <a:r>
              <a:rPr lang="hu-HU" sz="1400" dirty="0" err="1"/>
              <a:t>It</a:t>
            </a:r>
            <a:r>
              <a:rPr lang="hu-HU" sz="1400" dirty="0"/>
              <a:t> Biztonsági Üzletág igazgató</a:t>
            </a:r>
          </a:p>
          <a:p>
            <a:endParaRPr lang="hu-HU" sz="1400" b="1" dirty="0" smtClean="0"/>
          </a:p>
          <a:p>
            <a:r>
              <a:rPr lang="hu-HU" sz="1400" b="1" dirty="0" smtClean="0"/>
              <a:t>„</a:t>
            </a:r>
            <a:r>
              <a:rPr lang="hu-HU" sz="1400" b="1" dirty="0" err="1" smtClean="0"/>
              <a:t>Csetszünet</a:t>
            </a:r>
            <a:r>
              <a:rPr lang="hu-HU" sz="1400" b="1" dirty="0" smtClean="0"/>
              <a:t>” </a:t>
            </a:r>
            <a:r>
              <a:rPr lang="hu-HU" sz="1400" b="1" dirty="0" smtClean="0">
                <a:sym typeface="Wingdings" panose="05000000000000000000" pitchFamily="2" charset="2"/>
              </a:rPr>
              <a:t></a:t>
            </a:r>
            <a:endParaRPr lang="hu-HU" sz="1400" b="1" dirty="0" smtClean="0"/>
          </a:p>
          <a:p>
            <a:endParaRPr lang="hu-HU" sz="1400" b="1" dirty="0"/>
          </a:p>
          <a:p>
            <a:r>
              <a:rPr lang="hu-HU" sz="1400" b="1" dirty="0" err="1" smtClean="0"/>
              <a:t>Attribució</a:t>
            </a:r>
            <a:r>
              <a:rPr lang="hu-HU" sz="1400" b="1" dirty="0" smtClean="0"/>
              <a:t> </a:t>
            </a:r>
            <a:r>
              <a:rPr lang="hu-HU" sz="1400" b="1" dirty="0"/>
              <a:t>és </a:t>
            </a:r>
            <a:r>
              <a:rPr lang="hu-HU" sz="1400" b="1" dirty="0" err="1"/>
              <a:t>kiberdiplomácia</a:t>
            </a:r>
            <a:endParaRPr lang="hu-HU" sz="1400" dirty="0"/>
          </a:p>
          <a:p>
            <a:r>
              <a:rPr lang="hu-HU" sz="1400" dirty="0" smtClean="0"/>
              <a:t>	Virág </a:t>
            </a:r>
            <a:r>
              <a:rPr lang="hu-HU" sz="1400" dirty="0"/>
              <a:t>Csaba (</a:t>
            </a:r>
            <a:r>
              <a:rPr lang="hu-HU" sz="1400" dirty="0" err="1"/>
              <a:t>Guardtime</a:t>
            </a:r>
            <a:r>
              <a:rPr lang="hu-HU" sz="1400" dirty="0"/>
              <a:t> </a:t>
            </a:r>
            <a:r>
              <a:rPr lang="hu-HU" sz="1400" dirty="0" err="1"/>
              <a:t>Oü</a:t>
            </a:r>
            <a:r>
              <a:rPr lang="hu-HU" sz="1400" dirty="0"/>
              <a:t>) Head of </a:t>
            </a:r>
            <a:r>
              <a:rPr lang="hu-HU" sz="1400" dirty="0" err="1"/>
              <a:t>Capacity</a:t>
            </a:r>
            <a:r>
              <a:rPr lang="hu-HU" sz="1400" dirty="0"/>
              <a:t> Building</a:t>
            </a:r>
          </a:p>
          <a:p>
            <a:endParaRPr lang="hu-HU" sz="1400" b="1" dirty="0" smtClean="0"/>
          </a:p>
          <a:p>
            <a:r>
              <a:rPr lang="hu-HU" sz="1400" b="1" dirty="0" smtClean="0"/>
              <a:t>A </a:t>
            </a:r>
            <a:r>
              <a:rPr lang="hu-HU" sz="1400" b="1" dirty="0"/>
              <a:t>távmunka és távoli hozzáférés IT biztonsági követelményei – Az MNB 12/2020. (XI.6.) számú ajánlása</a:t>
            </a:r>
            <a:endParaRPr lang="hu-HU" sz="1400" dirty="0"/>
          </a:p>
          <a:p>
            <a:r>
              <a:rPr lang="hu-HU" sz="1400" dirty="0" smtClean="0"/>
              <a:t>	Kállai </a:t>
            </a:r>
            <a:r>
              <a:rPr lang="hu-HU" sz="1400" dirty="0"/>
              <a:t>László (Magyar Nemzeti Bank) Vezető </a:t>
            </a:r>
            <a:r>
              <a:rPr lang="hu-HU" sz="1400" dirty="0" smtClean="0"/>
              <a:t>felügyelő</a:t>
            </a:r>
          </a:p>
          <a:p>
            <a:endParaRPr lang="hu-HU" sz="1400" dirty="0"/>
          </a:p>
          <a:p>
            <a:endParaRPr lang="hu-HU" sz="1400" dirty="0" smtClean="0"/>
          </a:p>
          <a:p>
            <a:r>
              <a:rPr lang="hu-HU" sz="1400" dirty="0" smtClean="0"/>
              <a:t>13:30-kor </a:t>
            </a:r>
            <a:r>
              <a:rPr lang="hu-HU" sz="1400" dirty="0"/>
              <a:t>kezdődik a DPO fórum, melynek a mostani témája:</a:t>
            </a:r>
          </a:p>
          <a:p>
            <a:r>
              <a:rPr lang="hu-HU" sz="1400" b="1" dirty="0"/>
              <a:t>Felnőttképzés új elvárásainak adatkezelési kérdései </a:t>
            </a:r>
            <a:endParaRPr lang="hu-HU" sz="1400" dirty="0"/>
          </a:p>
          <a:p>
            <a:endParaRPr lang="hu-H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</TotalTime>
  <Words>160</Words>
  <Application>Microsoft Office PowerPoint</Application>
  <PresentationFormat>A4 (210x297 mm)</PresentationFormat>
  <Paragraphs>104</Paragraphs>
  <Slides>10</Slides>
  <Notes>5</Notes>
  <HiddenSlides>0</HiddenSlides>
  <MMClips>0</MMClips>
  <ScaleCrop>false</ScaleCrop>
  <HeadingPairs>
    <vt:vector size="4" baseType="variant">
      <vt:variant>
        <vt:lpstr>Téma</vt:lpstr>
      </vt:variant>
      <vt:variant>
        <vt:i4>3</vt:i4>
      </vt:variant>
      <vt:variant>
        <vt:lpstr>Diacímek</vt:lpstr>
      </vt:variant>
      <vt:variant>
        <vt:i4>10</vt:i4>
      </vt:variant>
    </vt:vector>
  </HeadingPairs>
  <TitlesOfParts>
    <vt:vector size="13" baseType="lpstr">
      <vt:lpstr>Office Theme</vt:lpstr>
      <vt:lpstr>Office Theme</vt:lpstr>
      <vt:lpstr>Office Theme</vt:lpstr>
      <vt:lpstr>PowerPoint bemutató</vt:lpstr>
      <vt:lpstr>PowerPoint bemutató</vt:lpstr>
      <vt:lpstr>PowerPoint bemutató</vt:lpstr>
      <vt:lpstr>PowerPoint bemutató</vt:lpstr>
      <vt:lpstr>Az „Év információbiztonsági újságírója”  (2006 óta)  és az  „Év információvédelmi szak- és diplomadolgozata”  (2006 illetve 2007 óta) cím elnyerésére  PhD kutatás - kiberbiztonsági humán kockázatok kérdőív  (Váczi Dániel ÓE)   CPE pontok – Chat üzenetben </vt:lpstr>
      <vt:lpstr>PowerPoint bemutató</vt:lpstr>
      <vt:lpstr>Hómofisz (Home office)  (soft ware – szoftver, hard ware – hardver)   Hétpecsét Távmunka Antológia  tavmunka.hetpecset.hu   Béta verzió  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Ködmön István Dr.</cp:lastModifiedBy>
  <cp:revision>79</cp:revision>
  <dcterms:modified xsi:type="dcterms:W3CDTF">2020-11-17T15:12:34Z</dcterms:modified>
</cp:coreProperties>
</file>