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21"/>
  </p:notesMasterIdLst>
  <p:handoutMasterIdLst>
    <p:handoutMasterId r:id="rId22"/>
  </p:handoutMasterIdLst>
  <p:sldIdLst>
    <p:sldId id="256" r:id="rId6"/>
    <p:sldId id="285" r:id="rId7"/>
    <p:sldId id="265" r:id="rId8"/>
    <p:sldId id="270" r:id="rId9"/>
    <p:sldId id="284" r:id="rId10"/>
    <p:sldId id="321" r:id="rId11"/>
    <p:sldId id="331" r:id="rId12"/>
    <p:sldId id="280" r:id="rId13"/>
    <p:sldId id="333" r:id="rId14"/>
    <p:sldId id="296" r:id="rId15"/>
    <p:sldId id="271" r:id="rId16"/>
    <p:sldId id="326" r:id="rId17"/>
    <p:sldId id="292" r:id="rId18"/>
    <p:sldId id="288" r:id="rId19"/>
    <p:sldId id="332" r:id="rId20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6B9B9-83EC-4419-ABB5-F68732598888}" v="5" dt="2021-05-14T16:42:05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8" autoAdjust="0"/>
    <p:restoredTop sz="83908" autoAdjust="0"/>
  </p:normalViewPr>
  <p:slideViewPr>
    <p:cSldViewPr>
      <p:cViewPr varScale="1">
        <p:scale>
          <a:sx n="95" d="100"/>
          <a:sy n="95" d="100"/>
        </p:scale>
        <p:origin x="1422" y="96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ján Gábor" userId="6f1b60f9-b596-4d7c-8308-a6127a833ddb" providerId="ADAL" clId="{4796B9B9-83EC-4419-ABB5-F68732598888}"/>
    <pc:docChg chg="custSel delSld modSld delMainMaster">
      <pc:chgData name="Tarján Gábor" userId="6f1b60f9-b596-4d7c-8308-a6127a833ddb" providerId="ADAL" clId="{4796B9B9-83EC-4419-ABB5-F68732598888}" dt="2021-05-14T16:45:39.809" v="149" actId="20577"/>
      <pc:docMkLst>
        <pc:docMk/>
      </pc:docMkLst>
      <pc:sldChg chg="del">
        <pc:chgData name="Tarján Gábor" userId="6f1b60f9-b596-4d7c-8308-a6127a833ddb" providerId="ADAL" clId="{4796B9B9-83EC-4419-ABB5-F68732598888}" dt="2021-05-14T16:28:29.428" v="0" actId="47"/>
        <pc:sldMkLst>
          <pc:docMk/>
          <pc:sldMk cId="2682133423" sldId="264"/>
        </pc:sldMkLst>
      </pc:sldChg>
      <pc:sldChg chg="delSp">
        <pc:chgData name="Tarján Gábor" userId="6f1b60f9-b596-4d7c-8308-a6127a833ddb" providerId="ADAL" clId="{4796B9B9-83EC-4419-ABB5-F68732598888}" dt="2021-05-14T16:28:43.560" v="1"/>
        <pc:sldMkLst>
          <pc:docMk/>
          <pc:sldMk cId="1598886156" sldId="280"/>
        </pc:sldMkLst>
        <pc:picChg chg="del">
          <ac:chgData name="Tarján Gábor" userId="6f1b60f9-b596-4d7c-8308-a6127a833ddb" providerId="ADAL" clId="{4796B9B9-83EC-4419-ABB5-F68732598888}" dt="2021-05-14T16:28:43.560" v="1"/>
          <ac:picMkLst>
            <pc:docMk/>
            <pc:sldMk cId="1598886156" sldId="280"/>
            <ac:picMk id="4" creationId="{B6446C04-3AE6-47DA-877A-A76E895C9AE2}"/>
          </ac:picMkLst>
        </pc:picChg>
      </pc:sldChg>
      <pc:sldChg chg="addSp delSp modSp mod">
        <pc:chgData name="Tarján Gábor" userId="6f1b60f9-b596-4d7c-8308-a6127a833ddb" providerId="ADAL" clId="{4796B9B9-83EC-4419-ABB5-F68732598888}" dt="2021-05-14T16:45:39.809" v="149" actId="20577"/>
        <pc:sldMkLst>
          <pc:docMk/>
          <pc:sldMk cId="1709307148" sldId="333"/>
        </pc:sldMkLst>
        <pc:spChg chg="add mod">
          <ac:chgData name="Tarján Gábor" userId="6f1b60f9-b596-4d7c-8308-a6127a833ddb" providerId="ADAL" clId="{4796B9B9-83EC-4419-ABB5-F68732598888}" dt="2021-05-14T16:45:39.809" v="149" actId="20577"/>
          <ac:spMkLst>
            <pc:docMk/>
            <pc:sldMk cId="1709307148" sldId="333"/>
            <ac:spMk id="6" creationId="{01F2819B-50BD-4213-99A7-7047808D5FC2}"/>
          </ac:spMkLst>
        </pc:spChg>
        <pc:spChg chg="add mod">
          <ac:chgData name="Tarján Gábor" userId="6f1b60f9-b596-4d7c-8308-a6127a833ddb" providerId="ADAL" clId="{4796B9B9-83EC-4419-ABB5-F68732598888}" dt="2021-05-14T16:45:24.786" v="147" actId="208"/>
          <ac:spMkLst>
            <pc:docMk/>
            <pc:sldMk cId="1709307148" sldId="333"/>
            <ac:spMk id="7" creationId="{F57B7E98-81D4-4500-95FB-3964DC93B9A3}"/>
          </ac:spMkLst>
        </pc:spChg>
        <pc:picChg chg="del">
          <ac:chgData name="Tarján Gábor" userId="6f1b60f9-b596-4d7c-8308-a6127a833ddb" providerId="ADAL" clId="{4796B9B9-83EC-4419-ABB5-F68732598888}" dt="2021-05-14T16:28:48.943" v="2" actId="478"/>
          <ac:picMkLst>
            <pc:docMk/>
            <pc:sldMk cId="1709307148" sldId="333"/>
            <ac:picMk id="3" creationId="{E9F999CC-0A2A-4ABA-9C55-C881D1F70EBB}"/>
          </ac:picMkLst>
        </pc:picChg>
        <pc:picChg chg="add mod">
          <ac:chgData name="Tarján Gábor" userId="6f1b60f9-b596-4d7c-8308-a6127a833ddb" providerId="ADAL" clId="{4796B9B9-83EC-4419-ABB5-F68732598888}" dt="2021-05-14T16:45:30.554" v="148" actId="208"/>
          <ac:picMkLst>
            <pc:docMk/>
            <pc:sldMk cId="1709307148" sldId="333"/>
            <ac:picMk id="5" creationId="{EA88AC1D-3A14-4F05-A2DF-2425D6E4EEF1}"/>
          </ac:picMkLst>
        </pc:picChg>
      </pc:sldChg>
      <pc:sldMasterChg chg="del delSldLayout">
        <pc:chgData name="Tarján Gábor" userId="6f1b60f9-b596-4d7c-8308-a6127a833ddb" providerId="ADAL" clId="{4796B9B9-83EC-4419-ABB5-F68732598888}" dt="2021-05-14T16:28:29.428" v="0" actId="47"/>
        <pc:sldMasterMkLst>
          <pc:docMk/>
          <pc:sldMasterMk cId="2750239930" sldId="2147483674"/>
        </pc:sldMasterMkLst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3110537361" sldId="2147483675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1491358268" sldId="2147483676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252380498" sldId="2147483677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1338963715" sldId="2147483678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725681423" sldId="2147483679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714355572" sldId="2147483680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2037440399" sldId="2147483681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4269044330" sldId="2147483682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1384184814" sldId="2147483683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753804188" sldId="2147483684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981043089" sldId="2147483685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1588945843" sldId="2147483686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758210206" sldId="2147483687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3242918042" sldId="2147483688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526273784" sldId="2147483689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1203981010" sldId="2147483690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3511682406" sldId="2147483691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1865650881" sldId="2147483692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3757189461" sldId="2147483693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912945216" sldId="2147483694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3917685406" sldId="2147483695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2734212911" sldId="2147483696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1079544593" sldId="2147483697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2124486432" sldId="2147483698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3990971045" sldId="2147483699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1979519001" sldId="2147483700"/>
          </pc:sldLayoutMkLst>
        </pc:sldLayoutChg>
        <pc:sldLayoutChg chg="del">
          <pc:chgData name="Tarján Gábor" userId="6f1b60f9-b596-4d7c-8308-a6127a833ddb" providerId="ADAL" clId="{4796B9B9-83EC-4419-ABB5-F68732598888}" dt="2021-05-14T16:28:29.428" v="0" actId="47"/>
          <pc:sldLayoutMkLst>
            <pc:docMk/>
            <pc:sldMasterMk cId="2750239930" sldId="2147483674"/>
            <pc:sldLayoutMk cId="1586380062" sldId="214748370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2021. 05. 14.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018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58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7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5">
            <a:extLst>
              <a:ext uri="{FF2B5EF4-FFF2-40B4-BE49-F238E27FC236}">
                <a16:creationId xmlns:a16="http://schemas.microsoft.com/office/drawing/2014/main" id="{48BD2BA3-2AF4-445C-BFE4-0BDCA573E0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654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  <a:cs typeface="Segoe UI" panose="020B0502040204020203" pitchFamily="34" charset="0"/>
              </a:rPr>
              <a:t>Információvédelem Menedzselése VIII. Szakmai Fórum</a:t>
            </a:r>
          </a:p>
        </p:txBody>
      </p:sp>
      <p:sp>
        <p:nvSpPr>
          <p:cNvPr id="153603" name="Rectangle 10">
            <a:extLst>
              <a:ext uri="{FF2B5EF4-FFF2-40B4-BE49-F238E27FC236}">
                <a16:creationId xmlns:a16="http://schemas.microsoft.com/office/drawing/2014/main" id="{2125D408-E0E7-4BD0-ABC9-7E1F346C698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263063"/>
            <a:ext cx="2965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C4563EE-4682-4E0B-B235-B355A2FEDB36}" type="slidenum">
              <a:rPr lang="hu-HU" altLang="hu-HU">
                <a:solidFill>
                  <a:srgbClr val="0D0147"/>
                </a:solidFill>
                <a:latin typeface="Tahoma" panose="020B0604030504040204" pitchFamily="34" charset="0"/>
                <a:cs typeface="Segoe UI" panose="020B0502040204020203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hu-HU" altLang="hu-HU">
              <a:solidFill>
                <a:srgbClr val="0D0147"/>
              </a:solidFill>
              <a:latin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53604" name="Text Box 1">
            <a:extLst>
              <a:ext uri="{FF2B5EF4-FFF2-40B4-BE49-F238E27FC236}">
                <a16:creationId xmlns:a16="http://schemas.microsoft.com/office/drawing/2014/main" id="{467B0771-DEFE-4CD0-8054-6F2A3A7FF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670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VIII. Szakmai Fórum</a:t>
            </a:r>
          </a:p>
        </p:txBody>
      </p:sp>
      <p:sp>
        <p:nvSpPr>
          <p:cNvPr id="153605" name="Text Box 2">
            <a:extLst>
              <a:ext uri="{FF2B5EF4-FFF2-40B4-BE49-F238E27FC236}">
                <a16:creationId xmlns:a16="http://schemas.microsoft.com/office/drawing/2014/main" id="{561329A7-E3C9-4773-A496-468D3AF72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9263063"/>
            <a:ext cx="29670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DC5424A-165C-4CA0-89FD-92440D3A6745}" type="slidenum"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hu-HU" altLang="hu-HU">
              <a:solidFill>
                <a:srgbClr val="0D0147"/>
              </a:solidFill>
              <a:latin typeface="Tahoma" panose="020B0604030504040204" pitchFamily="34" charset="0"/>
            </a:endParaRPr>
          </a:p>
        </p:txBody>
      </p:sp>
      <p:sp>
        <p:nvSpPr>
          <p:cNvPr id="153606" name="Text Box 3">
            <a:extLst>
              <a:ext uri="{FF2B5EF4-FFF2-40B4-BE49-F238E27FC236}">
                <a16:creationId xmlns:a16="http://schemas.microsoft.com/office/drawing/2014/main" id="{4397A874-8A9E-4260-834C-70AA85CD5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VIII. Szakmai Fórum</a:t>
            </a:r>
          </a:p>
        </p:txBody>
      </p:sp>
      <p:sp>
        <p:nvSpPr>
          <p:cNvPr id="153607" name="Text Box 4">
            <a:extLst>
              <a:ext uri="{FF2B5EF4-FFF2-40B4-BE49-F238E27FC236}">
                <a16:creationId xmlns:a16="http://schemas.microsoft.com/office/drawing/2014/main" id="{89A37F13-B017-49FD-AB35-85744836C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92630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E8D5794-0373-41F5-8716-F8060A2CF9C3}" type="slidenum"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hu-HU" altLang="hu-HU">
              <a:solidFill>
                <a:srgbClr val="0D0147"/>
              </a:solidFill>
              <a:latin typeface="Tahoma" panose="020B0604030504040204" pitchFamily="34" charset="0"/>
            </a:endParaRPr>
          </a:p>
        </p:txBody>
      </p:sp>
      <p:sp>
        <p:nvSpPr>
          <p:cNvPr id="153608" name="Text Box 5">
            <a:extLst>
              <a:ext uri="{FF2B5EF4-FFF2-40B4-BE49-F238E27FC236}">
                <a16:creationId xmlns:a16="http://schemas.microsoft.com/office/drawing/2014/main" id="{EEC05821-5176-4CC0-AEC8-58829A385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XX. Szakmai Fórum</a:t>
            </a:r>
          </a:p>
        </p:txBody>
      </p:sp>
      <p:sp>
        <p:nvSpPr>
          <p:cNvPr id="153609" name="Text Box 6">
            <a:extLst>
              <a:ext uri="{FF2B5EF4-FFF2-40B4-BE49-F238E27FC236}">
                <a16:creationId xmlns:a16="http://schemas.microsoft.com/office/drawing/2014/main" id="{42EC4D0E-2099-4E66-806A-53587124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XX. Szakmai Fórum</a:t>
            </a:r>
          </a:p>
        </p:txBody>
      </p:sp>
      <p:sp>
        <p:nvSpPr>
          <p:cNvPr id="153610" name="Rectangle 7">
            <a:extLst>
              <a:ext uri="{FF2B5EF4-FFF2-40B4-BE49-F238E27FC236}">
                <a16:creationId xmlns:a16="http://schemas.microsoft.com/office/drawing/2014/main" id="{8AE98D9D-AD03-4896-9387-ACAD9BF486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788988" y="731838"/>
            <a:ext cx="5281612" cy="3656012"/>
          </a:xfrm>
          <a:solidFill>
            <a:srgbClr val="FFFFFF"/>
          </a:solidFill>
          <a:ln/>
        </p:spPr>
      </p:sp>
      <p:sp>
        <p:nvSpPr>
          <p:cNvPr id="153611" name="Text Box 8">
            <a:extLst>
              <a:ext uri="{FF2B5EF4-FFF2-40B4-BE49-F238E27FC236}">
                <a16:creationId xmlns:a16="http://schemas.microsoft.com/office/drawing/2014/main" id="{07FE8294-A415-49CF-8909-C72128A338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>
                <a:latin typeface="Times New Roman" panose="02020603050405020304" pitchFamily="18" charset="0"/>
              </a:rPr>
              <a:t>2005-ös döntés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altLang="hu-HU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>
                <a:latin typeface="Times New Roman" panose="02020603050405020304" pitchFamily="18" charset="0"/>
              </a:rPr>
              <a:t>Ifjúsági tagozat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5">
            <a:extLst>
              <a:ext uri="{FF2B5EF4-FFF2-40B4-BE49-F238E27FC236}">
                <a16:creationId xmlns:a16="http://schemas.microsoft.com/office/drawing/2014/main" id="{9239BF6D-9BDA-4E7E-9B54-340A5DEE7A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654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  <a:cs typeface="Segoe UI" panose="020B0502040204020203" pitchFamily="34" charset="0"/>
              </a:rPr>
              <a:t>Információvédelem Menedzselése VIII. Szakmai Fórum</a:t>
            </a:r>
          </a:p>
        </p:txBody>
      </p:sp>
      <p:sp>
        <p:nvSpPr>
          <p:cNvPr id="180227" name="Rectangle 10">
            <a:extLst>
              <a:ext uri="{FF2B5EF4-FFF2-40B4-BE49-F238E27FC236}">
                <a16:creationId xmlns:a16="http://schemas.microsoft.com/office/drawing/2014/main" id="{033C6C51-85C2-4C9B-85C7-0908EBF3202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263063"/>
            <a:ext cx="2965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4669DE0-FE4C-4F4A-94BF-11B5FAD941B0}" type="slidenum">
              <a:rPr lang="hu-HU" altLang="hu-HU">
                <a:solidFill>
                  <a:srgbClr val="0D0147"/>
                </a:solidFill>
                <a:latin typeface="Tahoma" panose="020B0604030504040204" pitchFamily="34" charset="0"/>
                <a:cs typeface="Segoe UI" panose="020B0502040204020203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hu-HU" altLang="hu-HU">
              <a:solidFill>
                <a:srgbClr val="0D0147"/>
              </a:solidFill>
              <a:latin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80228" name="Text Box 1">
            <a:extLst>
              <a:ext uri="{FF2B5EF4-FFF2-40B4-BE49-F238E27FC236}">
                <a16:creationId xmlns:a16="http://schemas.microsoft.com/office/drawing/2014/main" id="{7483845D-95EB-4A8F-9E56-E46EDE775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670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VIII. Szakmai Fórum</a:t>
            </a:r>
          </a:p>
        </p:txBody>
      </p:sp>
      <p:sp>
        <p:nvSpPr>
          <p:cNvPr id="180229" name="Text Box 2">
            <a:extLst>
              <a:ext uri="{FF2B5EF4-FFF2-40B4-BE49-F238E27FC236}">
                <a16:creationId xmlns:a16="http://schemas.microsoft.com/office/drawing/2014/main" id="{A3EB04B8-A0A4-4C85-903F-B9FCDC59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9263063"/>
            <a:ext cx="29670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24D1A70-4A51-48E4-BCDC-826BD3E3C934}" type="slidenum"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hu-HU" altLang="hu-HU">
              <a:solidFill>
                <a:srgbClr val="0D0147"/>
              </a:solidFill>
              <a:latin typeface="Tahoma" panose="020B0604030504040204" pitchFamily="34" charset="0"/>
            </a:endParaRPr>
          </a:p>
        </p:txBody>
      </p:sp>
      <p:sp>
        <p:nvSpPr>
          <p:cNvPr id="180230" name="Text Box 3">
            <a:extLst>
              <a:ext uri="{FF2B5EF4-FFF2-40B4-BE49-F238E27FC236}">
                <a16:creationId xmlns:a16="http://schemas.microsoft.com/office/drawing/2014/main" id="{9A2DF798-E462-4FA1-A4EA-097FA7C6D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VIII. Szakmai Fórum</a:t>
            </a:r>
          </a:p>
        </p:txBody>
      </p:sp>
      <p:sp>
        <p:nvSpPr>
          <p:cNvPr id="180231" name="Text Box 4">
            <a:extLst>
              <a:ext uri="{FF2B5EF4-FFF2-40B4-BE49-F238E27FC236}">
                <a16:creationId xmlns:a16="http://schemas.microsoft.com/office/drawing/2014/main" id="{3ECB5372-7EA2-4F51-B137-CF4353937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92630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95FCA58-AFF0-4797-B127-312878F4A93A}" type="slidenum"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hu-HU" altLang="hu-HU">
              <a:solidFill>
                <a:srgbClr val="0D0147"/>
              </a:solidFill>
              <a:latin typeface="Tahoma" panose="020B0604030504040204" pitchFamily="34" charset="0"/>
            </a:endParaRPr>
          </a:p>
        </p:txBody>
      </p:sp>
      <p:sp>
        <p:nvSpPr>
          <p:cNvPr id="180232" name="Text Box 5">
            <a:extLst>
              <a:ext uri="{FF2B5EF4-FFF2-40B4-BE49-F238E27FC236}">
                <a16:creationId xmlns:a16="http://schemas.microsoft.com/office/drawing/2014/main" id="{E1789D33-31EB-4B1C-A9C8-CAE6FA2F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XX. Szakmai Fórum</a:t>
            </a:r>
          </a:p>
        </p:txBody>
      </p:sp>
      <p:sp>
        <p:nvSpPr>
          <p:cNvPr id="180233" name="Text Box 6">
            <a:extLst>
              <a:ext uri="{FF2B5EF4-FFF2-40B4-BE49-F238E27FC236}">
                <a16:creationId xmlns:a16="http://schemas.microsoft.com/office/drawing/2014/main" id="{435E3863-B9B6-433F-AB2F-D6A5CF126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XX. Szakmai Fórum</a:t>
            </a:r>
          </a:p>
        </p:txBody>
      </p:sp>
      <p:sp>
        <p:nvSpPr>
          <p:cNvPr id="180234" name="Rectangle 7">
            <a:extLst>
              <a:ext uri="{FF2B5EF4-FFF2-40B4-BE49-F238E27FC236}">
                <a16:creationId xmlns:a16="http://schemas.microsoft.com/office/drawing/2014/main" id="{54BA138D-4631-4295-8FF0-D064580B5F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788988" y="731838"/>
            <a:ext cx="5281612" cy="3656012"/>
          </a:xfrm>
          <a:solidFill>
            <a:srgbClr val="FFFFFF"/>
          </a:solidFill>
          <a:ln/>
        </p:spPr>
      </p:sp>
      <p:sp>
        <p:nvSpPr>
          <p:cNvPr id="180235" name="Text Box 8">
            <a:extLst>
              <a:ext uri="{FF2B5EF4-FFF2-40B4-BE49-F238E27FC236}">
                <a16:creationId xmlns:a16="http://schemas.microsoft.com/office/drawing/2014/main" id="{FB5973AE-51D4-4F3A-9C7C-E770AC2FA4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>
                <a:latin typeface="Times New Roman" panose="02020603050405020304" pitchFamily="18" charset="0"/>
              </a:rPr>
              <a:t>2005-ös döntés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altLang="hu-HU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>
                <a:latin typeface="Times New Roman" panose="02020603050405020304" pitchFamily="18" charset="0"/>
              </a:rPr>
              <a:t>Ifjúsági tagozat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Új kiírás és feltételek: vigyázó szemetek…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8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>
            <a:extLst>
              <a:ext uri="{FF2B5EF4-FFF2-40B4-BE49-F238E27FC236}">
                <a16:creationId xmlns:a16="http://schemas.microsoft.com/office/drawing/2014/main" id="{9469CC94-FA5F-477C-9158-46BB20E33F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Információvédelem Menedzselése VIII. Szakmai Fórum</a:t>
            </a:r>
          </a:p>
        </p:txBody>
      </p:sp>
      <p:sp>
        <p:nvSpPr>
          <p:cNvPr id="77827" name="Rectangle 10">
            <a:extLst>
              <a:ext uri="{FF2B5EF4-FFF2-40B4-BE49-F238E27FC236}">
                <a16:creationId xmlns:a16="http://schemas.microsoft.com/office/drawing/2014/main" id="{00374360-C258-428A-948B-EB2C0951BE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46270D-8AF6-4679-83D3-8A0403CEABB5}" type="slidenum">
              <a:rPr lang="hu-HU" altLang="hu-HU">
                <a:solidFill>
                  <a:srgbClr val="0D0147"/>
                </a:solidFill>
                <a:latin typeface="Tahoma" panose="020B0604030504040204" pitchFamily="34" charset="0"/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hu-HU" altLang="hu-HU">
              <a:solidFill>
                <a:srgbClr val="0D0147"/>
              </a:solidFill>
              <a:latin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7828" name="Text Box 1">
            <a:extLst>
              <a:ext uri="{FF2B5EF4-FFF2-40B4-BE49-F238E27FC236}">
                <a16:creationId xmlns:a16="http://schemas.microsoft.com/office/drawing/2014/main" id="{D28D8697-27D8-492A-ADAE-8B1A9D8CC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670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VIII. Szakmai Fórum</a:t>
            </a:r>
          </a:p>
        </p:txBody>
      </p:sp>
      <p:sp>
        <p:nvSpPr>
          <p:cNvPr id="77829" name="Text Box 2">
            <a:extLst>
              <a:ext uri="{FF2B5EF4-FFF2-40B4-BE49-F238E27FC236}">
                <a16:creationId xmlns:a16="http://schemas.microsoft.com/office/drawing/2014/main" id="{FBCEF8CA-E380-4F3E-AD27-D12D4562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9263063"/>
            <a:ext cx="29670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18FB369-1E9D-4AF7-85CC-6E24E956279B}" type="slidenum"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hu-HU" altLang="hu-HU">
              <a:solidFill>
                <a:srgbClr val="0D0147"/>
              </a:solidFill>
              <a:latin typeface="Tahoma" panose="020B0604030504040204" pitchFamily="34" charset="0"/>
            </a:endParaRPr>
          </a:p>
        </p:txBody>
      </p:sp>
      <p:sp>
        <p:nvSpPr>
          <p:cNvPr id="77830" name="Text Box 3">
            <a:extLst>
              <a:ext uri="{FF2B5EF4-FFF2-40B4-BE49-F238E27FC236}">
                <a16:creationId xmlns:a16="http://schemas.microsoft.com/office/drawing/2014/main" id="{B8C12B58-F037-4953-BACD-5CD72A961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VIII. Szakmai Fórum</a:t>
            </a:r>
          </a:p>
        </p:txBody>
      </p:sp>
      <p:sp>
        <p:nvSpPr>
          <p:cNvPr id="77831" name="Text Box 4">
            <a:extLst>
              <a:ext uri="{FF2B5EF4-FFF2-40B4-BE49-F238E27FC236}">
                <a16:creationId xmlns:a16="http://schemas.microsoft.com/office/drawing/2014/main" id="{1F17FFBF-AF9A-49A4-95C9-9C8299379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92630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04A70E6-3886-462B-B757-2749D5E0EB7E}" type="slidenum"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hu-HU" altLang="hu-HU">
              <a:solidFill>
                <a:srgbClr val="0D0147"/>
              </a:solidFill>
              <a:latin typeface="Tahoma" panose="020B0604030504040204" pitchFamily="34" charset="0"/>
            </a:endParaRPr>
          </a:p>
        </p:txBody>
      </p:sp>
      <p:sp>
        <p:nvSpPr>
          <p:cNvPr id="77832" name="Text Box 5">
            <a:extLst>
              <a:ext uri="{FF2B5EF4-FFF2-40B4-BE49-F238E27FC236}">
                <a16:creationId xmlns:a16="http://schemas.microsoft.com/office/drawing/2014/main" id="{87CBEBA4-3900-4740-BB4E-E938DB22D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XX. Szakmai Fórum</a:t>
            </a:r>
          </a:p>
        </p:txBody>
      </p:sp>
      <p:sp>
        <p:nvSpPr>
          <p:cNvPr id="77833" name="Text Box 6">
            <a:extLst>
              <a:ext uri="{FF2B5EF4-FFF2-40B4-BE49-F238E27FC236}">
                <a16:creationId xmlns:a16="http://schemas.microsoft.com/office/drawing/2014/main" id="{94E4AA51-F2BF-460C-9370-D30CC7E37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XX. Szakmai Fórum</a:t>
            </a:r>
          </a:p>
        </p:txBody>
      </p:sp>
      <p:sp>
        <p:nvSpPr>
          <p:cNvPr id="77834" name="Rectangle 7">
            <a:extLst>
              <a:ext uri="{FF2B5EF4-FFF2-40B4-BE49-F238E27FC236}">
                <a16:creationId xmlns:a16="http://schemas.microsoft.com/office/drawing/2014/main" id="{9055A958-DCBB-49AC-A25B-1FC7B953E8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788988" y="731838"/>
            <a:ext cx="5281612" cy="3656012"/>
          </a:xfrm>
          <a:solidFill>
            <a:srgbClr val="FFFFFF"/>
          </a:solidFill>
          <a:ln/>
        </p:spPr>
      </p:sp>
      <p:sp>
        <p:nvSpPr>
          <p:cNvPr id="77835" name="Text Box 8">
            <a:extLst>
              <a:ext uri="{FF2B5EF4-FFF2-40B4-BE49-F238E27FC236}">
                <a16:creationId xmlns:a16="http://schemas.microsoft.com/office/drawing/2014/main" id="{1C2B25F2-AC6C-4E95-9CEB-2EBB94E2620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>
                <a:latin typeface="Times New Roman" panose="02020603050405020304" pitchFamily="18" charset="0"/>
              </a:rPr>
              <a:t>2005-ös döntés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altLang="hu-HU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>
                <a:latin typeface="Times New Roman" panose="02020603050405020304" pitchFamily="18" charset="0"/>
              </a:rPr>
              <a:t>Ifjúsági tagozat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5">
            <a:extLst>
              <a:ext uri="{FF2B5EF4-FFF2-40B4-BE49-F238E27FC236}">
                <a16:creationId xmlns:a16="http://schemas.microsoft.com/office/drawing/2014/main" id="{848767F3-CDCE-4AD6-9BAF-9E63E78AA2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654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  <a:cs typeface="Segoe UI" panose="020B0502040204020203" pitchFamily="34" charset="0"/>
              </a:rPr>
              <a:t>Információvédelem Menedzselése VIII. Szakmai Fórum</a:t>
            </a:r>
          </a:p>
        </p:txBody>
      </p:sp>
      <p:sp>
        <p:nvSpPr>
          <p:cNvPr id="165891" name="Rectangle 10">
            <a:extLst>
              <a:ext uri="{FF2B5EF4-FFF2-40B4-BE49-F238E27FC236}">
                <a16:creationId xmlns:a16="http://schemas.microsoft.com/office/drawing/2014/main" id="{269B9EA8-8B1E-4C60-BA2E-86189F70500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263063"/>
            <a:ext cx="2965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C477A3C-407A-4FC7-B61F-5B24C11A70CA}" type="slidenum">
              <a:rPr lang="hu-HU" altLang="hu-HU">
                <a:solidFill>
                  <a:srgbClr val="0D0147"/>
                </a:solidFill>
                <a:latin typeface="Tahoma" panose="020B0604030504040204" pitchFamily="34" charset="0"/>
                <a:cs typeface="Segoe UI" panose="020B0502040204020203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hu-HU" altLang="hu-HU">
              <a:solidFill>
                <a:srgbClr val="0D0147"/>
              </a:solidFill>
              <a:latin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65892" name="Text Box 1">
            <a:extLst>
              <a:ext uri="{FF2B5EF4-FFF2-40B4-BE49-F238E27FC236}">
                <a16:creationId xmlns:a16="http://schemas.microsoft.com/office/drawing/2014/main" id="{B7920BAB-D5A5-445A-B5AD-8C8E7DB1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670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VIII. Szakmai Fórum</a:t>
            </a:r>
          </a:p>
        </p:txBody>
      </p:sp>
      <p:sp>
        <p:nvSpPr>
          <p:cNvPr id="165893" name="Text Box 2">
            <a:extLst>
              <a:ext uri="{FF2B5EF4-FFF2-40B4-BE49-F238E27FC236}">
                <a16:creationId xmlns:a16="http://schemas.microsoft.com/office/drawing/2014/main" id="{58C7ED85-E603-47F5-B37D-ABAC4A57C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9263063"/>
            <a:ext cx="29670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805E5C0D-3E6D-42D7-BC43-048C4ABFE991}" type="slidenum"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hu-HU" altLang="hu-HU">
              <a:solidFill>
                <a:srgbClr val="0D0147"/>
              </a:solidFill>
              <a:latin typeface="Tahoma" panose="020B0604030504040204" pitchFamily="34" charset="0"/>
            </a:endParaRPr>
          </a:p>
        </p:txBody>
      </p:sp>
      <p:sp>
        <p:nvSpPr>
          <p:cNvPr id="165894" name="Text Box 3">
            <a:extLst>
              <a:ext uri="{FF2B5EF4-FFF2-40B4-BE49-F238E27FC236}">
                <a16:creationId xmlns:a16="http://schemas.microsoft.com/office/drawing/2014/main" id="{4D58289E-3DD4-42D4-8386-2CE52530A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VIII. Szakmai Fórum</a:t>
            </a:r>
          </a:p>
        </p:txBody>
      </p:sp>
      <p:sp>
        <p:nvSpPr>
          <p:cNvPr id="165895" name="Text Box 4">
            <a:extLst>
              <a:ext uri="{FF2B5EF4-FFF2-40B4-BE49-F238E27FC236}">
                <a16:creationId xmlns:a16="http://schemas.microsoft.com/office/drawing/2014/main" id="{491AFC31-C8ED-4D6D-A7DE-D7709F158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92630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8442183B-61D4-4152-AB23-5A9B453F0AF7}" type="slidenum"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hu-HU" altLang="hu-HU">
              <a:solidFill>
                <a:srgbClr val="0D0147"/>
              </a:solidFill>
              <a:latin typeface="Tahoma" panose="020B0604030504040204" pitchFamily="34" charset="0"/>
            </a:endParaRPr>
          </a:p>
        </p:txBody>
      </p:sp>
      <p:sp>
        <p:nvSpPr>
          <p:cNvPr id="165896" name="Text Box 5">
            <a:extLst>
              <a:ext uri="{FF2B5EF4-FFF2-40B4-BE49-F238E27FC236}">
                <a16:creationId xmlns:a16="http://schemas.microsoft.com/office/drawing/2014/main" id="{950F9B84-10A2-4AE3-86AD-05097D7CD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XX. Szakmai Fórum</a:t>
            </a:r>
          </a:p>
        </p:txBody>
      </p:sp>
      <p:sp>
        <p:nvSpPr>
          <p:cNvPr id="165897" name="Text Box 6">
            <a:extLst>
              <a:ext uri="{FF2B5EF4-FFF2-40B4-BE49-F238E27FC236}">
                <a16:creationId xmlns:a16="http://schemas.microsoft.com/office/drawing/2014/main" id="{D592A19A-625A-4A5F-9D79-22CC1712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5360" rIns="90360" bIns="45360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rgbClr val="0D0147"/>
                </a:solidFill>
                <a:latin typeface="Tahoma" panose="020B0604030504040204" pitchFamily="34" charset="0"/>
              </a:rPr>
              <a:t>Információvédelem Menedzselése XX. Szakmai Fórum</a:t>
            </a:r>
          </a:p>
        </p:txBody>
      </p:sp>
      <p:sp>
        <p:nvSpPr>
          <p:cNvPr id="165898" name="Rectangle 7">
            <a:extLst>
              <a:ext uri="{FF2B5EF4-FFF2-40B4-BE49-F238E27FC236}">
                <a16:creationId xmlns:a16="http://schemas.microsoft.com/office/drawing/2014/main" id="{E1A33ECC-E342-41F2-9782-ABFB9DADA6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788988" y="731838"/>
            <a:ext cx="5281612" cy="3656012"/>
          </a:xfrm>
          <a:solidFill>
            <a:srgbClr val="FFFFFF"/>
          </a:solidFill>
          <a:ln/>
        </p:spPr>
      </p:sp>
      <p:sp>
        <p:nvSpPr>
          <p:cNvPr id="165899" name="Text Box 8">
            <a:extLst>
              <a:ext uri="{FF2B5EF4-FFF2-40B4-BE49-F238E27FC236}">
                <a16:creationId xmlns:a16="http://schemas.microsoft.com/office/drawing/2014/main" id="{26922159-C26F-4074-ABFF-26B21AC120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>
                <a:latin typeface="Times New Roman" panose="02020603050405020304" pitchFamily="18" charset="0"/>
              </a:rPr>
              <a:t>2005-ös döntés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altLang="hu-HU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>
                <a:latin typeface="Times New Roman" panose="02020603050405020304" pitchFamily="18" charset="0"/>
              </a:rPr>
              <a:t>Ifjúsági tagozat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58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XRz7VYz66bUjq5pQ_q1x1xMV8ckdwlCeqZ-24BNNMWWdLTA/viewform" TargetMode="External"/><Relationship Id="rId2" Type="http://schemas.openxmlformats.org/officeDocument/2006/relationships/hyperlink" Target="https://goo.gl/forms/GWNZuwdBh5O3aP6P2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titkar@hetpecset.h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XCVI. Szakmai Fórum
Budapest, 2021. május 19..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4592960" y="2962853"/>
            <a:ext cx="3456384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Dr. Tarján Gábor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al-elnök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17F557D-64F0-45BD-8140-8B30AA805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2132856"/>
            <a:ext cx="2016224" cy="4161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1125537" y="-21591"/>
            <a:ext cx="8780463" cy="1923480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„Az év információbiztonsági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szak- és diplomadolgozata - 2021”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2420888"/>
            <a:ext cx="9001072" cy="2088232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16. alkalommal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részletek a honlapon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2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DE! A pályázók köre szélesebb lett: </a:t>
            </a:r>
            <a:br>
              <a:rPr lang="hu-HU" sz="2200" b="1" dirty="0">
                <a:latin typeface="+mj-lt"/>
              </a:rPr>
            </a:br>
            <a:r>
              <a:rPr lang="hu-HU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egyéb iskola vagy nem iskolarendszerben végzős hallgató, aki záró-dolgozatot készít a tanulmányi követelményei alapján; valamint minden olyan szerző, aki a témakörben egyéb tanulmányt tett közzé (könyv, tanulmány, folyóiratcikk, stb.) </a:t>
            </a:r>
            <a:endParaRPr lang="hu-HU" sz="22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sz="2200" b="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12684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8A3912F7-4E51-4CB6-A29C-A0F187131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236" y="6019385"/>
            <a:ext cx="2063419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/>
          <a:lstStyle>
            <a:lvl1pPr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085EA34-225C-4F0E-9FD9-206E932D4D42}" type="slidenum">
              <a:rPr lang="hu-HU" altLang="hu-HU" sz="14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hu-HU" altLang="hu-HU" sz="1400"/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21BD4CB0-72F4-495F-AD7C-C08E0EFF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236" y="6019385"/>
            <a:ext cx="2063419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/>
          <a:lstStyle>
            <a:lvl1pPr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2D15213-66F2-43BA-A28F-DDB243361F5B}" type="slidenum">
              <a:rPr lang="hu-HU" altLang="hu-HU" sz="14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hu-HU" altLang="hu-HU" sz="1400"/>
          </a:p>
        </p:txBody>
      </p:sp>
      <p:sp>
        <p:nvSpPr>
          <p:cNvPr id="19460" name="Text Box 3">
            <a:extLst>
              <a:ext uri="{FF2B5EF4-FFF2-40B4-BE49-F238E27FC236}">
                <a16:creationId xmlns:a16="http://schemas.microsoft.com/office/drawing/2014/main" id="{554791F0-6F57-40E8-9086-97DA1B78A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756" y="152925"/>
            <a:ext cx="7999718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 anchor="ctr"/>
          <a:lstStyle>
            <a:lvl1pPr marL="342900" indent="-342900"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lvl="2" eaLnBrk="1" hangingPunct="1">
              <a:spcBef>
                <a:spcPct val="0"/>
              </a:spcBef>
            </a:pPr>
            <a:r>
              <a:rPr lang="hu-HU" altLang="hu-HU" sz="2999">
                <a:solidFill>
                  <a:srgbClr val="0D0147"/>
                </a:solidFill>
                <a:latin typeface="Tahoma" panose="020B0604030504040204" pitchFamily="34" charset="0"/>
              </a:rPr>
              <a:t>Az év információbiztonsági szakdolgozata</a:t>
            </a: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B96A293A-F5B1-49CF-AF0E-96C8FFBF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08" y="405298"/>
            <a:ext cx="9794893" cy="597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/>
          <a:lstStyle>
            <a:lvl1pPr marL="341313" indent="-336550" algn="l" eaLnBrk="0" hangingPunct="0">
              <a:spcBef>
                <a:spcPts val="800"/>
              </a:spcBef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1363" indent="-279400" algn="l" eaLnBrk="0" hangingPunct="0">
              <a:spcBef>
                <a:spcPts val="700"/>
              </a:spcBef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indent="-223838" algn="l" eaLnBrk="0" hangingPunct="0">
              <a:spcBef>
                <a:spcPts val="600"/>
              </a:spcBef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indent="-223838" algn="l" eaLnBrk="0" hangingPunct="0">
              <a:spcBef>
                <a:spcPts val="500"/>
              </a:spcBef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indent="-225425" algn="l" eaLnBrk="0" hangingPunct="0">
              <a:spcBef>
                <a:spcPts val="500"/>
              </a:spcBef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5425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5425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5425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5425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lvl="2" eaLnBrk="1" hangingPunct="1">
              <a:spcBef>
                <a:spcPts val="500"/>
              </a:spcBef>
            </a:pPr>
            <a:endParaRPr lang="hu-HU" altLang="hu-HU" sz="2000">
              <a:solidFill>
                <a:srgbClr val="0D0147"/>
              </a:solidFill>
              <a:latin typeface="Arial" panose="020B0604020202020204" pitchFamily="34" charset="0"/>
            </a:endParaRPr>
          </a:p>
          <a:p>
            <a:pPr lvl="4" eaLnBrk="1" hangingPunct="1">
              <a:lnSpc>
                <a:spcPct val="100000"/>
              </a:lnSpc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>
                <a:latin typeface="Tahoma" panose="020B0604030504040204" pitchFamily="34" charset="0"/>
                <a:cs typeface="Tahoma" panose="020B0604030504040204" pitchFamily="34" charset="0"/>
              </a:rPr>
              <a:t>2007 - Árva-Szabó Péter (PTE) - Munkavállalói személyes adatok kezelésének gyakorlati problémái</a:t>
            </a:r>
          </a:p>
          <a:p>
            <a:pPr lvl="4" eaLnBrk="1" hangingPunct="1">
              <a:lnSpc>
                <a:spcPct val="100000"/>
              </a:lnSpc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>
                <a:latin typeface="Tahoma" panose="020B0604030504040204" pitchFamily="34" charset="0"/>
                <a:cs typeface="Tahoma" panose="020B0604030504040204" pitchFamily="34" charset="0"/>
              </a:rPr>
              <a:t>2008 - Gábri Máté (ZMNE) – Az információ hatása a XXI. század biztonságára</a:t>
            </a:r>
          </a:p>
          <a:p>
            <a:pPr lvl="4" eaLnBrk="1" hangingPunct="1">
              <a:lnSpc>
                <a:spcPct val="100000"/>
              </a:lnSpc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>
                <a:latin typeface="Tahoma" panose="020B0604030504040204" pitchFamily="34" charset="0"/>
                <a:cs typeface="Tahoma" panose="020B0604030504040204" pitchFamily="34" charset="0"/>
              </a:rPr>
              <a:t>2009 - Ravasz Csaba (Dunaújvárosi Főiskola) – Digitális aláírás megvalósítása vállalati környezetben</a:t>
            </a:r>
          </a:p>
          <a:p>
            <a:pPr lvl="4" eaLnBrk="1" hangingPunct="1">
              <a:lnSpc>
                <a:spcPct val="100000"/>
              </a:lnSpc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>
                <a:latin typeface="Tahoma" panose="020B0604030504040204" pitchFamily="34" charset="0"/>
                <a:cs typeface="Tahoma" panose="020B0604030504040204" pitchFamily="34" charset="0"/>
              </a:rPr>
              <a:t>2010 - Paulik Tamás (BME) – A Web 2.0 veszélyei és hatásai a privát szférára</a:t>
            </a:r>
          </a:p>
          <a:p>
            <a:pPr lvl="4" eaLnBrk="1" hangingPunct="1">
              <a:lnSpc>
                <a:spcPct val="100000"/>
              </a:lnSpc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>
                <a:latin typeface="Tahoma" panose="020B0604030504040204" pitchFamily="34" charset="0"/>
                <a:cs typeface="Tahoma" panose="020B0604030504040204" pitchFamily="34" charset="0"/>
              </a:rPr>
              <a:t>2012 - Boda Károly (BME) Böngészőfüggetlen rendszerujjlenyomat mint webes nyomkövetési módszer kidolgozása és vizsgálata</a:t>
            </a:r>
          </a:p>
          <a:p>
            <a:pPr lvl="4" eaLnBrk="1" hangingPunct="1">
              <a:lnSpc>
                <a:spcPct val="100000"/>
              </a:lnSpc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>
                <a:latin typeface="Tahoma" panose="020B0604030504040204" pitchFamily="34" charset="0"/>
                <a:cs typeface="Tahoma" panose="020B0604030504040204" pitchFamily="34" charset="0"/>
              </a:rPr>
              <a:t>2013 - Paráda István (HM BHD IFK) A hálózatbiztonság vizsgálata a hálózati eszközöket érintő támadások gyakorlati szimulációin keresztül</a:t>
            </a:r>
          </a:p>
          <a:p>
            <a:pPr lvl="4" eaLnBrk="1" hangingPunct="1">
              <a:lnSpc>
                <a:spcPct val="100000"/>
              </a:lnSpc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>
                <a:latin typeface="Tahoma" panose="020B0604030504040204" pitchFamily="34" charset="0"/>
                <a:cs typeface="Tahoma" panose="020B0604030504040204" pitchFamily="34" charset="0"/>
              </a:rPr>
              <a:t>2014 - Szerencsés Ákos (BME) Webes egér hőtérképek készítése és elemzése</a:t>
            </a:r>
          </a:p>
          <a:p>
            <a:pPr eaLnBrk="1" hangingPunct="1">
              <a:spcBef>
                <a:spcPts val="600"/>
              </a:spcBef>
            </a:pPr>
            <a:endParaRPr lang="hu-HU" altLang="hu-HU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462" name="Picture 5">
            <a:extLst>
              <a:ext uri="{FF2B5EF4-FFF2-40B4-BE49-F238E27FC236}">
                <a16:creationId xmlns:a16="http://schemas.microsoft.com/office/drawing/2014/main" id="{F1F9ECAE-D065-49B7-ACF9-04709A45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490"/>
            <a:ext cx="2012627" cy="377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2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1">
            <a:extLst>
              <a:ext uri="{FF2B5EF4-FFF2-40B4-BE49-F238E27FC236}">
                <a16:creationId xmlns:a16="http://schemas.microsoft.com/office/drawing/2014/main" id="{DA963291-4008-4F73-A9D6-493106491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236" y="6019385"/>
            <a:ext cx="2063419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/>
          <a:lstStyle>
            <a:lvl1pPr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C078C87-532D-4422-BB69-539FB0CD9EA1}" type="slidenum">
              <a:rPr lang="hu-HU" altLang="hu-HU" sz="14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hu-HU" altLang="hu-HU" sz="1400"/>
          </a:p>
        </p:txBody>
      </p:sp>
      <p:sp>
        <p:nvSpPr>
          <p:cNvPr id="164867" name="Text Box 2">
            <a:extLst>
              <a:ext uri="{FF2B5EF4-FFF2-40B4-BE49-F238E27FC236}">
                <a16:creationId xmlns:a16="http://schemas.microsoft.com/office/drawing/2014/main" id="{530E3A8F-394D-4329-89C0-3E57074E4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236" y="6019385"/>
            <a:ext cx="2063419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/>
          <a:lstStyle>
            <a:lvl1pPr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DAA34C6-01A2-4FFD-B97E-D1B84D1B3066}" type="slidenum">
              <a:rPr lang="hu-HU" altLang="hu-HU" sz="14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hu-HU" altLang="hu-HU" sz="1400"/>
          </a:p>
        </p:txBody>
      </p:sp>
      <p:sp>
        <p:nvSpPr>
          <p:cNvPr id="164868" name="Text Box 3">
            <a:extLst>
              <a:ext uri="{FF2B5EF4-FFF2-40B4-BE49-F238E27FC236}">
                <a16:creationId xmlns:a16="http://schemas.microsoft.com/office/drawing/2014/main" id="{70718769-9D27-4AC6-923B-DA32F8ADB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756" y="152925"/>
            <a:ext cx="7999718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 anchor="ctr"/>
          <a:lstStyle>
            <a:lvl1pPr marL="342900" indent="-342900"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lvl="2" eaLnBrk="1" hangingPunct="1">
              <a:spcBef>
                <a:spcPct val="0"/>
              </a:spcBef>
            </a:pPr>
            <a:r>
              <a:rPr lang="hu-HU" altLang="hu-HU" sz="2999">
                <a:solidFill>
                  <a:srgbClr val="0D0147"/>
                </a:solidFill>
                <a:latin typeface="Tahoma" panose="020B0604030504040204" pitchFamily="34" charset="0"/>
              </a:rPr>
              <a:t>Az év információbiztonsági szakdolgozata</a:t>
            </a:r>
          </a:p>
        </p:txBody>
      </p:sp>
      <p:sp>
        <p:nvSpPr>
          <p:cNvPr id="164869" name="Text Box 4">
            <a:extLst>
              <a:ext uri="{FF2B5EF4-FFF2-40B4-BE49-F238E27FC236}">
                <a16:creationId xmlns:a16="http://schemas.microsoft.com/office/drawing/2014/main" id="{9730BCF2-3661-4B96-AB4C-BB7BE424E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08" y="549737"/>
            <a:ext cx="9794893" cy="58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/>
          <a:lstStyle>
            <a:lvl1pPr marL="341313" indent="-336550" algn="l" eaLnBrk="0" hangingPunct="0">
              <a:spcBef>
                <a:spcPts val="800"/>
              </a:spcBef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1363" indent="-279400" algn="l" eaLnBrk="0" hangingPunct="0">
              <a:spcBef>
                <a:spcPts val="700"/>
              </a:spcBef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indent="-223838" algn="l" eaLnBrk="0" hangingPunct="0">
              <a:spcBef>
                <a:spcPts val="600"/>
              </a:spcBef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indent="-223838" algn="l" eaLnBrk="0" hangingPunct="0">
              <a:spcBef>
                <a:spcPts val="500"/>
              </a:spcBef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indent="-225425" algn="l" eaLnBrk="0" hangingPunct="0">
              <a:spcBef>
                <a:spcPts val="500"/>
              </a:spcBef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5425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5425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5425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5425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lvl="2" eaLnBrk="1" hangingPunct="1">
              <a:spcBef>
                <a:spcPts val="500"/>
              </a:spcBef>
            </a:pPr>
            <a:endParaRPr lang="hu-HU" altLang="hu-HU" sz="2000">
              <a:solidFill>
                <a:srgbClr val="0D0147"/>
              </a:solidFill>
              <a:latin typeface="Arial" panose="020B0604020202020204" pitchFamily="34" charset="0"/>
            </a:endParaRPr>
          </a:p>
          <a:p>
            <a:pPr lvl="4" eaLnBrk="1" hangingPunct="1">
              <a:lnSpc>
                <a:spcPct val="100000"/>
              </a:lnSpc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1800">
                <a:latin typeface="Tahoma" panose="020B0604030504040204" pitchFamily="34" charset="0"/>
                <a:cs typeface="Tahoma" panose="020B0604030504040204" pitchFamily="34" charset="0"/>
              </a:rPr>
              <a:t>2015 - Szegedi Péter (NKE) Kriptográfia egy hallgató szemszögéből</a:t>
            </a:r>
          </a:p>
          <a:p>
            <a:pPr lvl="4" eaLnBrk="1" hangingPunct="1">
              <a:lnSpc>
                <a:spcPct val="100000"/>
              </a:lnSpc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1800">
                <a:latin typeface="Tahoma" panose="020B0604030504040204" pitchFamily="34" charset="0"/>
                <a:cs typeface="Tahoma" panose="020B0604030504040204" pitchFamily="34" charset="0"/>
              </a:rPr>
              <a:t>2016 - Borókai Bence (PPKE) A kibervédelem rendszere a magyar és a globális kibertérben </a:t>
            </a:r>
          </a:p>
          <a:p>
            <a:pPr lvl="4" eaLnBrk="1" hangingPunct="1">
              <a:lnSpc>
                <a:spcPct val="100000"/>
              </a:lnSpc>
              <a:buClr>
                <a:srgbClr val="0D0147"/>
              </a:buClr>
              <a:buFont typeface="Arial" panose="020B0604020202020204" pitchFamily="34" charset="0"/>
              <a:buNone/>
            </a:pPr>
            <a:r>
              <a:rPr lang="hu-HU" altLang="hu-HU" sz="1800">
                <a:latin typeface="Tahoma" panose="020B0604030504040204" pitchFamily="34" charset="0"/>
                <a:cs typeface="Tahoma" panose="020B0604030504040204" pitchFamily="34" charset="0"/>
              </a:rPr>
              <a:t>			   - Gyebnár Gergő (NKE) Kritikus infrastruktúrák biztonsági szabályozása; egy Kiberbiztonsági Műveleti Központ (CSOC) megtervezése</a:t>
            </a:r>
          </a:p>
          <a:p>
            <a:pPr lvl="4" eaLnBrk="1" hangingPunct="1">
              <a:lnSpc>
                <a:spcPct val="100000"/>
              </a:lnSpc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1800">
                <a:latin typeface="Tahoma" panose="020B0604030504040204" pitchFamily="34" charset="0"/>
                <a:cs typeface="Tahoma" panose="020B0604030504040204" pitchFamily="34" charset="0"/>
              </a:rPr>
              <a:t>2017 – Kovács Zoltán (BME) Webes Nyomkövetési Trendek Vizsgálata</a:t>
            </a:r>
          </a:p>
          <a:p>
            <a:pPr lvl="4" eaLnBrk="1" hangingPunct="1">
              <a:lnSpc>
                <a:spcPct val="100000"/>
              </a:lnSpc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1800">
                <a:latin typeface="Tahoma" panose="020B0604030504040204" pitchFamily="34" charset="0"/>
                <a:cs typeface="Tahoma" panose="020B0604030504040204" pitchFamily="34" charset="0"/>
              </a:rPr>
              <a:t>2018 - </a:t>
            </a:r>
            <a:r>
              <a:rPr lang="hu-HU" altLang="hu-HU" sz="1800">
                <a:latin typeface="Arial" panose="020B0604020202020204" pitchFamily="34" charset="0"/>
              </a:rPr>
              <a:t>Podholiczki Evelin </a:t>
            </a:r>
            <a:r>
              <a:rPr lang="hu-HU" altLang="hu-HU" sz="1800">
                <a:latin typeface="Tahoma" panose="020B0604030504040204" pitchFamily="34" charset="0"/>
                <a:cs typeface="Tahoma" panose="020B0604030504040204" pitchFamily="34" charset="0"/>
              </a:rPr>
              <a:t>(NKE)</a:t>
            </a:r>
            <a:r>
              <a:rPr lang="hu-HU" altLang="hu-HU" sz="1800">
                <a:latin typeface="Arial" panose="020B0604020202020204" pitchFamily="34" charset="0"/>
              </a:rPr>
              <a:t> </a:t>
            </a:r>
            <a:r>
              <a:rPr lang="hu-HU" altLang="hu-HU" sz="1800">
                <a:latin typeface="Tahoma" panose="020B0604030504040204" pitchFamily="34" charset="0"/>
                <a:cs typeface="Tahoma" panose="020B0604030504040204" pitchFamily="34" charset="0"/>
              </a:rPr>
              <a:t>Az információbiztonság felelős szerepe egy közigazgatási szervnél. Biztonságban vannak egészségügyi adataink? </a:t>
            </a:r>
          </a:p>
          <a:p>
            <a:pPr lvl="4" eaLnBrk="1" hangingPunct="1">
              <a:lnSpc>
                <a:spcPct val="100000"/>
              </a:lnSpc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1800">
                <a:latin typeface="Tahoma" panose="020B0604030504040204" pitchFamily="34" charset="0"/>
                <a:cs typeface="Tahoma" panose="020B0604030504040204" pitchFamily="34" charset="0"/>
              </a:rPr>
              <a:t>2019 - </a:t>
            </a:r>
            <a:r>
              <a:rPr lang="hu-HU" altLang="hu-HU" sz="1800">
                <a:latin typeface="Arial" panose="020B0604020202020204" pitchFamily="34" charset="0"/>
              </a:rPr>
              <a:t>Dominguez Zoltán és Villányi Bálint (BME)</a:t>
            </a:r>
            <a:r>
              <a:rPr lang="hu-HU" altLang="hu-HU" sz="1800">
                <a:latin typeface="Tahoma" panose="020B0604030504040204" pitchFamily="34" charset="0"/>
                <a:cs typeface="Tahoma" panose="020B0604030504040204" pitchFamily="34" charset="0"/>
              </a:rPr>
              <a:t> DNS Alapú Információvédelem az okos eszközök világában</a:t>
            </a:r>
          </a:p>
          <a:p>
            <a:pPr lvl="4" eaLnBrk="1" hangingPunct="1">
              <a:lnSpc>
                <a:spcPct val="100000"/>
              </a:lnSpc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1800">
                <a:latin typeface="Tahoma" panose="020B0604030504040204" pitchFamily="34" charset="0"/>
                <a:cs typeface="Tahoma" panose="020B0604030504040204" pitchFamily="34" charset="0"/>
              </a:rPr>
              <a:t>2020 - </a:t>
            </a:r>
            <a:r>
              <a:rPr lang="hu-HU" altLang="hu-HU" sz="1800">
                <a:latin typeface="Arial" panose="020B0604020202020204" pitchFamily="34" charset="0"/>
              </a:rPr>
              <a:t>Toppantó Tamás (BME) </a:t>
            </a:r>
            <a:r>
              <a:rPr lang="hu-HU" altLang="hu-HU" sz="1800">
                <a:latin typeface="Tahoma" panose="020B0604030504040204" pitchFamily="34" charset="0"/>
                <a:cs typeface="Tahoma" panose="020B0604030504040204" pitchFamily="34" charset="0"/>
              </a:rPr>
              <a:t>Beépített adatvédelem vizsgálata biometrikus azonosítókat kezelő kamerás rendszerekhez </a:t>
            </a:r>
          </a:p>
          <a:p>
            <a:pPr lvl="4" eaLnBrk="1" hangingPunct="1">
              <a:lnSpc>
                <a:spcPct val="100000"/>
              </a:lnSpc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1800">
                <a:latin typeface="Tahoma" panose="020B0604030504040204" pitchFamily="34" charset="0"/>
                <a:cs typeface="Tahoma" panose="020B0604030504040204" pitchFamily="34" charset="0"/>
              </a:rPr>
              <a:t>2021 – </a:t>
            </a:r>
            <a:r>
              <a:rPr lang="hu-HU" altLang="hu-HU" sz="1800">
                <a:latin typeface="Arial" panose="020B0604020202020204" pitchFamily="34" charset="0"/>
                <a:cs typeface="Tahoma" panose="020B0604030504040204" pitchFamily="34" charset="0"/>
              </a:rPr>
              <a:t>??</a:t>
            </a:r>
            <a:endParaRPr lang="hu-HU" altLang="hu-HU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hu-HU" altLang="hu-HU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hu-HU" altLang="hu-HU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4870" name="Picture 5">
            <a:extLst>
              <a:ext uri="{FF2B5EF4-FFF2-40B4-BE49-F238E27FC236}">
                <a16:creationId xmlns:a16="http://schemas.microsoft.com/office/drawing/2014/main" id="{7AB9BD9D-3717-4546-BDB0-432782496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490"/>
            <a:ext cx="2012627" cy="377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2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1EAA1E-70F6-47BD-8B1E-452D89C4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640" y="116632"/>
            <a:ext cx="7697400" cy="504056"/>
          </a:xfrm>
        </p:spPr>
        <p:txBody>
          <a:bodyPr/>
          <a:lstStyle/>
          <a:p>
            <a:pPr algn="ctr"/>
            <a:r>
              <a:rPr lang="hu-HU" sz="2400" b="1" dirty="0"/>
              <a:t>A rendezvényünk értékelő lapja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4AE6C3-1046-45B1-B7E1-8290AFB385D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347088"/>
          </a:xfrm>
        </p:spPr>
        <p:txBody>
          <a:bodyPr/>
          <a:lstStyle/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6B55562-4A1B-4962-B26F-EBFA07AAA1AF}"/>
              </a:ext>
            </a:extLst>
          </p:cNvPr>
          <p:cNvSpPr txBox="1"/>
          <p:nvPr/>
        </p:nvSpPr>
        <p:spPr>
          <a:xfrm>
            <a:off x="272480" y="5013176"/>
            <a:ext cx="9505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hlinkClick r:id="rId3"/>
              </a:rPr>
              <a:t>https://docs.google.com/forms/d/e/1FAIpQLSeXRz7VYz66bUjq5pQ_q1x1xMV8ckdwlCeqZ-24BNNMWWdLTA/viewform</a:t>
            </a:r>
            <a:r>
              <a:rPr lang="hu-HU" sz="1200" dirty="0"/>
              <a:t>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06EDC74-2913-4F6D-AC2B-AF699D256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8" y="1340768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3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"/>
          <p:cNvSpPr/>
          <p:nvPr/>
        </p:nvSpPr>
        <p:spPr>
          <a:xfrm>
            <a:off x="240" y="692696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Mai program – 7P</a:t>
            </a:r>
            <a:endParaRPr sz="3200" dirty="0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934A65C5-DDE4-47E4-8CBC-F37EEE13A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9" y="1556792"/>
            <a:ext cx="8208912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3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"/>
          <p:cNvSpPr/>
          <p:nvPr/>
        </p:nvSpPr>
        <p:spPr>
          <a:xfrm>
            <a:off x="240" y="692696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Mai program – DPO Klub</a:t>
            </a:r>
            <a:endParaRPr sz="32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6821866-10A5-46BF-A72E-4F2BF17F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16" y="1556792"/>
            <a:ext cx="7384994" cy="41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583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769424" y="6019920"/>
            <a:ext cx="558536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800" b="1" dirty="0">
                <a:solidFill>
                  <a:srgbClr val="0D0147"/>
                </a:solidFill>
                <a:latin typeface="Arial"/>
              </a:rPr>
              <a:t>A huszadik évünket kezdtük 2021-ben!</a:t>
            </a:r>
            <a:endParaRPr sz="2800"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E1A447A-62FF-406F-8748-03A7D8F9C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14" y="5442260"/>
            <a:ext cx="1188823" cy="118272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CBD3378-478B-4C2A-91A3-A20E1C78D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084" y="5428556"/>
            <a:ext cx="1176630" cy="118272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E683BC7-EBDE-4243-A218-3530E5C50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561" y="5457630"/>
            <a:ext cx="1176630" cy="1182727"/>
          </a:xfrm>
          <a:prstGeom prst="rect">
            <a:avLst/>
          </a:prstGeom>
        </p:spPr>
      </p:pic>
      <p:pic>
        <p:nvPicPr>
          <p:cNvPr id="7" name="Kép 6" descr="A képen aláírás, kültéri, rúd, olvasás látható&#10;&#10;Automatikusan generált leírás">
            <a:extLst>
              <a:ext uri="{FF2B5EF4-FFF2-40B4-BE49-F238E27FC236}">
                <a16:creationId xmlns:a16="http://schemas.microsoft.com/office/drawing/2014/main" id="{188F84E0-D6CD-4E30-8EC2-19CC64436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38" y="5442260"/>
            <a:ext cx="1211801" cy="1211801"/>
          </a:xfrm>
          <a:prstGeom prst="rect">
            <a:avLst/>
          </a:prstGeom>
        </p:spPr>
      </p:pic>
      <p:pic>
        <p:nvPicPr>
          <p:cNvPr id="9" name="Kép 8" descr="A képen aláírás, leállítás, függő, személyek látható&#10;&#10;Automatikusan generált leírás">
            <a:extLst>
              <a:ext uri="{FF2B5EF4-FFF2-40B4-BE49-F238E27FC236}">
                <a16:creationId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99" y="5442260"/>
            <a:ext cx="1211801" cy="122900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7034995-CC8B-4124-897A-5F5DC4423C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726" y="609120"/>
            <a:ext cx="2227601" cy="222760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627CE22-CD4F-4D55-B3D6-9EBCF3AAB5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4295" y="4516737"/>
            <a:ext cx="1348014" cy="1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1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endParaRPr lang="hu-HU" sz="2400" b="1" dirty="0"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8624" y="763960"/>
            <a:ext cx="8208912" cy="396044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20+ év civil tapasztalat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90+ szakmai fórum, 400+ előadás,100-200 látogató/fórum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2200 fős címlista (ajaj GDPR </a:t>
            </a:r>
            <a:r>
              <a:rPr lang="hu-HU" sz="2400" dirty="0">
                <a:sym typeface="Wingdings" panose="05000000000000000000" pitchFamily="2" charset="2"/>
              </a:rPr>
              <a:t></a:t>
            </a:r>
            <a:r>
              <a:rPr lang="hu-HU" sz="2400" dirty="0"/>
              <a:t>)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adunk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Az év információbiztonsági szak- és diplomadolgozata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</a:t>
            </a:r>
            <a:r>
              <a:rPr lang="hu-HU" dirty="0">
                <a:solidFill>
                  <a:srgbClr val="FF0000"/>
                </a:solidFill>
              </a:rPr>
              <a:t>Az év információbiztonsági újságírója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kapunk (ITBN: „kiemelkedő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/>
              <a:t>     ismeretterjesztő, evangelizáló tevékenységéért”)</a:t>
            </a: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  <a:p>
            <a:pPr eaLnBrk="1" hangingPunct="1">
              <a:lnSpc>
                <a:spcPct val="90000"/>
              </a:lnSpc>
            </a:pPr>
            <a:endParaRPr lang="hu-HU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82364E4-F11D-4EFF-9C3E-6AB6BA0ED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12" y="3429000"/>
            <a:ext cx="583742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DADD8-CFDF-46BB-92C3-E9D8B94B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648" y="584710"/>
            <a:ext cx="7128792" cy="1121706"/>
          </a:xfrm>
        </p:spPr>
        <p:txBody>
          <a:bodyPr/>
          <a:lstStyle/>
          <a:p>
            <a:pPr algn="ctr"/>
            <a:r>
              <a:rPr lang="hu-HU" sz="3600" b="1" dirty="0">
                <a:latin typeface="+mn-lt"/>
              </a:rPr>
              <a:t>Köszönjük a kitartó támogatást, </a:t>
            </a:r>
            <a:br>
              <a:rPr lang="hu-HU" sz="3600" b="1" dirty="0">
                <a:latin typeface="+mn-lt"/>
              </a:rPr>
            </a:br>
            <a:r>
              <a:rPr lang="hu-HU" sz="3600" b="1" dirty="0">
                <a:latin typeface="+mn-lt"/>
              </a:rPr>
              <a:t>hiszen nélkülük nem léteznénk:</a:t>
            </a:r>
            <a:endParaRPr lang="en-US" sz="3600" b="1" dirty="0">
              <a:latin typeface="+mn-lt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962CC96-F443-4BA2-B99E-CA50CB60FB4B}"/>
              </a:ext>
            </a:extLst>
          </p:cNvPr>
          <p:cNvSpPr txBox="1"/>
          <p:nvPr/>
        </p:nvSpPr>
        <p:spPr>
          <a:xfrm>
            <a:off x="704528" y="212215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30+ magán pártoló tag! </a:t>
            </a:r>
          </a:p>
          <a:p>
            <a:r>
              <a:rPr lang="hu-HU" sz="2800" b="1" dirty="0"/>
              <a:t>…és 10+ céges pártoló tagunk! </a:t>
            </a:r>
          </a:p>
        </p:txBody>
      </p:sp>
      <p:pic>
        <p:nvPicPr>
          <p:cNvPr id="12" name="Picture 27">
            <a:extLst>
              <a:ext uri="{FF2B5EF4-FFF2-40B4-BE49-F238E27FC236}">
                <a16:creationId xmlns:a16="http://schemas.microsoft.com/office/drawing/2014/main" id="{6D0DB1C6-C0A9-40BA-A178-B33A831AC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213100"/>
            <a:ext cx="76327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3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1712640" y="152280"/>
            <a:ext cx="8193360" cy="4568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D0147"/>
                </a:solidFill>
                <a:effectLst/>
                <a:uLnTx/>
                <a:uFillTx/>
                <a:latin typeface="Arial"/>
              </a:rPr>
              <a:t>Az év információbiztonsági újságírója - 2021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04528" y="836712"/>
            <a:ext cx="8780463" cy="1828800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információbiztonsági újságírója - 2021”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cím elnyerésére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2708920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Idén 16. alkalommal!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Beadási határidő: 2021. április 30. (péntek) 15:00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Egyesület székhelyén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(1149 Budapest, Pillangó utca 16-20.)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Elektronikusan</a:t>
            </a:r>
            <a:r>
              <a:rPr kumimoji="0" lang="hu-H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2"/>
              </a:rPr>
              <a:t>titkar@hetpecset.hu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 </a:t>
            </a:r>
            <a:r>
              <a:rPr kumimoji="0" lang="hu-HU" sz="2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– ez a preferált!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Postai úton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(1149 Budapest, Pillangó utca 16-20.)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Min. 5 darab 2020. január 1. utáni referencia publikáció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(illetve nyilvánosan elérhető link)</a:t>
            </a:r>
            <a:endParaRPr kumimoji="0" lang="hu-HU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Eredményhirdetés a 2021. évi májusi fórumon!!!!!!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97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">
            <a:extLst>
              <a:ext uri="{FF2B5EF4-FFF2-40B4-BE49-F238E27FC236}">
                <a16:creationId xmlns:a16="http://schemas.microsoft.com/office/drawing/2014/main" id="{1ECBF44A-C28C-45CB-AE39-6ADB00607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236" y="6019385"/>
            <a:ext cx="2063419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/>
          <a:lstStyle>
            <a:lvl1pPr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2DA13399-D87C-454E-9500-CB14F5715FF0}" type="slidenum">
              <a:rPr lang="hu-HU" altLang="hu-HU" sz="14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hu-HU" altLang="hu-HU" sz="1400"/>
          </a:p>
        </p:txBody>
      </p:sp>
      <p:sp>
        <p:nvSpPr>
          <p:cNvPr id="152579" name="Text Box 2">
            <a:extLst>
              <a:ext uri="{FF2B5EF4-FFF2-40B4-BE49-F238E27FC236}">
                <a16:creationId xmlns:a16="http://schemas.microsoft.com/office/drawing/2014/main" id="{91211BE5-12AB-4375-8CED-4F24E16D7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236" y="6019385"/>
            <a:ext cx="2063419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/>
          <a:lstStyle>
            <a:lvl1pPr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3AD6290-CB97-4C9B-841B-0C55CB5E3F38}" type="slidenum">
              <a:rPr lang="hu-HU" altLang="hu-HU" sz="14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hu-HU" altLang="hu-HU" sz="1400"/>
          </a:p>
        </p:txBody>
      </p:sp>
      <p:sp>
        <p:nvSpPr>
          <p:cNvPr id="152580" name="Text Box 3">
            <a:extLst>
              <a:ext uri="{FF2B5EF4-FFF2-40B4-BE49-F238E27FC236}">
                <a16:creationId xmlns:a16="http://schemas.microsoft.com/office/drawing/2014/main" id="{A09921C0-11E0-438E-A2D3-6693C38B3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756" y="152925"/>
            <a:ext cx="7999718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 sz="3199">
                <a:latin typeface="Tahoma" panose="020B0604030504040204" pitchFamily="34" charset="0"/>
                <a:cs typeface="Tahoma" panose="020B0604030504040204" pitchFamily="34" charset="0"/>
              </a:rPr>
              <a:t>Az év információbiztonsági újságírója</a:t>
            </a:r>
            <a:endParaRPr lang="hu-HU" altLang="hu-HU" sz="3199">
              <a:solidFill>
                <a:srgbClr val="0D0147"/>
              </a:solidFill>
              <a:latin typeface="Tahoma" panose="020B0604030504040204" pitchFamily="34" charset="0"/>
            </a:endParaRPr>
          </a:p>
        </p:txBody>
      </p:sp>
      <p:sp>
        <p:nvSpPr>
          <p:cNvPr id="152581" name="Text Box 4">
            <a:extLst>
              <a:ext uri="{FF2B5EF4-FFF2-40B4-BE49-F238E27FC236}">
                <a16:creationId xmlns:a16="http://schemas.microsoft.com/office/drawing/2014/main" id="{AB988EE7-B726-4602-82D3-61D1E85C9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3198"/>
            <a:ext cx="9575853" cy="451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/>
          <a:lstStyle>
            <a:lvl1pPr marL="341313" indent="-336550" algn="l" eaLnBrk="0" hangingPunct="0">
              <a:spcBef>
                <a:spcPts val="800"/>
              </a:spcBef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1363" indent="-279400" algn="l" eaLnBrk="0" hangingPunct="0">
              <a:spcBef>
                <a:spcPts val="700"/>
              </a:spcBef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914400" algn="l" eaLnBrk="0" hangingPunct="0">
              <a:spcBef>
                <a:spcPts val="600"/>
              </a:spcBef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algn="l" eaLnBrk="0" hangingPunct="0">
              <a:spcBef>
                <a:spcPts val="500"/>
              </a:spcBef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algn="l" eaLnBrk="0" hangingPunct="0">
              <a:spcBef>
                <a:spcPts val="500"/>
              </a:spcBef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>
                <a:latin typeface="Tahoma" panose="020B0604030504040204" pitchFamily="34" charset="0"/>
                <a:cs typeface="Tahoma" panose="020B0604030504040204" pitchFamily="34" charset="0"/>
              </a:rPr>
              <a:t>2006 - Kristóf Csaba (Biztonság portál)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>
                <a:latin typeface="Tahoma" panose="020B0604030504040204" pitchFamily="34" charset="0"/>
                <a:cs typeface="Tahoma" panose="020B0604030504040204" pitchFamily="34" charset="0"/>
              </a:rPr>
              <a:t>2007 - Kelemen László (IT Security)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>
                <a:latin typeface="Tahoma" panose="020B0604030504040204" pitchFamily="34" charset="0"/>
                <a:cs typeface="Tahoma" panose="020B0604030504040204" pitchFamily="34" charset="0"/>
              </a:rPr>
              <a:t>2008 - Turcsán Tamás (CW, Figyelő)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>
                <a:latin typeface="Tahoma" panose="020B0604030504040204" pitchFamily="34" charset="0"/>
                <a:cs typeface="Tahoma" panose="020B0604030504040204" pitchFamily="34" charset="0"/>
              </a:rPr>
              <a:t>2009 - Dajkó Pál (IT café)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>
                <a:latin typeface="Tahoma" panose="020B0604030504040204" pitchFamily="34" charset="0"/>
                <a:cs typeface="Tahoma" panose="020B0604030504040204" pitchFamily="34" charset="0"/>
              </a:rPr>
              <a:t>2010 - Sebők Viktória (Figyelő)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>
                <a:latin typeface="Tahoma" panose="020B0604030504040204" pitchFamily="34" charset="0"/>
                <a:cs typeface="Tahoma" panose="020B0604030504040204" pitchFamily="34" charset="0"/>
              </a:rPr>
              <a:t>2011 - Schopp Attila (ITBusiness)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>
                <a:latin typeface="Tahoma" panose="020B0604030504040204" pitchFamily="34" charset="0"/>
                <a:cs typeface="Tahoma" panose="020B0604030504040204" pitchFamily="34" charset="0"/>
              </a:rPr>
              <a:t>2012 - Bátky Zoltán (Bitport.hu Média Kft.)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>
                <a:latin typeface="Tahoma" panose="020B0604030504040204" pitchFamily="34" charset="0"/>
                <a:cs typeface="Tahoma" panose="020B0604030504040204" pitchFamily="34" charset="0"/>
              </a:rPr>
              <a:t>2013 - Kristóf Csaba (Biztonságportál (Isidor Kft.)</a:t>
            </a:r>
          </a:p>
        </p:txBody>
      </p:sp>
      <p:pic>
        <p:nvPicPr>
          <p:cNvPr id="152582" name="Picture 5">
            <a:extLst>
              <a:ext uri="{FF2B5EF4-FFF2-40B4-BE49-F238E27FC236}">
                <a16:creationId xmlns:a16="http://schemas.microsoft.com/office/drawing/2014/main" id="{B2D20081-196C-478A-9240-CC0B5BA7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795"/>
            <a:ext cx="2012627" cy="377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1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1">
            <a:extLst>
              <a:ext uri="{FF2B5EF4-FFF2-40B4-BE49-F238E27FC236}">
                <a16:creationId xmlns:a16="http://schemas.microsoft.com/office/drawing/2014/main" id="{2E5A5F10-336F-4E50-9DDC-8C50D660D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236" y="6019385"/>
            <a:ext cx="2063419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/>
          <a:lstStyle>
            <a:lvl1pPr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3AD4B1B-C0C5-46FB-B2E6-217679A2E8F4}" type="slidenum">
              <a:rPr lang="hu-HU" altLang="hu-HU" sz="14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hu-HU" altLang="hu-HU" sz="1400"/>
          </a:p>
        </p:txBody>
      </p:sp>
      <p:sp>
        <p:nvSpPr>
          <p:cNvPr id="179203" name="Text Box 2">
            <a:extLst>
              <a:ext uri="{FF2B5EF4-FFF2-40B4-BE49-F238E27FC236}">
                <a16:creationId xmlns:a16="http://schemas.microsoft.com/office/drawing/2014/main" id="{D4A3890B-9D76-4566-9292-FDC6AE056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236" y="6019385"/>
            <a:ext cx="2063419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/>
          <a:lstStyle>
            <a:lvl1pPr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C914C36-F6F7-4F0F-A622-4CADB19DA8C4}" type="slidenum">
              <a:rPr lang="hu-HU" altLang="hu-HU" sz="14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hu-HU" altLang="hu-HU" sz="1400"/>
          </a:p>
        </p:txBody>
      </p:sp>
      <p:sp>
        <p:nvSpPr>
          <p:cNvPr id="179204" name="Text Box 3">
            <a:extLst>
              <a:ext uri="{FF2B5EF4-FFF2-40B4-BE49-F238E27FC236}">
                <a16:creationId xmlns:a16="http://schemas.microsoft.com/office/drawing/2014/main" id="{7D0F8D0A-4543-4F48-BDCC-DFE98B8BD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756" y="152925"/>
            <a:ext cx="7999718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 sz="3199">
                <a:latin typeface="Tahoma" panose="020B0604030504040204" pitchFamily="34" charset="0"/>
                <a:cs typeface="Tahoma" panose="020B0604030504040204" pitchFamily="34" charset="0"/>
              </a:rPr>
              <a:t>Az év információbiztonsági újságírója</a:t>
            </a:r>
            <a:endParaRPr lang="hu-HU" altLang="hu-HU" sz="3199">
              <a:solidFill>
                <a:srgbClr val="0D0147"/>
              </a:solidFill>
              <a:latin typeface="Tahoma" panose="020B0604030504040204" pitchFamily="34" charset="0"/>
            </a:endParaRPr>
          </a:p>
        </p:txBody>
      </p:sp>
      <p:sp>
        <p:nvSpPr>
          <p:cNvPr id="179205" name="Text Box 4">
            <a:extLst>
              <a:ext uri="{FF2B5EF4-FFF2-40B4-BE49-F238E27FC236}">
                <a16:creationId xmlns:a16="http://schemas.microsoft.com/office/drawing/2014/main" id="{11E42EE4-2146-45F1-BD44-97A844F8A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20" y="1341772"/>
            <a:ext cx="9559981" cy="451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/>
          <a:lstStyle>
            <a:lvl1pPr marL="341313" indent="-336550" algn="l" eaLnBrk="0" hangingPunct="0">
              <a:spcBef>
                <a:spcPts val="800"/>
              </a:spcBef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1363" indent="-279400" algn="l" eaLnBrk="0" hangingPunct="0">
              <a:spcBef>
                <a:spcPts val="700"/>
              </a:spcBef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914400" algn="l" eaLnBrk="0" hangingPunct="0">
              <a:spcBef>
                <a:spcPts val="600"/>
              </a:spcBef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algn="l" eaLnBrk="0" hangingPunct="0">
              <a:spcBef>
                <a:spcPts val="500"/>
              </a:spcBef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algn="l" eaLnBrk="0" hangingPunct="0">
              <a:spcBef>
                <a:spcPts val="500"/>
              </a:spcBef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 dirty="0">
                <a:latin typeface="Tahoma" panose="020B0604030504040204" pitchFamily="34" charset="0"/>
                <a:cs typeface="Tahoma" panose="020B0604030504040204" pitchFamily="34" charset="0"/>
              </a:rPr>
              <a:t>2013 - Kristóf Csaba (Biztonságportál (</a:t>
            </a:r>
            <a:r>
              <a:rPr lang="hu-HU" altLang="hu-HU" sz="2200" dirty="0" err="1">
                <a:latin typeface="Tahoma" panose="020B0604030504040204" pitchFamily="34" charset="0"/>
                <a:cs typeface="Tahoma" panose="020B0604030504040204" pitchFamily="34" charset="0"/>
              </a:rPr>
              <a:t>Isidor</a:t>
            </a:r>
            <a:r>
              <a:rPr lang="hu-HU" altLang="hu-HU" sz="2200" dirty="0">
                <a:latin typeface="Tahoma" panose="020B0604030504040204" pitchFamily="34" charset="0"/>
                <a:cs typeface="Tahoma" panose="020B0604030504040204" pitchFamily="34" charset="0"/>
              </a:rPr>
              <a:t> Kft.)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 dirty="0">
                <a:latin typeface="Tahoma" panose="020B0604030504040204" pitchFamily="34" charset="0"/>
                <a:cs typeface="Tahoma" panose="020B0604030504040204" pitchFamily="34" charset="0"/>
              </a:rPr>
              <a:t>2014 - Csizmazia-Darab István (SICONTACT Kft.)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 dirty="0">
                <a:latin typeface="Tahoma" panose="020B0604030504040204" pitchFamily="34" charset="0"/>
                <a:cs typeface="Tahoma" panose="020B0604030504040204" pitchFamily="34" charset="0"/>
              </a:rPr>
              <a:t>2015 - Molnár József (</a:t>
            </a:r>
            <a:r>
              <a:rPr lang="hu-HU" altLang="zh-CN" sz="2200" dirty="0">
                <a:latin typeface="Tahoma" panose="020B0604030504040204" pitchFamily="34" charset="0"/>
                <a:cs typeface="Tahoma" panose="020B0604030504040204" pitchFamily="34" charset="0"/>
              </a:rPr>
              <a:t>PC World</a:t>
            </a:r>
            <a:r>
              <a:rPr lang="hu-HU" altLang="hu-HU" sz="22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 dirty="0">
                <a:latin typeface="Tahoma" panose="020B0604030504040204" pitchFamily="34" charset="0"/>
                <a:cs typeface="Tahoma" panose="020B0604030504040204" pitchFamily="34" charset="0"/>
              </a:rPr>
              <a:t>2016 - </a:t>
            </a:r>
            <a:r>
              <a:rPr lang="hu-HU" altLang="hu-HU" sz="2200" dirty="0" err="1">
                <a:latin typeface="Tahoma" panose="020B0604030504040204" pitchFamily="34" charset="0"/>
                <a:cs typeface="Tahoma" panose="020B0604030504040204" pitchFamily="34" charset="0"/>
              </a:rPr>
              <a:t>Bolcsó</a:t>
            </a:r>
            <a:r>
              <a:rPr lang="hu-HU" altLang="hu-HU" sz="2200" dirty="0">
                <a:latin typeface="Tahoma" panose="020B0604030504040204" pitchFamily="34" charset="0"/>
                <a:cs typeface="Tahoma" panose="020B0604030504040204" pitchFamily="34" charset="0"/>
              </a:rPr>
              <a:t> Dániel (</a:t>
            </a:r>
            <a:r>
              <a:rPr lang="hu-HU" altLang="zh-CN" sz="2200" dirty="0">
                <a:latin typeface="Tahoma" panose="020B0604030504040204" pitchFamily="34" charset="0"/>
                <a:cs typeface="Tahoma" panose="020B0604030504040204" pitchFamily="34" charset="0"/>
              </a:rPr>
              <a:t>Index.hu Zrt.)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zh-CN" sz="2200" dirty="0">
                <a:latin typeface="Tahoma" panose="020B0604030504040204" pitchFamily="34" charset="0"/>
                <a:cs typeface="Tahoma" panose="020B0604030504040204" pitchFamily="34" charset="0"/>
              </a:rPr>
              <a:t>2017 - </a:t>
            </a:r>
            <a:r>
              <a:rPr lang="hu-HU" altLang="hu-HU" sz="2200" dirty="0">
                <a:latin typeface="Tahoma" panose="020B0604030504040204" pitchFamily="34" charset="0"/>
                <a:cs typeface="Tahoma" panose="020B0604030504040204" pitchFamily="34" charset="0"/>
              </a:rPr>
              <a:t>Vass Enikő (ITBUSINESS)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 dirty="0">
                <a:latin typeface="Tahoma" panose="020B0604030504040204" pitchFamily="34" charset="0"/>
                <a:cs typeface="Tahoma" panose="020B0604030504040204" pitchFamily="34" charset="0"/>
              </a:rPr>
              <a:t>2018 – Dömös Zsuzsanna (24.hu)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 dirty="0">
                <a:latin typeface="Tahoma" panose="020B0604030504040204" pitchFamily="34" charset="0"/>
                <a:cs typeface="Tahoma" panose="020B0604030504040204" pitchFamily="34" charset="0"/>
              </a:rPr>
              <a:t>2019 - Makay József (Makay </a:t>
            </a:r>
            <a:r>
              <a:rPr lang="hu-HU" altLang="hu-HU" sz="2200" dirty="0" err="1">
                <a:latin typeface="Tahoma" panose="020B0604030504040204" pitchFamily="34" charset="0"/>
                <a:cs typeface="Tahoma" panose="020B0604030504040204" pitchFamily="34" charset="0"/>
              </a:rPr>
              <a:t>Kiberbiztonsági</a:t>
            </a:r>
            <a:r>
              <a:rPr lang="hu-HU" altLang="hu-HU" sz="2200" dirty="0">
                <a:latin typeface="Tahoma" panose="020B0604030504040204" pitchFamily="34" charset="0"/>
                <a:cs typeface="Tahoma" panose="020B0604030504040204" pitchFamily="34" charset="0"/>
              </a:rPr>
              <a:t> Kft.)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 dirty="0">
                <a:latin typeface="Tahoma" panose="020B0604030504040204" pitchFamily="34" charset="0"/>
                <a:cs typeface="Tahoma" panose="020B0604030504040204" pitchFamily="34" charset="0"/>
              </a:rPr>
              <a:t>2020 - … a COVID … </a:t>
            </a:r>
            <a:r>
              <a:rPr lang="hu-HU" altLang="hu-HU" sz="2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</a:t>
            </a:r>
            <a:endParaRPr lang="hu-HU" altLang="hu-HU" sz="2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  <a:buFont typeface="Arial" panose="020B0604020202020204" pitchFamily="34" charset="0"/>
              <a:buChar char="•"/>
            </a:pPr>
            <a:r>
              <a:rPr lang="hu-HU" altLang="hu-HU" sz="2200" dirty="0">
                <a:latin typeface="Tahoma" panose="020B0604030504040204" pitchFamily="34" charset="0"/>
                <a:cs typeface="Tahoma" panose="020B0604030504040204" pitchFamily="34" charset="0"/>
              </a:rPr>
              <a:t>2021 - ?? (nem a COVID! </a:t>
            </a:r>
            <a:r>
              <a:rPr lang="hu-HU" altLang="hu-HU" sz="22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)</a:t>
            </a:r>
            <a:endParaRPr lang="hu-HU" altLang="hu-HU" sz="2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endParaRPr lang="hu-HU" altLang="hu-HU" sz="2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9206" name="Picture 5">
            <a:extLst>
              <a:ext uri="{FF2B5EF4-FFF2-40B4-BE49-F238E27FC236}">
                <a16:creationId xmlns:a16="http://schemas.microsoft.com/office/drawing/2014/main" id="{9010FEBF-463A-481C-8D21-DD785CC8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795"/>
            <a:ext cx="2012627" cy="377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1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F7BAD-5FD0-431D-A8F6-3824088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56" y="116632"/>
            <a:ext cx="7553384" cy="504056"/>
          </a:xfrm>
        </p:spPr>
        <p:txBody>
          <a:bodyPr/>
          <a:lstStyle/>
          <a:p>
            <a:pPr algn="ctr"/>
            <a:r>
              <a:rPr lang="hu-HU" sz="2400" b="1" dirty="0"/>
              <a:t>Események az (egészen) közeli (és távolabbi) jövőből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9F999CC-0A2A-4ABA-9C55-C881D1F70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618" y="1052737"/>
            <a:ext cx="788942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86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F7BAD-5FD0-431D-A8F6-3824088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56" y="116632"/>
            <a:ext cx="7553384" cy="504056"/>
          </a:xfrm>
        </p:spPr>
        <p:txBody>
          <a:bodyPr/>
          <a:lstStyle/>
          <a:p>
            <a:pPr algn="ctr"/>
            <a:r>
              <a:rPr lang="hu-HU" sz="2400" b="1" dirty="0"/>
              <a:t>Események az (egészen) közeli (és távolabbi) jövőből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A88AC1D-3A14-4F05-A2DF-2425D6E4E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832" y="854572"/>
            <a:ext cx="6233375" cy="477952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1F2819B-50BD-4213-99A7-7047808D5FC2}"/>
              </a:ext>
            </a:extLst>
          </p:cNvPr>
          <p:cNvSpPr txBox="1"/>
          <p:nvPr/>
        </p:nvSpPr>
        <p:spPr>
          <a:xfrm>
            <a:off x="591833" y="3244334"/>
            <a:ext cx="2416951" cy="23083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dirty="0"/>
          </a:p>
          <a:p>
            <a:pPr algn="ctr"/>
            <a:r>
              <a:rPr lang="hu-HU" dirty="0"/>
              <a:t>ISACA 2. szerda</a:t>
            </a:r>
          </a:p>
          <a:p>
            <a:pPr algn="ctr"/>
            <a:r>
              <a:rPr lang="hu-HU" dirty="0"/>
              <a:t>2021.06.09.</a:t>
            </a:r>
          </a:p>
          <a:p>
            <a:pPr algn="ctr"/>
            <a:r>
              <a:rPr lang="hu-HU" dirty="0" err="1"/>
              <a:t>Piotr</a:t>
            </a:r>
            <a:r>
              <a:rPr lang="hu-HU" dirty="0"/>
              <a:t> </a:t>
            </a:r>
            <a:r>
              <a:rPr lang="hu-HU" dirty="0" err="1"/>
              <a:t>Glaska</a:t>
            </a:r>
            <a:endParaRPr lang="hu-HU" dirty="0"/>
          </a:p>
          <a:p>
            <a:pPr algn="ctr"/>
            <a:r>
              <a:rPr lang="hu-HU" dirty="0"/>
              <a:t>(</a:t>
            </a:r>
            <a:r>
              <a:rPr lang="hu-HU" dirty="0" err="1"/>
              <a:t>Infoblox</a:t>
            </a:r>
            <a:r>
              <a:rPr lang="hu-HU" dirty="0"/>
              <a:t>)</a:t>
            </a:r>
          </a:p>
          <a:p>
            <a:pPr algn="ctr"/>
            <a:r>
              <a:rPr lang="hu-HU" dirty="0"/>
              <a:t>A DNS szerepe a támadó technikákban</a:t>
            </a:r>
          </a:p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57B7E98-81D4-4500-95FB-3964DC93B9A3}"/>
              </a:ext>
            </a:extLst>
          </p:cNvPr>
          <p:cNvSpPr txBox="1"/>
          <p:nvPr/>
        </p:nvSpPr>
        <p:spPr>
          <a:xfrm>
            <a:off x="2518046" y="5818762"/>
            <a:ext cx="390363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i="1" dirty="0"/>
              <a:t>…és persze CPE pontok tömkelege!</a:t>
            </a:r>
          </a:p>
        </p:txBody>
      </p:sp>
    </p:spTree>
    <p:extLst>
      <p:ext uri="{BB962C8B-B14F-4D97-AF65-F5344CB8AC3E}">
        <p14:creationId xmlns:p14="http://schemas.microsoft.com/office/powerpoint/2010/main" val="1709307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ACD43720D442549879AF264950DA219" ma:contentTypeVersion="10" ma:contentTypeDescription="Új dokumentum létrehozása." ma:contentTypeScope="" ma:versionID="c6435a1189dc00f6d0f4804e44a655b1">
  <xsd:schema xmlns:xsd="http://www.w3.org/2001/XMLSchema" xmlns:xs="http://www.w3.org/2001/XMLSchema" xmlns:p="http://schemas.microsoft.com/office/2006/metadata/properties" xmlns:ns3="99173ce1-e3f5-4546-aa1f-973bda85ae02" targetNamespace="http://schemas.microsoft.com/office/2006/metadata/properties" ma:root="true" ma:fieldsID="42f24dfea3f50cda223103c2752b8b5a" ns3:_="">
    <xsd:import namespace="99173ce1-e3f5-4546-aa1f-973bda85ae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73ce1-e3f5-4546-aa1f-973bda85a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387B0B-1102-4F9F-9F39-679B0323ED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5DDC31-0CAD-4502-9AF5-1358B8B24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173ce1-e3f5-4546-aa1f-973bda85ae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9CD2AB-727F-4262-BABD-C08C2B450069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99173ce1-e3f5-4546-aa1f-973bda85ae0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998</Words>
  <Application>Microsoft Office PowerPoint</Application>
  <PresentationFormat>A4 (210x297 mm)</PresentationFormat>
  <Paragraphs>168</Paragraphs>
  <Slides>15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4" baseType="lpstr">
      <vt:lpstr>Arial</vt:lpstr>
      <vt:lpstr>Calibri</vt:lpstr>
      <vt:lpstr>Segoe UI Historic</vt:lpstr>
      <vt:lpstr>StarSymbol</vt:lpstr>
      <vt:lpstr>Tahoma</vt:lpstr>
      <vt:lpstr>Times New Roman</vt:lpstr>
      <vt:lpstr>Wingdings</vt:lpstr>
      <vt:lpstr>Office Theme</vt:lpstr>
      <vt:lpstr>Office Theme</vt:lpstr>
      <vt:lpstr>PowerPoint-bemutató</vt:lpstr>
      <vt:lpstr>PowerPoint-bemutató</vt:lpstr>
      <vt:lpstr>PowerPoint-bemutató</vt:lpstr>
      <vt:lpstr>Köszönjük a kitartó támogatást,  hiszen nélkülük nem léteznénk:</vt:lpstr>
      <vt:lpstr>PÁLYÁZATI FELHÍVÁS az  „Év információbiztonsági újságírója - 2021” cím elnyerésére</vt:lpstr>
      <vt:lpstr>PowerPoint-bemutató</vt:lpstr>
      <vt:lpstr>PowerPoint-bemutató</vt:lpstr>
      <vt:lpstr>Események az (egészen) közeli (és távolabbi) jövőből</vt:lpstr>
      <vt:lpstr>Események az (egészen) közeli (és távolabbi) jövőből</vt:lpstr>
      <vt:lpstr>PÁLYÁZATI FELHÍVÁS   „Az év információbiztonsági  szak- és diplomadolgozata - 2021”</vt:lpstr>
      <vt:lpstr>PowerPoint-bemutató</vt:lpstr>
      <vt:lpstr>PowerPoint-bemutató</vt:lpstr>
      <vt:lpstr>A rendezvényünk értékelő lapja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Tarján Gábor</cp:lastModifiedBy>
  <cp:revision>190</cp:revision>
  <cp:lastPrinted>2016-01-20T05:40:47Z</cp:lastPrinted>
  <dcterms:modified xsi:type="dcterms:W3CDTF">2021-05-14T16:45:59Z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0x0101005ACD43720D442549879AF264950DA219</vt:lpwstr>
  </property>
</Properties>
</file>