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</p:sldMasterIdLst>
  <p:notesMasterIdLst>
    <p:notesMasterId r:id="rId16"/>
  </p:notesMasterIdLst>
  <p:sldIdLst>
    <p:sldId id="256" r:id="rId5"/>
    <p:sldId id="257" r:id="rId6"/>
    <p:sldId id="258" r:id="rId7"/>
    <p:sldId id="259" r:id="rId8"/>
    <p:sldId id="260" r:id="rId9"/>
    <p:sldId id="262" r:id="rId10"/>
    <p:sldId id="263" r:id="rId11"/>
    <p:sldId id="264" r:id="rId12"/>
    <p:sldId id="265" r:id="rId13"/>
    <p:sldId id="266" r:id="rId14"/>
    <p:sldId id="267" r:id="rId15"/>
  </p:sldIdLst>
  <p:sldSz cx="9906000" cy="6858000" type="A4"/>
  <p:notesSz cx="6858000" cy="994568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3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hu-HU"/>
  <c:roundedCorners val="0"/>
  <c:style val="2"/>
  <c:chart>
    <c:title>
      <c:tx>
        <c:rich>
          <a:bodyPr rot="0"/>
          <a:lstStyle/>
          <a:p>
            <a:pPr>
              <a:defRPr sz="1800" b="1" strike="noStrike" spc="-1">
                <a:solidFill>
                  <a:srgbClr val="000000"/>
                </a:solidFill>
                <a:latin typeface="Arial"/>
                <a:ea typeface="DejaVu Sans"/>
              </a:defRPr>
            </a:pPr>
            <a:r>
              <a:rPr lang="hu-HU" sz="1800" b="1" strike="noStrike" spc="-1">
                <a:solidFill>
                  <a:srgbClr val="000000"/>
                </a:solidFill>
                <a:latin typeface="Arial"/>
                <a:ea typeface="DejaVu Sans"/>
              </a:rPr>
              <a:t>Nyertes dolgozatok (db)</a:t>
            </a:r>
          </a:p>
        </c:rich>
      </c:tx>
      <c:overlay val="0"/>
      <c:spPr>
        <a:noFill/>
        <a:ln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19637755377069E-2"/>
          <c:y val="0.194758281454154"/>
          <c:w val="0.87946741415557095"/>
          <c:h val="0.543924371685497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Nyertes dolgozatok (db)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strike="noStrike" spc="-1">
                    <a:solidFill>
                      <a:srgbClr val="000000"/>
                    </a:solidFill>
                    <a:latin typeface="Arial"/>
                    <a:ea typeface="DejaVu Sans"/>
                  </a:defRPr>
                </a:pPr>
                <a:endParaRPr lang="hu-HU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9"/>
                <c:pt idx="0">
                  <c:v>BMGE</c:v>
                </c:pt>
                <c:pt idx="1">
                  <c:v>NKE (ZMNE)</c:v>
                </c:pt>
                <c:pt idx="2">
                  <c:v>BCE</c:v>
                </c:pt>
                <c:pt idx="3">
                  <c:v>DF</c:v>
                </c:pt>
                <c:pt idx="4">
                  <c:v>ÓE</c:v>
                </c:pt>
                <c:pt idx="5">
                  <c:v>PPKE</c:v>
                </c:pt>
                <c:pt idx="6">
                  <c:v>PTE</c:v>
                </c:pt>
                <c:pt idx="7">
                  <c:v>PE</c:v>
                </c:pt>
                <c:pt idx="8">
                  <c:v>ME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9"/>
                <c:pt idx="0">
                  <c:v>11</c:v>
                </c:pt>
                <c:pt idx="1">
                  <c:v>7</c:v>
                </c:pt>
                <c:pt idx="2">
                  <c:v>3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E5-4CB5-B045-FD113CA877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073990"/>
        <c:axId val="56570450"/>
      </c:barChart>
      <c:catAx>
        <c:axId val="5507399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sz="1000" b="0" strike="noStrike" spc="-1">
                <a:solidFill>
                  <a:srgbClr val="000000"/>
                </a:solidFill>
                <a:latin typeface="Arial"/>
                <a:ea typeface="DejaVu Sans"/>
              </a:defRPr>
            </a:pPr>
            <a:endParaRPr lang="hu-HU"/>
          </a:p>
        </c:txPr>
        <c:crossAx val="56570450"/>
        <c:crosses val="autoZero"/>
        <c:auto val="1"/>
        <c:lblAlgn val="ctr"/>
        <c:lblOffset val="100"/>
        <c:noMultiLvlLbl val="0"/>
      </c:catAx>
      <c:valAx>
        <c:axId val="56570450"/>
        <c:scaling>
          <c:orientation val="minMax"/>
        </c:scaling>
        <c:delete val="0"/>
        <c:axPos val="l"/>
        <c:majorGridlines>
          <c:spPr>
            <a:ln w="9360">
              <a:solidFill>
                <a:srgbClr val="878787"/>
              </a:solidFill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sz="1000" b="0" strike="noStrike" spc="-1">
                <a:solidFill>
                  <a:srgbClr val="000000"/>
                </a:solidFill>
                <a:latin typeface="Arial"/>
                <a:ea typeface="DejaVu Sans"/>
              </a:defRPr>
            </a:pPr>
            <a:endParaRPr lang="hu-HU"/>
          </a:p>
        </c:txPr>
        <c:crossAx val="55073990"/>
        <c:crosses val="autoZero"/>
        <c:crossBetween val="between"/>
      </c:valAx>
      <c:spPr>
        <a:solidFill>
          <a:srgbClr val="FFFFFF"/>
        </a:solidFill>
        <a:ln>
          <a:noFill/>
        </a:ln>
      </c:spPr>
    </c:plotArea>
    <c:legend>
      <c:legendPos val="r"/>
      <c:layout>
        <c:manualLayout>
          <c:xMode val="edge"/>
          <c:yMode val="edge"/>
          <c:x val="0.32370822397200399"/>
          <c:y val="0.21039843977836101"/>
          <c:w val="0.317958442694663"/>
          <c:h val="8.3717191601049901E-2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sz="1000" b="0" strike="noStrike" spc="-1">
              <a:solidFill>
                <a:srgbClr val="000000"/>
              </a:solidFill>
              <a:latin typeface="Arial"/>
              <a:ea typeface="DejaVu Sans"/>
            </a:defRPr>
          </a:pPr>
          <a:endParaRPr lang="hu-HU"/>
        </a:p>
      </c:txPr>
    </c:legend>
    <c:plotVisOnly val="1"/>
    <c:dispBlanksAs val="gap"/>
    <c:showDLblsOverMax val="1"/>
  </c:chart>
  <c:spPr>
    <a:noFill/>
    <a:ln w="9360">
      <a:solidFill>
        <a:srgbClr val="D9D9D9"/>
      </a:solidFill>
      <a:round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A dia áthelyezéséhez kattintson ide</a:t>
            </a:r>
          </a:p>
        </p:txBody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hu-HU" sz="2000" b="0" strike="noStrike" spc="-1">
                <a:latin typeface="Arial"/>
              </a:rPr>
              <a:t>A jegyzetformátum szerkesztéséhez kattintson ide</a:t>
            </a:r>
          </a:p>
        </p:txBody>
      </p:sp>
      <p:sp>
        <p:nvSpPr>
          <p:cNvPr id="17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hu-HU" sz="1400" b="0" strike="noStrike" spc="-1">
                <a:latin typeface="Times New Roman"/>
              </a:rPr>
              <a:t>&lt;élőfej&gt;</a:t>
            </a:r>
          </a:p>
        </p:txBody>
      </p:sp>
      <p:sp>
        <p:nvSpPr>
          <p:cNvPr id="171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hu-HU" sz="1400" b="0" strike="noStrike" spc="-1">
                <a:latin typeface="Times New Roman"/>
              </a:rPr>
              <a:t>&lt;dátum/idő&gt;</a:t>
            </a:r>
          </a:p>
        </p:txBody>
      </p:sp>
      <p:sp>
        <p:nvSpPr>
          <p:cNvPr id="172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hu-HU" sz="1400" b="0" strike="noStrike" spc="-1">
                <a:latin typeface="Times New Roman"/>
              </a:rPr>
              <a:t>&lt;élőláb&gt;</a:t>
            </a:r>
          </a:p>
        </p:txBody>
      </p:sp>
      <p:sp>
        <p:nvSpPr>
          <p:cNvPr id="173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F7680AF4-0BED-4D80-A7E2-8A881508D141}" type="slidenum">
              <a:rPr lang="hu-HU" sz="1400" b="0" strike="noStrike" spc="-1">
                <a:latin typeface="Times New Roman"/>
              </a:rPr>
              <a:t>‹#›</a:t>
            </a:fld>
            <a:endParaRPr lang="hu-HU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Custom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hu-HU" sz="1200" b="1" strike="noStrike" spc="-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lang="hu-HU" sz="1200" b="0" strike="noStrike" spc="-1">
              <a:latin typeface="Arial"/>
            </a:endParaRPr>
          </a:p>
        </p:txBody>
      </p:sp>
      <p:sp>
        <p:nvSpPr>
          <p:cNvPr id="216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hu-HU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Custom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hu-HU" sz="1200" b="1" strike="noStrike" spc="-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lang="hu-HU" sz="1200" b="0" strike="noStrike" spc="-1">
              <a:latin typeface="Arial"/>
            </a:endParaRPr>
          </a:p>
        </p:txBody>
      </p:sp>
      <p:sp>
        <p:nvSpPr>
          <p:cNvPr id="218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hu-HU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Custom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hu-HU" sz="1200" b="1" strike="noStrike" spc="-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lang="hu-HU" sz="1200" b="0" strike="noStrike" spc="-1">
              <a:latin typeface="Arial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hu-HU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Custom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hu-HU" sz="1200" b="1" strike="noStrike" spc="-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lang="hu-HU" sz="1200" b="0" strike="noStrike" spc="-1">
              <a:latin typeface="Arial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hu-HU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Custom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hu-HU" sz="1200" b="1" strike="noStrike" spc="-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lang="hu-HU" sz="1200" b="0" strike="noStrike" spc="-1">
              <a:latin typeface="Arial"/>
            </a:endParaRPr>
          </a:p>
        </p:txBody>
      </p:sp>
      <p:sp>
        <p:nvSpPr>
          <p:cNvPr id="22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hu-HU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Custom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hu-HU" sz="1200" b="1" strike="noStrike" spc="-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lang="hu-HU" sz="1200" b="0" strike="noStrike" spc="-1">
              <a:latin typeface="Arial"/>
            </a:endParaRPr>
          </a:p>
        </p:txBody>
      </p:sp>
      <p:sp>
        <p:nvSpPr>
          <p:cNvPr id="229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hu-HU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Custom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hu-HU" sz="1200" b="1" strike="noStrike" spc="-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lang="hu-HU" sz="1200" b="0" strike="noStrike" spc="-1">
              <a:latin typeface="Arial"/>
            </a:endParaRPr>
          </a:p>
        </p:txBody>
      </p:sp>
      <p:sp>
        <p:nvSpPr>
          <p:cNvPr id="231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hu-HU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Custom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hu-HU" sz="1200" b="1" strike="noStrike" spc="-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lang="hu-HU" sz="1200" b="0" strike="noStrike" spc="-1">
              <a:latin typeface="Arial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hu-HU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hu-H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hu-H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hu-H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 type="body"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 type="body"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hu-H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hu-H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5"/>
          <p:cNvSpPr>
            <a:spLocks noGrp="1"/>
          </p:cNvSpPr>
          <p:nvPr>
            <p:ph type="body"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6"/>
          <p:cNvSpPr>
            <a:spLocks noGrp="1"/>
          </p:cNvSpPr>
          <p:nvPr>
            <p:ph type="body"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7"/>
          <p:cNvSpPr>
            <a:spLocks noGrp="1"/>
          </p:cNvSpPr>
          <p:nvPr>
            <p:ph type="body"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hu-H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hu-H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5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 type="body"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4"/>
          <p:cNvSpPr>
            <a:spLocks noGrp="1"/>
          </p:cNvSpPr>
          <p:nvPr>
            <p:ph type="body"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PlaceHolder 5"/>
          <p:cNvSpPr>
            <a:spLocks noGrp="1"/>
          </p:cNvSpPr>
          <p:nvPr>
            <p:ph type="body"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PlaceHolder 6"/>
          <p:cNvSpPr>
            <a:spLocks noGrp="1"/>
          </p:cNvSpPr>
          <p:nvPr>
            <p:ph type="body"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PlaceHolder 7"/>
          <p:cNvSpPr>
            <a:spLocks noGrp="1"/>
          </p:cNvSpPr>
          <p:nvPr>
            <p:ph type="body"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hu-H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/>
          <p:cNvPicPr/>
          <p:nvPr/>
        </p:nvPicPr>
        <p:blipFill>
          <a:blip r:embed="rId14"/>
          <a:stretch/>
        </p:blipFill>
        <p:spPr>
          <a:xfrm>
            <a:off x="0" y="6324480"/>
            <a:ext cx="9905400" cy="532800"/>
          </a:xfrm>
          <a:prstGeom prst="rect">
            <a:avLst/>
          </a:prstGeom>
          <a:ln>
            <a:noFill/>
          </a:ln>
        </p:spPr>
      </p:pic>
      <p:pic>
        <p:nvPicPr>
          <p:cNvPr id="7" name="Picture 10"/>
          <p:cNvPicPr/>
          <p:nvPr/>
        </p:nvPicPr>
        <p:blipFill>
          <a:blip r:embed="rId15"/>
          <a:stretch/>
        </p:blipFill>
        <p:spPr>
          <a:xfrm>
            <a:off x="8255160" y="5943600"/>
            <a:ext cx="1650240" cy="913680"/>
          </a:xfrm>
          <a:prstGeom prst="rect">
            <a:avLst/>
          </a:prstGeom>
          <a:ln>
            <a:noFill/>
          </a:ln>
        </p:spPr>
      </p:pic>
      <p:pic>
        <p:nvPicPr>
          <p:cNvPr id="2" name="Picture 28"/>
          <p:cNvPicPr/>
          <p:nvPr/>
        </p:nvPicPr>
        <p:blipFill>
          <a:blip r:embed="rId16"/>
          <a:stretch/>
        </p:blipFill>
        <p:spPr>
          <a:xfrm>
            <a:off x="0" y="0"/>
            <a:ext cx="9905400" cy="656640"/>
          </a:xfrm>
          <a:prstGeom prst="rect">
            <a:avLst/>
          </a:prstGeom>
          <a:ln>
            <a:noFill/>
          </a:ln>
        </p:spPr>
      </p:pic>
      <p:pic>
        <p:nvPicPr>
          <p:cNvPr id="3" name="Kép 9"/>
          <p:cNvPicPr/>
          <p:nvPr/>
        </p:nvPicPr>
        <p:blipFill>
          <a:blip r:embed="rId17"/>
          <a:stretch/>
        </p:blipFill>
        <p:spPr>
          <a:xfrm>
            <a:off x="11160" y="107640"/>
            <a:ext cx="1424160" cy="1697040"/>
          </a:xfrm>
          <a:prstGeom prst="rect">
            <a:avLst/>
          </a:prstGeom>
          <a:ln>
            <a:noFill/>
          </a:ln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Címszöveg formátumának szerkesztése</a:t>
            </a: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Vázlatszöveg formátumának szerkesztése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Második vázlatszint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Harmadik vázlatszint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Negyedik vázlatszint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Ötödik vázlatszint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Hatodik vázlatszint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Hetedik vázlatszint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/>
          <p:cNvPicPr/>
          <p:nvPr/>
        </p:nvPicPr>
        <p:blipFill>
          <a:blip r:embed="rId14"/>
          <a:stretch/>
        </p:blipFill>
        <p:spPr>
          <a:xfrm>
            <a:off x="0" y="6324480"/>
            <a:ext cx="9905400" cy="532800"/>
          </a:xfrm>
          <a:prstGeom prst="rect">
            <a:avLst/>
          </a:prstGeom>
          <a:ln>
            <a:noFill/>
          </a:ln>
        </p:spPr>
      </p:pic>
      <p:pic>
        <p:nvPicPr>
          <p:cNvPr id="43" name="Picture 10"/>
          <p:cNvPicPr/>
          <p:nvPr/>
        </p:nvPicPr>
        <p:blipFill>
          <a:blip r:embed="rId15"/>
          <a:stretch/>
        </p:blipFill>
        <p:spPr>
          <a:xfrm>
            <a:off x="8255160" y="5943600"/>
            <a:ext cx="1650240" cy="913680"/>
          </a:xfrm>
          <a:prstGeom prst="rect">
            <a:avLst/>
          </a:prstGeom>
          <a:ln>
            <a:noFill/>
          </a:ln>
        </p:spPr>
      </p:pic>
      <p:pic>
        <p:nvPicPr>
          <p:cNvPr id="44" name="Picture 28"/>
          <p:cNvPicPr/>
          <p:nvPr/>
        </p:nvPicPr>
        <p:blipFill>
          <a:blip r:embed="rId16"/>
          <a:stretch/>
        </p:blipFill>
        <p:spPr>
          <a:xfrm>
            <a:off x="0" y="0"/>
            <a:ext cx="9905400" cy="656640"/>
          </a:xfrm>
          <a:prstGeom prst="rect">
            <a:avLst/>
          </a:prstGeom>
          <a:ln>
            <a:noFill/>
          </a:ln>
        </p:spPr>
      </p:pic>
      <p:pic>
        <p:nvPicPr>
          <p:cNvPr id="45" name="Kép 9"/>
          <p:cNvPicPr/>
          <p:nvPr/>
        </p:nvPicPr>
        <p:blipFill>
          <a:blip r:embed="rId17"/>
          <a:stretch/>
        </p:blipFill>
        <p:spPr>
          <a:xfrm>
            <a:off x="11160" y="107640"/>
            <a:ext cx="1424160" cy="1697040"/>
          </a:xfrm>
          <a:prstGeom prst="rect">
            <a:avLst/>
          </a:prstGeom>
          <a:ln>
            <a:noFill/>
          </a:ln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Címszöveg formátumának szerkesztése</a:t>
            </a: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Vázlatszöveg formátumának szerkesztése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Második vázlatszint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Harmadik vázlatszint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Negyedik vázlatszint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Ötödik vázlatszint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Hatodik vázlatszint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Hetedik vázlatszint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9"/>
          <p:cNvPicPr/>
          <p:nvPr/>
        </p:nvPicPr>
        <p:blipFill>
          <a:blip r:embed="rId14"/>
          <a:stretch/>
        </p:blipFill>
        <p:spPr>
          <a:xfrm>
            <a:off x="0" y="6324480"/>
            <a:ext cx="9905400" cy="532800"/>
          </a:xfrm>
          <a:prstGeom prst="rect">
            <a:avLst/>
          </a:prstGeom>
          <a:ln>
            <a:noFill/>
          </a:ln>
        </p:spPr>
      </p:pic>
      <p:pic>
        <p:nvPicPr>
          <p:cNvPr id="85" name="Picture 10"/>
          <p:cNvPicPr/>
          <p:nvPr/>
        </p:nvPicPr>
        <p:blipFill>
          <a:blip r:embed="rId15"/>
          <a:stretch/>
        </p:blipFill>
        <p:spPr>
          <a:xfrm>
            <a:off x="8255160" y="5943600"/>
            <a:ext cx="1650240" cy="913680"/>
          </a:xfrm>
          <a:prstGeom prst="rect">
            <a:avLst/>
          </a:prstGeom>
          <a:ln>
            <a:noFill/>
          </a:ln>
        </p:spPr>
      </p:pic>
      <p:pic>
        <p:nvPicPr>
          <p:cNvPr id="86" name="Picture 28"/>
          <p:cNvPicPr/>
          <p:nvPr/>
        </p:nvPicPr>
        <p:blipFill>
          <a:blip r:embed="rId16"/>
          <a:stretch/>
        </p:blipFill>
        <p:spPr>
          <a:xfrm>
            <a:off x="0" y="0"/>
            <a:ext cx="9905400" cy="656640"/>
          </a:xfrm>
          <a:prstGeom prst="rect">
            <a:avLst/>
          </a:prstGeom>
          <a:ln>
            <a:noFill/>
          </a:ln>
        </p:spPr>
      </p:pic>
      <p:pic>
        <p:nvPicPr>
          <p:cNvPr id="87" name="Kép 9"/>
          <p:cNvPicPr/>
          <p:nvPr/>
        </p:nvPicPr>
        <p:blipFill>
          <a:blip r:embed="rId17"/>
          <a:stretch/>
        </p:blipFill>
        <p:spPr>
          <a:xfrm>
            <a:off x="10800" y="108000"/>
            <a:ext cx="1425960" cy="1698840"/>
          </a:xfrm>
          <a:prstGeom prst="rect">
            <a:avLst/>
          </a:prstGeom>
          <a:ln>
            <a:noFill/>
          </a:ln>
        </p:spPr>
      </p:pic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Címszöveg formátumának szerkesztése</a:t>
            </a: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Vázlatszöveg formátumának szerkesztése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Második vázlatszint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Harmadik vázlatszint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Negyedik vázlatszint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Ötödik vázlatszint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Hatodik vázlatszint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Hetedik vázlatszint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9"/>
          <p:cNvPicPr/>
          <p:nvPr/>
        </p:nvPicPr>
        <p:blipFill>
          <a:blip r:embed="rId14"/>
          <a:stretch/>
        </p:blipFill>
        <p:spPr>
          <a:xfrm>
            <a:off x="0" y="6324480"/>
            <a:ext cx="9905400" cy="532800"/>
          </a:xfrm>
          <a:prstGeom prst="rect">
            <a:avLst/>
          </a:prstGeom>
          <a:ln>
            <a:noFill/>
          </a:ln>
        </p:spPr>
      </p:pic>
      <p:pic>
        <p:nvPicPr>
          <p:cNvPr id="127" name="Picture 10"/>
          <p:cNvPicPr/>
          <p:nvPr/>
        </p:nvPicPr>
        <p:blipFill>
          <a:blip r:embed="rId15"/>
          <a:stretch/>
        </p:blipFill>
        <p:spPr>
          <a:xfrm>
            <a:off x="8255160" y="5943600"/>
            <a:ext cx="1650240" cy="913680"/>
          </a:xfrm>
          <a:prstGeom prst="rect">
            <a:avLst/>
          </a:prstGeom>
          <a:ln>
            <a:noFill/>
          </a:ln>
        </p:spPr>
      </p:pic>
      <p:pic>
        <p:nvPicPr>
          <p:cNvPr id="128" name="Picture 28"/>
          <p:cNvPicPr/>
          <p:nvPr/>
        </p:nvPicPr>
        <p:blipFill>
          <a:blip r:embed="rId16"/>
          <a:stretch/>
        </p:blipFill>
        <p:spPr>
          <a:xfrm>
            <a:off x="0" y="0"/>
            <a:ext cx="9905400" cy="656640"/>
          </a:xfrm>
          <a:prstGeom prst="rect">
            <a:avLst/>
          </a:prstGeom>
          <a:ln>
            <a:noFill/>
          </a:ln>
        </p:spPr>
      </p:pic>
      <p:pic>
        <p:nvPicPr>
          <p:cNvPr id="129" name="Kép 9"/>
          <p:cNvPicPr/>
          <p:nvPr/>
        </p:nvPicPr>
        <p:blipFill>
          <a:blip r:embed="rId17"/>
          <a:stretch/>
        </p:blipFill>
        <p:spPr>
          <a:xfrm>
            <a:off x="10800" y="108000"/>
            <a:ext cx="1425960" cy="1698840"/>
          </a:xfrm>
          <a:prstGeom prst="rect">
            <a:avLst/>
          </a:prstGeom>
          <a:ln>
            <a:noFill/>
          </a:ln>
        </p:spPr>
      </p:pic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Címszöveg formátumának szerkesztése</a:t>
            </a: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Vázlatszöveg formátumának szerkesztése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Második vázlatszint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Harmadik vázlatszint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Negyedik vázlatszint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Ötödik vázlatszint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Hatodik vázlatszint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Hetedik vázlatszint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CustomShape 1"/>
          <p:cNvSpPr/>
          <p:nvPr/>
        </p:nvSpPr>
        <p:spPr>
          <a:xfrm>
            <a:off x="1814400" y="692640"/>
            <a:ext cx="6234480" cy="1655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hu-H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„Információvédelem menedzselése”</a:t>
            </a:r>
            <a:endParaRPr lang="hu-HU" sz="2400" b="0" strike="noStrike" spc="-1" dirty="0">
              <a:latin typeface="Arial"/>
            </a:endParaRPr>
          </a:p>
          <a:p>
            <a:r>
              <a:rPr lang="hu-H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XCVIII. Szakmai Fórum</a:t>
            </a:r>
            <a:endParaRPr lang="hu-HU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hu-H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Budapest, 2021. november 17.</a:t>
            </a:r>
            <a:endParaRPr lang="hu-HU" sz="2400" b="0" strike="noStrike" spc="-1" dirty="0">
              <a:latin typeface="Arial"/>
            </a:endParaRPr>
          </a:p>
        </p:txBody>
      </p:sp>
      <p:sp>
        <p:nvSpPr>
          <p:cNvPr id="175" name="CustomShape 2"/>
          <p:cNvSpPr/>
          <p:nvPr/>
        </p:nvSpPr>
        <p:spPr>
          <a:xfrm>
            <a:off x="272520" y="2205872"/>
            <a:ext cx="5904360" cy="383852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hu-HU" sz="32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Bevezető gondolatok</a:t>
            </a:r>
            <a:endParaRPr lang="hu-HU" sz="3200" b="0" strike="noStrike" spc="-1" dirty="0">
              <a:latin typeface="Arial"/>
            </a:endParaRPr>
          </a:p>
          <a:p>
            <a:pPr>
              <a:lnSpc>
                <a:spcPct val="80000"/>
              </a:lnSpc>
            </a:pPr>
            <a:endParaRPr lang="hu-HU" sz="3200" b="0" strike="noStrike" spc="-1" dirty="0">
              <a:latin typeface="Arial"/>
            </a:endParaRPr>
          </a:p>
          <a:p>
            <a:pPr>
              <a:lnSpc>
                <a:spcPct val="80000"/>
              </a:lnSpc>
            </a:pPr>
            <a:endParaRPr lang="hu-HU" sz="3200" b="0" strike="noStrike" spc="-1" dirty="0">
              <a:latin typeface="Arial"/>
            </a:endParaRPr>
          </a:p>
          <a:p>
            <a:pPr algn="ctr">
              <a:lnSpc>
                <a:spcPct val="80000"/>
              </a:lnSpc>
            </a:pPr>
            <a:r>
              <a:rPr lang="hu-HU" sz="2000" b="1" i="1" strike="noStrike" spc="-1" dirty="0">
                <a:solidFill>
                  <a:srgbClr val="0D0147"/>
                </a:solidFill>
                <a:latin typeface="Arial"/>
                <a:ea typeface="DejaVu Sans"/>
              </a:rPr>
              <a:t>Jerabek György</a:t>
            </a:r>
          </a:p>
          <a:p>
            <a:pPr algn="ctr">
              <a:lnSpc>
                <a:spcPct val="80000"/>
              </a:lnSpc>
            </a:pPr>
            <a:endParaRPr lang="hu-HU" sz="2000" b="0" strike="noStrike" spc="-1" dirty="0">
              <a:latin typeface="Arial"/>
            </a:endParaRPr>
          </a:p>
          <a:p>
            <a:pPr algn="ctr">
              <a:lnSpc>
                <a:spcPct val="80000"/>
              </a:lnSpc>
            </a:pPr>
            <a:r>
              <a:rPr lang="hu-HU" sz="1600" b="0" strike="noStrike" spc="-1" dirty="0">
                <a:solidFill>
                  <a:srgbClr val="0D0147"/>
                </a:solidFill>
                <a:latin typeface="Arial"/>
                <a:ea typeface="DejaVu Sans"/>
              </a:rPr>
              <a:t>Hétpecsét Információbiztonsági Egyesület, titkár</a:t>
            </a:r>
            <a:endParaRPr lang="hu-HU" sz="1600" b="0" strike="noStrike" spc="-1" dirty="0">
              <a:latin typeface="Arial"/>
            </a:endParaRPr>
          </a:p>
          <a:p>
            <a:pPr algn="ctr">
              <a:lnSpc>
                <a:spcPct val="80000"/>
              </a:lnSpc>
            </a:pPr>
            <a:endParaRPr lang="hu-HU" sz="1600" b="0" strike="noStrike" spc="-1" dirty="0">
              <a:latin typeface="Arial"/>
            </a:endParaRPr>
          </a:p>
          <a:p>
            <a:pPr algn="ctr">
              <a:lnSpc>
                <a:spcPct val="80000"/>
              </a:lnSpc>
            </a:pPr>
            <a:r>
              <a:rPr lang="hu-HU" sz="2100" b="1" u="sng" strike="noStrike" spc="-1" dirty="0">
                <a:solidFill>
                  <a:srgbClr val="0066FF"/>
                </a:solidFill>
                <a:uFillTx/>
                <a:latin typeface="Arial"/>
                <a:ea typeface="DejaVu Sans"/>
              </a:rPr>
              <a:t>www.hetpecset.hu</a:t>
            </a:r>
            <a:endParaRPr lang="hu-HU" sz="2100" b="0" strike="noStrike" spc="-1" dirty="0">
              <a:latin typeface="Arial"/>
            </a:endParaRPr>
          </a:p>
          <a:p>
            <a:pPr>
              <a:lnSpc>
                <a:spcPct val="80000"/>
              </a:lnSpc>
            </a:pPr>
            <a:endParaRPr lang="hu-HU" sz="2100" b="0" strike="noStrike" spc="-1" dirty="0">
              <a:latin typeface="Arial"/>
            </a:endParaRPr>
          </a:p>
        </p:txBody>
      </p:sp>
      <p:pic>
        <p:nvPicPr>
          <p:cNvPr id="3" name="Kép 2" descr="A képen személy, bezárás látható&#10;&#10;Automatikusan generált leírás">
            <a:extLst>
              <a:ext uri="{FF2B5EF4-FFF2-40B4-BE49-F238E27FC236}">
                <a16:creationId xmlns:a16="http://schemas.microsoft.com/office/drawing/2014/main" id="{B04799AA-E735-4D96-BE64-E3AC705E3F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192865" y="2869912"/>
            <a:ext cx="3387930" cy="234466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TextShape 1"/>
          <p:cNvSpPr txBox="1"/>
          <p:nvPr/>
        </p:nvSpPr>
        <p:spPr>
          <a:xfrm>
            <a:off x="1712520" y="116640"/>
            <a:ext cx="7697160" cy="503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2400" b="1" strike="noStrike" spc="-1">
                <a:solidFill>
                  <a:srgbClr val="000000"/>
                </a:solidFill>
                <a:latin typeface="Arial"/>
              </a:rPr>
              <a:t>A rendezvényünk értékelő lapja</a:t>
            </a:r>
            <a:endParaRPr lang="hu-HU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TextShape 2"/>
          <p:cNvSpPr txBox="1"/>
          <p:nvPr/>
        </p:nvSpPr>
        <p:spPr>
          <a:xfrm>
            <a:off x="272520" y="188640"/>
            <a:ext cx="8914680" cy="3466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hu-H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hu-H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hu-H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hu-H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hu-H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hu-H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hu-H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hu-HU" sz="3200" b="0" strike="noStrike" spc="-1">
              <a:latin typeface="Arial"/>
            </a:endParaRPr>
          </a:p>
        </p:txBody>
      </p:sp>
      <p:pic>
        <p:nvPicPr>
          <p:cNvPr id="6" name="Picture 22">
            <a:extLst>
              <a:ext uri="{FF2B5EF4-FFF2-40B4-BE49-F238E27FC236}">
                <a16:creationId xmlns:a16="http://schemas.microsoft.com/office/drawing/2014/main" id="{1C5816F6-7693-4185-97AB-2877EDB90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3793" y="1529793"/>
            <a:ext cx="3798413" cy="379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CustomShape 1"/>
          <p:cNvSpPr/>
          <p:nvPr/>
        </p:nvSpPr>
        <p:spPr>
          <a:xfrm>
            <a:off x="8913600" y="5805360"/>
            <a:ext cx="992160" cy="494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fld id="{2B275AD6-5FE4-4A7B-A0F3-7B3C68851E23}" type="slidenum">
              <a:rPr lang="hu-H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11</a:t>
            </a:fld>
            <a:endParaRPr lang="hu-HU" sz="1400" b="0" strike="noStrike" spc="-1">
              <a:latin typeface="Arial"/>
            </a:endParaRPr>
          </a:p>
        </p:txBody>
      </p:sp>
      <p:sp>
        <p:nvSpPr>
          <p:cNvPr id="213" name="CustomShape 2"/>
          <p:cNvSpPr/>
          <p:nvPr/>
        </p:nvSpPr>
        <p:spPr>
          <a:xfrm>
            <a:off x="0" y="76320"/>
            <a:ext cx="9905400" cy="608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3200" b="1" strike="noStrike" spc="-1" dirty="0">
                <a:solidFill>
                  <a:srgbClr val="0D0147"/>
                </a:solidFill>
                <a:latin typeface="Arial"/>
                <a:ea typeface="DejaVu Sans"/>
              </a:rPr>
              <a:t>A </a:t>
            </a:r>
            <a:r>
              <a:rPr lang="hu-HU" sz="3200" b="1" spc="-1" dirty="0">
                <a:solidFill>
                  <a:srgbClr val="0D0147"/>
                </a:solidFill>
                <a:latin typeface="Arial"/>
                <a:ea typeface="DejaVu Sans"/>
              </a:rPr>
              <a:t>visszaszámlálás elkezdődött</a:t>
            </a:r>
            <a:endParaRPr lang="hu-HU" sz="3200" b="0" strike="noStrike" spc="-1" dirty="0">
              <a:latin typeface="Arial"/>
            </a:endParaRPr>
          </a:p>
        </p:txBody>
      </p:sp>
      <p:sp>
        <p:nvSpPr>
          <p:cNvPr id="214" name="CustomShape 3"/>
          <p:cNvSpPr/>
          <p:nvPr/>
        </p:nvSpPr>
        <p:spPr>
          <a:xfrm>
            <a:off x="992520" y="1196640"/>
            <a:ext cx="8064360" cy="464597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r>
              <a:rPr lang="hu-H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„</a:t>
            </a:r>
            <a:endParaRPr lang="hu-HU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hu-HU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„Információvédelem menedzselése”</a:t>
            </a:r>
            <a:endParaRPr lang="hu-HU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hu-HU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XCIX. Szakmai Fórum</a:t>
            </a:r>
            <a:endParaRPr lang="hu-HU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hu-HU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. . . , 2022. január 19.</a:t>
            </a:r>
            <a:endParaRPr lang="hu-HU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hu-HU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hu-HU" sz="2400" spc="-1" dirty="0">
                <a:solidFill>
                  <a:srgbClr val="000000"/>
                </a:solidFill>
                <a:latin typeface="Arial"/>
              </a:rPr>
              <a:t>ÉS</a:t>
            </a:r>
            <a:endParaRPr lang="hu-HU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hu-HU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hu-H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2022. március 16.</a:t>
            </a:r>
            <a:endParaRPr lang="hu-HU" sz="2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hu-H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„Információvédelem menedzselése”</a:t>
            </a:r>
            <a:endParaRPr lang="hu-HU" sz="2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hu-HU" sz="4400" b="1" i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„C.”</a:t>
            </a:r>
            <a:r>
              <a:rPr lang="hu-HU" sz="44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 </a:t>
            </a:r>
          </a:p>
          <a:p>
            <a:pPr algn="ctr">
              <a:lnSpc>
                <a:spcPct val="100000"/>
              </a:lnSpc>
            </a:pPr>
            <a:r>
              <a:rPr lang="hu-H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Szakmai fórum</a:t>
            </a:r>
            <a:r>
              <a:rPr lang="hu-HU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hu-HU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CustomShape 1"/>
          <p:cNvSpPr/>
          <p:nvPr/>
        </p:nvSpPr>
        <p:spPr>
          <a:xfrm>
            <a:off x="8769600" y="6019920"/>
            <a:ext cx="558000" cy="494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fld id="{F3BF92D9-B64F-44B4-8A0E-2444BA90CD5A}" type="slidenum">
              <a:rPr lang="hu-H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2</a:t>
            </a:fld>
            <a:endParaRPr lang="hu-HU" sz="1400" b="0" strike="noStrike" spc="-1">
              <a:latin typeface="Arial"/>
            </a:endParaRPr>
          </a:p>
        </p:txBody>
      </p:sp>
      <p:sp>
        <p:nvSpPr>
          <p:cNvPr id="178" name="CustomShape 2"/>
          <p:cNvSpPr/>
          <p:nvPr/>
        </p:nvSpPr>
        <p:spPr>
          <a:xfrm>
            <a:off x="1523880" y="152280"/>
            <a:ext cx="800028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2800" b="1" strike="noStrike" spc="-1">
                <a:solidFill>
                  <a:srgbClr val="0D0147"/>
                </a:solidFill>
                <a:latin typeface="Arial"/>
                <a:ea typeface="DejaVu Sans"/>
              </a:rPr>
              <a:t>A huszadik évünket kezdtük 2021-ben!</a:t>
            </a:r>
            <a:endParaRPr lang="hu-HU" sz="2800" b="0" strike="noStrike" spc="-1">
              <a:latin typeface="Arial"/>
            </a:endParaRPr>
          </a:p>
        </p:txBody>
      </p:sp>
      <p:sp>
        <p:nvSpPr>
          <p:cNvPr id="179" name="CustomShape 3"/>
          <p:cNvSpPr/>
          <p:nvPr/>
        </p:nvSpPr>
        <p:spPr>
          <a:xfrm>
            <a:off x="1064520" y="1298880"/>
            <a:ext cx="8191080" cy="496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457200">
              <a:lnSpc>
                <a:spcPct val="100000"/>
              </a:lnSpc>
            </a:pPr>
            <a:r>
              <a:rPr lang="hu-HU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2001-től óta „Értékteremtő munkacsoport”</a:t>
            </a:r>
            <a:endParaRPr lang="hu-HU" sz="2400" b="0" strike="noStrike" spc="-1">
              <a:latin typeface="Arial"/>
            </a:endParaRPr>
          </a:p>
          <a:p>
            <a:pPr marL="1257480" lvl="2" indent="-342720">
              <a:lnSpc>
                <a:spcPct val="100000"/>
              </a:lnSpc>
              <a:buClr>
                <a:srgbClr val="000000"/>
              </a:buClr>
              <a:buSzPct val="75000"/>
              <a:buFont typeface="Wingdings" charset="2"/>
              <a:buChar char="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MagiCom + Szenzor + magánszemélyek</a:t>
            </a:r>
            <a:endParaRPr lang="hu-HU" sz="2000" b="0" strike="noStrike" spc="-1">
              <a:latin typeface="Arial"/>
            </a:endParaRPr>
          </a:p>
          <a:p>
            <a:pPr marL="1257480" lvl="2" indent="-342720">
              <a:lnSpc>
                <a:spcPct val="100000"/>
              </a:lnSpc>
              <a:buClr>
                <a:srgbClr val="000000"/>
              </a:buClr>
              <a:buSzPct val="75000"/>
              <a:buFont typeface="Wingdings" charset="2"/>
              <a:buChar char="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BS7799 szabvány fordítás</a:t>
            </a:r>
            <a:endParaRPr lang="hu-HU" sz="2000" b="0" strike="noStrike" spc="-1">
              <a:latin typeface="Arial"/>
            </a:endParaRPr>
          </a:p>
          <a:p>
            <a:pPr marL="1257480" lvl="2" indent="-342720">
              <a:lnSpc>
                <a:spcPct val="100000"/>
              </a:lnSpc>
              <a:buClr>
                <a:srgbClr val="000000"/>
              </a:buClr>
              <a:buSzPct val="75000"/>
              <a:buFont typeface="Wingdings" charset="2"/>
              <a:buChar char="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oktatási tematikák készítése</a:t>
            </a:r>
            <a:endParaRPr lang="hu-HU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hu-HU" sz="2000" b="0" strike="noStrike" spc="-1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lang="hu-HU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2004-ben 12 magánszemély megalakítja a</a:t>
            </a:r>
            <a:endParaRPr lang="hu-H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hu-HU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	 </a:t>
            </a:r>
            <a:r>
              <a:rPr lang="hu-HU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Hétpecsét Információbiztonsági Egyesület</a:t>
            </a:r>
            <a:r>
              <a:rPr lang="hu-HU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et</a:t>
            </a:r>
            <a:endParaRPr lang="hu-H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hu-HU" sz="2400" b="0" strike="noStrike" spc="-1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lang="hu-HU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Céljaink: </a:t>
            </a:r>
            <a:endParaRPr lang="hu-HU" sz="2400" b="0" strike="noStrike" spc="-1">
              <a:latin typeface="Arial"/>
            </a:endParaRPr>
          </a:p>
          <a:p>
            <a:pPr marL="1257480" lvl="2" indent="-342720">
              <a:lnSpc>
                <a:spcPct val="100000"/>
              </a:lnSpc>
              <a:buClr>
                <a:srgbClr val="000000"/>
              </a:buClr>
              <a:buSzPct val="75000"/>
              <a:buFont typeface="Wingdings" charset="2"/>
              <a:buChar char="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az információs társadalom biztonságának támogatása</a:t>
            </a:r>
            <a:endParaRPr lang="hu-HU" sz="2000" b="0" strike="noStrike" spc="-1">
              <a:latin typeface="Arial"/>
            </a:endParaRPr>
          </a:p>
          <a:p>
            <a:pPr marL="1257480" lvl="2" indent="-342720">
              <a:lnSpc>
                <a:spcPct val="100000"/>
              </a:lnSpc>
              <a:buClr>
                <a:srgbClr val="000000"/>
              </a:buClr>
              <a:buSzPct val="75000"/>
              <a:buFont typeface="Wingdings" charset="2"/>
              <a:buChar char="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az információvédelem kultúrájának és ismereteinek terjesztése, a tudatosság kialakítása</a:t>
            </a:r>
            <a:endParaRPr lang="hu-HU" sz="2000" b="0" strike="noStrike" spc="-1">
              <a:latin typeface="Arial"/>
            </a:endParaRPr>
          </a:p>
          <a:p>
            <a:pPr marL="1257480" lvl="2" indent="-342720">
              <a:lnSpc>
                <a:spcPct val="100000"/>
              </a:lnSpc>
              <a:buClr>
                <a:srgbClr val="000000"/>
              </a:buClr>
              <a:buSzPct val="75000"/>
              <a:buFont typeface="Wingdings" charset="2"/>
              <a:buChar char="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információvédelmi szakmai műhely létrehozása</a:t>
            </a:r>
            <a:endParaRPr lang="hu-HU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hu-HU" sz="2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ustomShape 1"/>
          <p:cNvSpPr/>
          <p:nvPr/>
        </p:nvSpPr>
        <p:spPr>
          <a:xfrm>
            <a:off x="8913600" y="5805360"/>
            <a:ext cx="992160" cy="494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fld id="{42A93E9B-9C82-440D-9D81-6D89098B6FFA}" type="slidenum">
              <a:rPr lang="hu-H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3</a:t>
            </a:fld>
            <a:endParaRPr lang="hu-HU" sz="1400" b="0" strike="noStrike" spc="-1">
              <a:latin typeface="Arial"/>
            </a:endParaRPr>
          </a:p>
        </p:txBody>
      </p:sp>
      <p:sp>
        <p:nvSpPr>
          <p:cNvPr id="181" name="CustomShape 2"/>
          <p:cNvSpPr/>
          <p:nvPr/>
        </p:nvSpPr>
        <p:spPr>
          <a:xfrm>
            <a:off x="0" y="76320"/>
            <a:ext cx="9905400" cy="608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3200" b="1" strike="noStrike" spc="-1">
                <a:solidFill>
                  <a:srgbClr val="0D0147"/>
                </a:solidFill>
                <a:latin typeface="Arial"/>
                <a:ea typeface="DejaVu Sans"/>
              </a:rPr>
              <a:t>Fórumok </a:t>
            </a:r>
            <a:endParaRPr lang="hu-HU" sz="3200" b="0" strike="noStrike" spc="-1">
              <a:latin typeface="Arial"/>
            </a:endParaRPr>
          </a:p>
        </p:txBody>
      </p:sp>
      <p:sp>
        <p:nvSpPr>
          <p:cNvPr id="182" name="CustomShape 3"/>
          <p:cNvSpPr/>
          <p:nvPr/>
        </p:nvSpPr>
        <p:spPr>
          <a:xfrm>
            <a:off x="1712520" y="780120"/>
            <a:ext cx="6976800" cy="504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</a:pPr>
            <a:endParaRPr lang="hu-H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hu-HU" sz="3200" b="1" strike="noStrike" spc="-1">
                <a:solidFill>
                  <a:srgbClr val="000000"/>
                </a:solidFill>
                <a:latin typeface="Arial"/>
                <a:ea typeface="DejaVu Sans"/>
              </a:rPr>
              <a:t>Minden páratlan </a:t>
            </a:r>
            <a:endParaRPr lang="hu-H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hu-HU" sz="3200" b="1" strike="noStrike" spc="-1">
                <a:solidFill>
                  <a:srgbClr val="000000"/>
                </a:solidFill>
                <a:latin typeface="Arial"/>
                <a:ea typeface="DejaVu Sans"/>
              </a:rPr>
              <a:t>hónap</a:t>
            </a:r>
            <a:endParaRPr lang="hu-H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hu-HU" sz="2000" b="1" strike="noStrike" spc="-1">
                <a:solidFill>
                  <a:srgbClr val="000000"/>
                </a:solidFill>
                <a:latin typeface="Arial"/>
                <a:ea typeface="DejaVu Sans"/>
              </a:rPr>
              <a:t>(január, március, május, szeptember, november)</a:t>
            </a:r>
            <a:endParaRPr lang="hu-HU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hu-HU" sz="3200" b="1" strike="noStrike" spc="-1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hu-H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hu-HU" sz="3200" b="1" strike="noStrike" spc="-1">
                <a:solidFill>
                  <a:srgbClr val="000000"/>
                </a:solidFill>
                <a:latin typeface="Arial"/>
                <a:ea typeface="DejaVu Sans"/>
              </a:rPr>
              <a:t>harmadik szerdája</a:t>
            </a:r>
            <a:endParaRPr lang="hu-H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hu-H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hu-HU" sz="3200" b="1" strike="noStrike" spc="-1">
                <a:solidFill>
                  <a:srgbClr val="000000"/>
                </a:solidFill>
                <a:latin typeface="Arial"/>
                <a:ea typeface="DejaVu Sans"/>
              </a:rPr>
              <a:t> kivétel július!</a:t>
            </a:r>
            <a:endParaRPr lang="hu-H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hu-HU" sz="3200" b="0" strike="noStrike" spc="-1">
              <a:latin typeface="Arial"/>
            </a:endParaRPr>
          </a:p>
        </p:txBody>
      </p:sp>
      <p:pic>
        <p:nvPicPr>
          <p:cNvPr id="183" name="Picture 2"/>
          <p:cNvPicPr/>
          <p:nvPr/>
        </p:nvPicPr>
        <p:blipFill>
          <a:blip r:embed="rId3"/>
          <a:stretch/>
        </p:blipFill>
        <p:spPr>
          <a:xfrm>
            <a:off x="416520" y="1877400"/>
            <a:ext cx="4376520" cy="4219200"/>
          </a:xfrm>
          <a:prstGeom prst="rect">
            <a:avLst/>
          </a:prstGeom>
          <a:ln>
            <a:noFill/>
          </a:ln>
        </p:spPr>
      </p:pic>
      <p:pic>
        <p:nvPicPr>
          <p:cNvPr id="184" name="Kép 5" descr="A képen aláírás, leállítás, függő, személyek látható&#10;&#10;Automatikusan generált leírás"/>
          <p:cNvPicPr/>
          <p:nvPr/>
        </p:nvPicPr>
        <p:blipFill>
          <a:blip r:embed="rId4"/>
          <a:stretch/>
        </p:blipFill>
        <p:spPr>
          <a:xfrm>
            <a:off x="6850800" y="3193920"/>
            <a:ext cx="2589840" cy="2626560"/>
          </a:xfrm>
          <a:prstGeom prst="rect">
            <a:avLst/>
          </a:prstGeom>
          <a:ln>
            <a:noFill/>
          </a:ln>
        </p:spPr>
      </p:pic>
      <p:sp>
        <p:nvSpPr>
          <p:cNvPr id="185" name="CustomShape 4"/>
          <p:cNvSpPr/>
          <p:nvPr/>
        </p:nvSpPr>
        <p:spPr>
          <a:xfrm>
            <a:off x="7401240" y="3933000"/>
            <a:ext cx="1511640" cy="2100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hu-HU" sz="6600" b="1" strike="noStrike" spc="-1">
                <a:solidFill>
                  <a:srgbClr val="C00000"/>
                </a:solidFill>
                <a:latin typeface="Bernard MT Condensed"/>
                <a:ea typeface="DejaVu Sans"/>
              </a:rPr>
              <a:t>1</a:t>
            </a:r>
            <a:r>
              <a:rPr lang="hu-HU" sz="1000" b="1" strike="noStrike" spc="-1">
                <a:solidFill>
                  <a:srgbClr val="C00000"/>
                </a:solidFill>
                <a:latin typeface="Bernard MT Condensed"/>
                <a:ea typeface="DejaVu Sans"/>
              </a:rPr>
              <a:t> </a:t>
            </a:r>
            <a:r>
              <a:rPr lang="hu-HU" sz="6600" b="1" strike="noStrike" spc="-1">
                <a:solidFill>
                  <a:srgbClr val="C00000"/>
                </a:solidFill>
                <a:latin typeface="Bernard MT Condensed"/>
                <a:ea typeface="DejaVu Sans"/>
              </a:rPr>
              <a:t>0</a:t>
            </a:r>
            <a:r>
              <a:rPr lang="hu-HU" sz="1000" b="1" strike="noStrike" spc="-1">
                <a:solidFill>
                  <a:srgbClr val="C00000"/>
                </a:solidFill>
                <a:latin typeface="Bernard MT Condensed"/>
                <a:ea typeface="DejaVu Sans"/>
              </a:rPr>
              <a:t>  </a:t>
            </a:r>
            <a:r>
              <a:rPr lang="hu-HU" sz="6600" b="1" strike="noStrike" spc="-1">
                <a:solidFill>
                  <a:srgbClr val="C00000"/>
                </a:solidFill>
                <a:latin typeface="Bernard MT Condensed"/>
                <a:ea typeface="DejaVu Sans"/>
              </a:rPr>
              <a:t>0</a:t>
            </a:r>
            <a:endParaRPr lang="hu-HU" sz="6600" b="0" strike="noStrike" spc="-1">
              <a:latin typeface="Arial"/>
            </a:endParaRPr>
          </a:p>
        </p:txBody>
      </p:sp>
      <p:sp>
        <p:nvSpPr>
          <p:cNvPr id="186" name="CustomShape 5"/>
          <p:cNvSpPr/>
          <p:nvPr/>
        </p:nvSpPr>
        <p:spPr>
          <a:xfrm>
            <a:off x="6481440" y="5157360"/>
            <a:ext cx="3130200" cy="5169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hu-HU" sz="2800" b="1" strike="noStrike" spc="-1">
                <a:solidFill>
                  <a:srgbClr val="00B050"/>
                </a:solidFill>
                <a:latin typeface="Arial"/>
                <a:ea typeface="DejaVu Sans"/>
              </a:rPr>
              <a:t>2022. március 16.</a:t>
            </a:r>
            <a:endParaRPr lang="hu-HU" sz="2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TextShape 1"/>
          <p:cNvSpPr txBox="1"/>
          <p:nvPr/>
        </p:nvSpPr>
        <p:spPr>
          <a:xfrm>
            <a:off x="1735200" y="836640"/>
            <a:ext cx="7128360" cy="1121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3600" b="1" strike="noStrike" spc="-1">
                <a:solidFill>
                  <a:srgbClr val="000000"/>
                </a:solidFill>
                <a:latin typeface="Arial"/>
              </a:rPr>
              <a:t>Köszönjük a kitartó támogatást, </a:t>
            </a:r>
            <a:br/>
            <a:r>
              <a:rPr lang="hu-HU" sz="3600" b="1" strike="noStrike" spc="-1">
                <a:solidFill>
                  <a:srgbClr val="000000"/>
                </a:solidFill>
                <a:latin typeface="Arial"/>
              </a:rPr>
              <a:t>hiszen nélkülük nem léteznénk:</a:t>
            </a:r>
            <a:endParaRPr lang="hu-H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CustomShape 2"/>
          <p:cNvSpPr/>
          <p:nvPr/>
        </p:nvSpPr>
        <p:spPr>
          <a:xfrm>
            <a:off x="704520" y="2122200"/>
            <a:ext cx="6336360" cy="9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hu-HU" sz="2800" b="1" strike="noStrike" spc="-1">
                <a:solidFill>
                  <a:srgbClr val="000000"/>
                </a:solidFill>
                <a:latin typeface="Arial"/>
                <a:ea typeface="DejaVu Sans"/>
              </a:rPr>
              <a:t>30+ magán pártoló tag! </a:t>
            </a:r>
            <a:endParaRPr lang="hu-HU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hu-HU" sz="2800" b="1" strike="noStrike" spc="-1">
                <a:solidFill>
                  <a:srgbClr val="000000"/>
                </a:solidFill>
                <a:latin typeface="Arial"/>
                <a:ea typeface="DejaVu Sans"/>
              </a:rPr>
              <a:t>…és 10+ céges pártoló tagunk! </a:t>
            </a:r>
            <a:endParaRPr lang="hu-HU" sz="2800" b="0" strike="noStrike" spc="-1">
              <a:latin typeface="Arial"/>
            </a:endParaRPr>
          </a:p>
        </p:txBody>
      </p:sp>
      <p:pic>
        <p:nvPicPr>
          <p:cNvPr id="189" name="Picture 27"/>
          <p:cNvPicPr/>
          <p:nvPr/>
        </p:nvPicPr>
        <p:blipFill>
          <a:blip r:embed="rId2"/>
          <a:stretch/>
        </p:blipFill>
        <p:spPr>
          <a:xfrm>
            <a:off x="1209600" y="3213000"/>
            <a:ext cx="7632360" cy="2387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extShape 1"/>
          <p:cNvSpPr txBox="1"/>
          <p:nvPr/>
        </p:nvSpPr>
        <p:spPr>
          <a:xfrm>
            <a:off x="344520" y="1700640"/>
            <a:ext cx="9360720" cy="3744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Az</a:t>
            </a:r>
            <a:br/>
            <a:r>
              <a:rPr lang="hu-HU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„Év információbiztonsági újságírója” </a:t>
            </a:r>
            <a:br/>
            <a:r>
              <a:rPr lang="hu-HU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(2006 óta)</a:t>
            </a:r>
            <a:br/>
            <a:br/>
            <a:r>
              <a:rPr lang="hu-HU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és az</a:t>
            </a:r>
            <a:br/>
            <a:br/>
            <a:r>
              <a:rPr lang="hu-HU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„Év információvédelmi szak- és diplomadolgozata” </a:t>
            </a:r>
            <a:br/>
            <a:r>
              <a:rPr lang="hu-HU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(2006 illetve 2007 óta)</a:t>
            </a:r>
            <a:br/>
            <a:r>
              <a:rPr lang="hu-HU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cím elnyerésére</a:t>
            </a:r>
            <a:br/>
            <a:br/>
            <a:br/>
            <a:r>
              <a:rPr lang="hu-HU" sz="2000" b="1" strike="noStrike" spc="-1">
                <a:solidFill>
                  <a:srgbClr val="000000"/>
                </a:solidFill>
                <a:latin typeface="Arial"/>
                <a:ea typeface="DejaVu Sans"/>
              </a:rPr>
              <a:t>CPE pontok</a:t>
            </a:r>
            <a:endParaRPr lang="hu-HU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CustomShape 2"/>
          <p:cNvSpPr/>
          <p:nvPr/>
        </p:nvSpPr>
        <p:spPr>
          <a:xfrm>
            <a:off x="704520" y="2277000"/>
            <a:ext cx="9000720" cy="3387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2" name="CustomShape 3"/>
          <p:cNvSpPr/>
          <p:nvPr/>
        </p:nvSpPr>
        <p:spPr>
          <a:xfrm>
            <a:off x="0" y="76320"/>
            <a:ext cx="9905400" cy="608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3200" b="1" strike="noStrike" spc="-1" dirty="0">
                <a:solidFill>
                  <a:srgbClr val="0D0147"/>
                </a:solidFill>
                <a:latin typeface="Arial"/>
                <a:ea typeface="DejaVu Sans"/>
              </a:rPr>
              <a:t>Pályázatok  - szakmai elismerések</a:t>
            </a:r>
            <a:endParaRPr lang="hu-HU" sz="32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CustomShape 1"/>
          <p:cNvSpPr/>
          <p:nvPr/>
        </p:nvSpPr>
        <p:spPr>
          <a:xfrm>
            <a:off x="8625240" y="6019920"/>
            <a:ext cx="702360" cy="494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fld id="{7BBF8037-082E-483D-802A-7D78362B8CF7}" type="slidenum">
              <a:rPr lang="hu-H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6</a:t>
            </a:fld>
            <a:endParaRPr lang="hu-HU" sz="1400" b="0" strike="noStrike" spc="-1">
              <a:latin typeface="Arial"/>
            </a:endParaRPr>
          </a:p>
        </p:txBody>
      </p:sp>
      <p:sp>
        <p:nvSpPr>
          <p:cNvPr id="196" name="CustomShape 2"/>
          <p:cNvSpPr/>
          <p:nvPr/>
        </p:nvSpPr>
        <p:spPr>
          <a:xfrm>
            <a:off x="1374840" y="60120"/>
            <a:ext cx="7920360" cy="608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2400" b="1" strike="noStrike" spc="-1" dirty="0">
                <a:solidFill>
                  <a:srgbClr val="0D0147"/>
                </a:solidFill>
                <a:latin typeface="Arial"/>
                <a:ea typeface="DejaVu Sans"/>
              </a:rPr>
              <a:t>NYERTESEINK</a:t>
            </a:r>
            <a:r>
              <a:rPr lang="hu-HU" sz="2400" b="1" spc="-1" dirty="0">
                <a:solidFill>
                  <a:srgbClr val="0D0147"/>
                </a:solidFill>
                <a:latin typeface="Arial"/>
                <a:ea typeface="DejaVu Sans"/>
              </a:rPr>
              <a:t> – </a:t>
            </a:r>
            <a:r>
              <a:rPr lang="hu-HU" sz="2400" b="1" strike="noStrike" spc="-1" dirty="0">
                <a:solidFill>
                  <a:srgbClr val="0D0147"/>
                </a:solidFill>
                <a:latin typeface="Arial"/>
                <a:ea typeface="DejaVu Sans"/>
              </a:rPr>
              <a:t>2006 - 2020</a:t>
            </a:r>
            <a:endParaRPr lang="hu-HU" sz="2400" b="0" strike="noStrike" spc="-1" dirty="0">
              <a:latin typeface="Arial"/>
            </a:endParaRPr>
          </a:p>
        </p:txBody>
      </p:sp>
      <p:sp>
        <p:nvSpPr>
          <p:cNvPr id="197" name="CustomShape 3"/>
          <p:cNvSpPr/>
          <p:nvPr/>
        </p:nvSpPr>
        <p:spPr>
          <a:xfrm>
            <a:off x="0" y="776880"/>
            <a:ext cx="9905760" cy="5976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noAutofit/>
          </a:bodyPr>
          <a:lstStyle/>
          <a:p>
            <a:pPr marL="341280" indent="-336240">
              <a:lnSpc>
                <a:spcPct val="100000"/>
              </a:lnSpc>
            </a:pPr>
            <a:r>
              <a:rPr lang="hu-HU" sz="14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			</a:t>
            </a: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2006 - Czirkos Zoltán (BMGE) - P2P alapú biztonsági szoftver kifejlesztése</a:t>
            </a:r>
            <a:endParaRPr lang="hu-HU" sz="1200" b="0" strike="noStrike" spc="-1" dirty="0">
              <a:latin typeface="Arial"/>
            </a:endParaRPr>
          </a:p>
          <a:p>
            <a:pPr marL="2152800" indent="-713880">
              <a:lnSpc>
                <a:spcPct val="100000"/>
              </a:lnSpc>
            </a:pP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2007 - Gulyás Gábor György (BMGE) - Anonim csevegő szolgáltatás vizsgálata hagyományos és mobil környezetben</a:t>
            </a:r>
            <a:endParaRPr lang="hu-HU" sz="1200" b="0" strike="noStrike" spc="-1" dirty="0">
              <a:latin typeface="Arial"/>
            </a:endParaRPr>
          </a:p>
          <a:p>
            <a:pPr marL="2152800" indent="-713880">
              <a:lnSpc>
                <a:spcPct val="100000"/>
              </a:lnSpc>
            </a:pP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2007 – Árva-Szabó Péter (PTE) - Munkavállalói személyes adatok kezelésének gyakorlati problémái</a:t>
            </a:r>
            <a:endParaRPr lang="hu-HU" sz="1200" b="0" strike="noStrike" spc="-1" dirty="0">
              <a:latin typeface="Arial"/>
            </a:endParaRPr>
          </a:p>
          <a:p>
            <a:pPr marL="2152800" indent="-713880">
              <a:lnSpc>
                <a:spcPct val="100000"/>
              </a:lnSpc>
            </a:pP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2008 - Cserbák Márton (BMGE) - „</a:t>
            </a:r>
            <a:r>
              <a:rPr lang="hu-HU" sz="12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Lightweight</a:t>
            </a: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” biztonsági megoldás rádiófrekvenciás azonosítással támogatott elektronikus kereskedelmi környezetben</a:t>
            </a:r>
            <a:endParaRPr lang="hu-HU" sz="1200" b="0" strike="noStrike" spc="-1" dirty="0">
              <a:latin typeface="Arial"/>
            </a:endParaRPr>
          </a:p>
          <a:p>
            <a:pPr marL="2152800" indent="-713880">
              <a:lnSpc>
                <a:spcPct val="100000"/>
              </a:lnSpc>
            </a:pP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2008 – </a:t>
            </a:r>
            <a:r>
              <a:rPr lang="hu-HU" sz="12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Gábri</a:t>
            </a: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Máté (ZMNE) – Az információ hatása a XXI. század biztonságára</a:t>
            </a:r>
            <a:endParaRPr lang="hu-HU" sz="1200" b="0" strike="noStrike" spc="-1" dirty="0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2009 – Ravasz Csaba (DF) – Digitális aláírás megvalósítása vállalati környezetben</a:t>
            </a:r>
            <a:endParaRPr lang="hu-HU" sz="1200" b="0" strike="noStrike" spc="-1" dirty="0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2009 – Horváth Bence (BCE) – </a:t>
            </a:r>
            <a:r>
              <a:rPr lang="hu-HU" sz="12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Identity</a:t>
            </a: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management (Üzleti előnyök – technológiai kockázatok)</a:t>
            </a:r>
            <a:endParaRPr lang="hu-HU" sz="1200" b="0" strike="noStrike" spc="-1" dirty="0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2010 – Füzesi Tamás (BCE) – Hálózati biztonság</a:t>
            </a:r>
            <a:endParaRPr lang="hu-HU" sz="1200" b="0" strike="noStrike" spc="-1" dirty="0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2010 – Paulik Tamás (BMGE) – Kliensoldali webes </a:t>
            </a:r>
            <a:r>
              <a:rPr lang="hu-HU" sz="12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tartalomtitkosító</a:t>
            </a: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eszköz készítése</a:t>
            </a:r>
            <a:endParaRPr lang="hu-HU" sz="1200" b="0" strike="noStrike" spc="-1" dirty="0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2011 – Besenyei Tamás  (BMGE) – A webes tartalmakban alkalmazható </a:t>
            </a:r>
            <a:r>
              <a:rPr lang="hu-HU" sz="12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szteganográfiai</a:t>
            </a: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módszerek vizsgálata</a:t>
            </a:r>
            <a:endParaRPr lang="hu-HU" sz="1200" b="0" strike="noStrike" spc="-1" dirty="0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2012 – Boda Károlynak (BMGE) – Böngészőfüggetlen rendszerujjlenyomat, mint webes nyomkövetési módszer kidolgozása és vizsgálata</a:t>
            </a:r>
            <a:endParaRPr lang="hu-HU" sz="1200" b="0" strike="noStrike" spc="-1" dirty="0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2013 – </a:t>
            </a:r>
            <a:r>
              <a:rPr lang="hu-HU" sz="12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Paráda</a:t>
            </a: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István (NKE) -  A hálózatbiztonság vizsgálata a hálózati eszközöket érintő támadások gyakorlati szimulációin keresztül</a:t>
            </a:r>
            <a:endParaRPr lang="hu-HU" sz="1200" b="0" strike="noStrike" spc="-1" dirty="0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2013 – </a:t>
            </a:r>
            <a:r>
              <a:rPr lang="hu-HU" sz="12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Dinya</a:t>
            </a: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Péter (BCE) –  Jelszavak használatával kapcsolatos megoldások, módszerek és szokások elemzése</a:t>
            </a:r>
            <a:endParaRPr lang="hu-HU" sz="1200" b="0" strike="noStrike" spc="-1" dirty="0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2014 – Szerencsés Ákos (BMGE) – Webes egér hőtérképek készítése és elemzése</a:t>
            </a:r>
            <a:endParaRPr lang="hu-HU" sz="1200" b="0" strike="noStrike" spc="-1" dirty="0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2015 – Szegedi Péter (NKE) - </a:t>
            </a:r>
            <a:r>
              <a:rPr lang="hu-HU" sz="12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Kriptoeszköz</a:t>
            </a: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előállítása és alkalmazásának lehetőségei a Magyar Honvédségben(BSC)</a:t>
            </a:r>
            <a:endParaRPr lang="hu-HU" sz="1200" b="0" strike="noStrike" spc="-1" dirty="0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	Simon Benedek (BMGE) - Strukturális </a:t>
            </a:r>
            <a:r>
              <a:rPr lang="hu-HU" sz="12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deanonimizációs</a:t>
            </a: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algoritmusok elemzése és fejlesztése (MSC)</a:t>
            </a:r>
            <a:endParaRPr lang="hu-HU" sz="1200" b="0" strike="noStrike" spc="-1" dirty="0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2016 – Gyebnár Gergő (NKE) - A </a:t>
            </a:r>
            <a:r>
              <a:rPr lang="hu-HU" sz="12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kibervédelem</a:t>
            </a: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rendszere a magyar és a globális kibertérben és </a:t>
            </a:r>
            <a:endParaRPr lang="hu-HU" sz="1200" b="0" strike="noStrike" spc="-1" dirty="0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	Borókai Bence (PPKE) - Kritikus infrastruktúrák biztonsági szabályozása; egy Kiberbiztonsági Műveleti Központ (CSOC) megtervezése (</a:t>
            </a:r>
            <a:r>
              <a:rPr lang="hu-HU" sz="12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BSc</a:t>
            </a: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)</a:t>
            </a:r>
            <a:endParaRPr lang="hu-HU" sz="1200" b="0" strike="noStrike" spc="-1" dirty="0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	Tóth Géza (ÓE) -  Biztonsági kiegészítések szolgáltatás orientált architektúrák Enterprise Service </a:t>
            </a:r>
            <a:r>
              <a:rPr lang="hu-HU" sz="12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Bus-on</a:t>
            </a: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keresztüli kommunikációjához (</a:t>
            </a:r>
            <a:r>
              <a:rPr lang="hu-HU" sz="12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MSc</a:t>
            </a: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)</a:t>
            </a:r>
            <a:endParaRPr lang="hu-HU" sz="1200" b="0" strike="noStrike" spc="-1" dirty="0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2017 – Kovács Zoltán  (BMGE) - Webes Nyomkövetési Trendek Vizsgálata</a:t>
            </a:r>
            <a:endParaRPr lang="hu-HU" sz="1200" b="0" strike="noStrike" spc="-1" dirty="0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	Beláz Annamária (NKE) - A magyar </a:t>
            </a:r>
            <a:r>
              <a:rPr lang="hu-HU" sz="12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kibervédelmi</a:t>
            </a: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szabályozás továbbfejlesztésének lehetőségei, Különös tekintettel a stratégiaalkotásra</a:t>
            </a:r>
            <a:endParaRPr lang="hu-HU" sz="1200" b="0" strike="noStrike" spc="-1" dirty="0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2018 – </a:t>
            </a:r>
            <a:r>
              <a:rPr lang="hu-HU" sz="12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Podholiczki</a:t>
            </a: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Evelin (NKE) -  Az információbiztonság felelős szerepe egy közigazgatási szervnél. Biztonságban vannak egészségügyi adataink? (</a:t>
            </a:r>
            <a:r>
              <a:rPr lang="hu-HU" sz="12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BSc</a:t>
            </a: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)</a:t>
            </a:r>
            <a:endParaRPr lang="hu-HU" sz="1200" b="0" strike="noStrike" spc="-1" dirty="0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	 </a:t>
            </a:r>
            <a:r>
              <a:rPr lang="hu-HU" sz="12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Legárd</a:t>
            </a: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Ildikó (NKE) - Az elektronikus információbiztonság-tudatosság és tudatosítás jelenlegi helyzete, lehetőségei és kihívásai a közszolgálatban (</a:t>
            </a:r>
            <a:r>
              <a:rPr lang="hu-HU" sz="12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MSc</a:t>
            </a: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)</a:t>
            </a:r>
            <a:endParaRPr lang="hu-HU" sz="1200" b="0" strike="noStrike" spc="-1" dirty="0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2019 - </a:t>
            </a:r>
            <a:r>
              <a:rPr lang="hu-HU" sz="12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Dominguez</a:t>
            </a: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Zoltán és Villányi Bálint (BME) DNS Alapú Információvédelem az okos eszközök világában (BSC)</a:t>
            </a:r>
            <a:endParaRPr lang="hu-HU" sz="1200" b="0" strike="noStrike" spc="-1" dirty="0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	</a:t>
            </a:r>
            <a:r>
              <a:rPr lang="hu-HU" sz="12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Kékessy</a:t>
            </a: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Ágnes (PE) „Az információbiztonság- tudatosság vizsgálata (MSC)</a:t>
            </a:r>
            <a:endParaRPr lang="hu-HU" sz="1200" b="0" strike="noStrike" spc="-1" dirty="0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2020 - Toppantó Tamás (BME) Beépített </a:t>
            </a:r>
            <a:r>
              <a:rPr lang="hu-HU" sz="12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adatvédelem</a:t>
            </a: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vizsgálata </a:t>
            </a:r>
            <a:r>
              <a:rPr lang="hu-HU" sz="12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biometrikus</a:t>
            </a: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azonosítókat kezelő kamerás rendszerekhez  (BSC)</a:t>
            </a:r>
            <a:endParaRPr lang="hu-HU" sz="1200" b="0" strike="noStrike" spc="-1" dirty="0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	Szikszai Marcell (ME) - ORWELL MÁR KÍNÁBAN IS? A TÁRSADALMI KREDITRENDSZEREK (MSC)</a:t>
            </a:r>
            <a:endParaRPr lang="hu-HU" sz="1200" b="0" strike="noStrike" spc="-1" dirty="0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endParaRPr lang="hu-HU" sz="1200" b="0" strike="noStrike" spc="-1" dirty="0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endParaRPr lang="hu-HU" sz="1200" b="0" strike="noStrike" spc="-1" dirty="0">
              <a:latin typeface="Arial"/>
            </a:endParaRPr>
          </a:p>
          <a:p>
            <a:pPr marL="633240" indent="-628200">
              <a:lnSpc>
                <a:spcPct val="100000"/>
              </a:lnSpc>
            </a:pPr>
            <a:endParaRPr lang="hu-HU" sz="1200" b="0" strike="noStrike" spc="-1" dirty="0">
              <a:latin typeface="Arial"/>
            </a:endParaRPr>
          </a:p>
          <a:p>
            <a:pPr marL="1828800" indent="-628200">
              <a:lnSpc>
                <a:spcPct val="100000"/>
              </a:lnSpc>
              <a:spcBef>
                <a:spcPts val="349"/>
              </a:spcBef>
            </a:pPr>
            <a:endParaRPr lang="hu-HU" sz="1200" b="0" strike="noStrike" spc="-1" dirty="0">
              <a:latin typeface="Arial"/>
            </a:endParaRPr>
          </a:p>
          <a:p>
            <a:pPr marL="1828800" indent="-628200">
              <a:lnSpc>
                <a:spcPct val="100000"/>
              </a:lnSpc>
              <a:spcBef>
                <a:spcPts val="349"/>
              </a:spcBef>
            </a:pPr>
            <a:endParaRPr lang="hu-HU" sz="1200" b="0" strike="noStrike" spc="-1" dirty="0">
              <a:latin typeface="Arial"/>
            </a:endParaRPr>
          </a:p>
          <a:p>
            <a:pPr marL="341280" indent="-336240">
              <a:lnSpc>
                <a:spcPct val="100000"/>
              </a:lnSpc>
              <a:spcBef>
                <a:spcPts val="400"/>
              </a:spcBef>
            </a:pPr>
            <a:endParaRPr lang="hu-HU" sz="1200" b="0" strike="noStrike" spc="-1" dirty="0">
              <a:latin typeface="Arial"/>
            </a:endParaRPr>
          </a:p>
          <a:p>
            <a:pPr marL="1828800" indent="-336240">
              <a:lnSpc>
                <a:spcPct val="100000"/>
              </a:lnSpc>
              <a:spcBef>
                <a:spcPts val="400"/>
              </a:spcBef>
            </a:pPr>
            <a:endParaRPr lang="hu-HU" sz="1200" b="0" strike="noStrike" spc="-1" dirty="0">
              <a:latin typeface="Arial"/>
            </a:endParaRPr>
          </a:p>
          <a:p>
            <a:pPr marL="1828800" indent="-336240">
              <a:lnSpc>
                <a:spcPct val="100000"/>
              </a:lnSpc>
              <a:spcBef>
                <a:spcPts val="400"/>
              </a:spcBef>
            </a:pPr>
            <a:endParaRPr lang="hu-HU" sz="1200" b="0" strike="noStrike" spc="-1" dirty="0">
              <a:latin typeface="Arial"/>
            </a:endParaRPr>
          </a:p>
          <a:p>
            <a:pPr marL="1371600" indent="-336240">
              <a:lnSpc>
                <a:spcPct val="100000"/>
              </a:lnSpc>
              <a:spcBef>
                <a:spcPts val="400"/>
              </a:spcBef>
            </a:pPr>
            <a:endParaRPr lang="hu-HU" sz="1200" b="0" strike="noStrike" spc="-1" dirty="0">
              <a:latin typeface="Arial"/>
            </a:endParaRPr>
          </a:p>
          <a:p>
            <a:pPr marL="741240" indent="-279000">
              <a:lnSpc>
                <a:spcPct val="100000"/>
              </a:lnSpc>
              <a:spcBef>
                <a:spcPts val="601"/>
              </a:spcBef>
            </a:pPr>
            <a:endParaRPr lang="hu-HU" sz="1200" b="0" strike="noStrike" spc="-1" dirty="0">
              <a:latin typeface="Arial"/>
            </a:endParaRPr>
          </a:p>
          <a:p>
            <a:pPr marL="341280" indent="-336240">
              <a:lnSpc>
                <a:spcPct val="100000"/>
              </a:lnSpc>
              <a:spcBef>
                <a:spcPts val="601"/>
              </a:spcBef>
            </a:pPr>
            <a:endParaRPr lang="hu-HU" sz="12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CustomShape 1"/>
          <p:cNvSpPr/>
          <p:nvPr/>
        </p:nvSpPr>
        <p:spPr>
          <a:xfrm>
            <a:off x="8625240" y="6019920"/>
            <a:ext cx="702360" cy="494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fld id="{CC65040F-0F58-41B5-930C-4866F09139BC}" type="slidenum">
              <a:rPr lang="hu-H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7</a:t>
            </a:fld>
            <a:endParaRPr lang="hu-HU" sz="1400" b="0" strike="noStrike" spc="-1">
              <a:latin typeface="Arial"/>
            </a:endParaRPr>
          </a:p>
        </p:txBody>
      </p:sp>
      <p:sp>
        <p:nvSpPr>
          <p:cNvPr id="199" name="CustomShape 2"/>
          <p:cNvSpPr/>
          <p:nvPr/>
        </p:nvSpPr>
        <p:spPr>
          <a:xfrm>
            <a:off x="1374840" y="60120"/>
            <a:ext cx="8530560" cy="608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hu-HU" sz="2400" b="1" strike="noStrike" spc="-1" dirty="0">
                <a:solidFill>
                  <a:srgbClr val="0D0147"/>
                </a:solidFill>
                <a:latin typeface="Arial"/>
                <a:ea typeface="DejaVu Sans"/>
              </a:rPr>
              <a:t>NYERTES DOLGOZATOK (2006-2020) - intézményenként</a:t>
            </a:r>
            <a:endParaRPr lang="hu-HU" sz="2400" b="0" strike="noStrike" spc="-1" dirty="0">
              <a:latin typeface="Arial"/>
            </a:endParaRPr>
          </a:p>
        </p:txBody>
      </p:sp>
      <p:graphicFrame>
        <p:nvGraphicFramePr>
          <p:cNvPr id="200" name="Diagram 4"/>
          <p:cNvGraphicFramePr/>
          <p:nvPr/>
        </p:nvGraphicFramePr>
        <p:xfrm>
          <a:off x="1640520" y="1335960"/>
          <a:ext cx="6678000" cy="468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CustomShape 1"/>
          <p:cNvSpPr/>
          <p:nvPr/>
        </p:nvSpPr>
        <p:spPr>
          <a:xfrm>
            <a:off x="8913600" y="5805360"/>
            <a:ext cx="992160" cy="494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fld id="{F98D7AE7-EA12-4395-BFEB-34EA54E3B11B}" type="slidenum">
              <a:rPr lang="hu-H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8</a:t>
            </a:fld>
            <a:endParaRPr lang="hu-HU" sz="1400" b="0" strike="noStrike" spc="-1">
              <a:latin typeface="Arial"/>
            </a:endParaRPr>
          </a:p>
        </p:txBody>
      </p:sp>
      <p:sp>
        <p:nvSpPr>
          <p:cNvPr id="202" name="CustomShape 2"/>
          <p:cNvSpPr/>
          <p:nvPr/>
        </p:nvSpPr>
        <p:spPr>
          <a:xfrm>
            <a:off x="0" y="76320"/>
            <a:ext cx="9905400" cy="608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3200" b="1" strike="noStrike" spc="-1" dirty="0">
                <a:solidFill>
                  <a:srgbClr val="0D0147"/>
                </a:solidFill>
                <a:latin typeface="Arial"/>
                <a:ea typeface="DejaVu Sans"/>
              </a:rPr>
              <a:t>A 98. fórum – 2021.10.17.</a:t>
            </a:r>
            <a:endParaRPr lang="hu-HU" sz="3200" b="0" strike="noStrike" spc="-1" dirty="0">
              <a:latin typeface="Arial"/>
            </a:endParaRPr>
          </a:p>
        </p:txBody>
      </p:sp>
      <p:sp>
        <p:nvSpPr>
          <p:cNvPr id="203" name="CustomShape 3"/>
          <p:cNvSpPr/>
          <p:nvPr/>
        </p:nvSpPr>
        <p:spPr>
          <a:xfrm>
            <a:off x="1574276" y="685080"/>
            <a:ext cx="8202964" cy="5479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hu-HU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endParaRPr lang="hu-HU" sz="1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hu-HU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09.30 – 10.00 	Csatlakozás, </a:t>
            </a:r>
            <a:r>
              <a:rPr lang="hu-HU" sz="1400" b="1" strike="noStrike" spc="-1" dirty="0" err="1">
                <a:solidFill>
                  <a:srgbClr val="000000"/>
                </a:solidFill>
                <a:latin typeface="Arial"/>
                <a:ea typeface="DejaVu Sans"/>
              </a:rPr>
              <a:t>ráhangolódás</a:t>
            </a:r>
            <a:br>
              <a:rPr dirty="0"/>
            </a:br>
            <a:endParaRPr lang="hu-HU" sz="1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hu-HU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10.00 – 10.15 	Köszöntő és bevezető gondolatok - Aktualitások az információvédelem területén</a:t>
            </a:r>
          </a:p>
          <a:p>
            <a:pPr>
              <a:lnSpc>
                <a:spcPct val="100000"/>
              </a:lnSpc>
            </a:pPr>
            <a:endParaRPr lang="hu-HU" sz="1400" b="1" strike="noStrik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>
              <a:lnSpc>
                <a:spcPct val="100000"/>
              </a:lnSpc>
            </a:pPr>
            <a:r>
              <a:rPr lang="hu-HU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		</a:t>
            </a:r>
            <a:r>
              <a:rPr lang="hu-HU" sz="1400" b="1" i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Jerabek György (Hétpecsét Egyesület) titkár</a:t>
            </a:r>
          </a:p>
          <a:p>
            <a:pPr>
              <a:lnSpc>
                <a:spcPct val="100000"/>
              </a:lnSpc>
            </a:pPr>
            <a:r>
              <a:rPr lang="hu-HU" sz="1400" b="1" i="1" spc="-1" dirty="0">
                <a:solidFill>
                  <a:srgbClr val="000000"/>
                </a:solidFill>
                <a:latin typeface="Arial"/>
                <a:ea typeface="DejaVu Sans"/>
              </a:rPr>
              <a:t>----------------------------------------------------------------------------------------------------------------------------------------</a:t>
            </a:r>
            <a:endParaRPr lang="hu-HU" sz="1400" b="1" i="1" strike="noStrik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>
              <a:lnSpc>
                <a:spcPct val="100000"/>
              </a:lnSpc>
            </a:pPr>
            <a:endParaRPr lang="hu-HU" sz="1400" b="1" strike="noStrik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>
              <a:lnSpc>
                <a:spcPct val="100000"/>
              </a:lnSpc>
            </a:pPr>
            <a:r>
              <a:rPr lang="hu-HU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10.15 – 10.35</a:t>
            </a:r>
            <a:r>
              <a:rPr lang="hu-HU" sz="1400" b="1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hu-HU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lang="hu-HU" sz="1400" b="1" strike="noStrike" spc="-1" dirty="0" err="1">
                <a:solidFill>
                  <a:srgbClr val="000000"/>
                </a:solidFill>
                <a:latin typeface="Arial"/>
                <a:ea typeface="DejaVu Sans"/>
              </a:rPr>
              <a:t>Zero</a:t>
            </a:r>
            <a:r>
              <a:rPr lang="hu-HU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hu-HU" sz="1400" b="1" strike="noStrike" spc="-1" dirty="0" err="1">
                <a:solidFill>
                  <a:srgbClr val="000000"/>
                </a:solidFill>
                <a:latin typeface="Arial"/>
                <a:ea typeface="DejaVu Sans"/>
              </a:rPr>
              <a:t>Trust</a:t>
            </a:r>
            <a:r>
              <a:rPr lang="hu-HU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 modell az MNB ajánlásainak tükrében</a:t>
            </a:r>
          </a:p>
          <a:p>
            <a:pPr>
              <a:lnSpc>
                <a:spcPct val="100000"/>
              </a:lnSpc>
            </a:pPr>
            <a:endParaRPr lang="hu-HU" sz="1400" b="1" strike="noStrik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>
              <a:lnSpc>
                <a:spcPct val="100000"/>
              </a:lnSpc>
            </a:pPr>
            <a:r>
              <a:rPr lang="hu-HU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lang="hu-HU" sz="1400" b="1" i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	Kállai László (Magyar Nemzeti Bank) vezető felügyelő</a:t>
            </a:r>
          </a:p>
          <a:p>
            <a:r>
              <a:rPr lang="hu-HU" sz="1400" b="1" i="1" spc="-1" dirty="0">
                <a:solidFill>
                  <a:srgbClr val="000000"/>
                </a:solidFill>
                <a:latin typeface="Arial"/>
                <a:ea typeface="DejaVu Sans"/>
              </a:rPr>
              <a:t>----------------------------------------------------------------------------------------------------------------------------------------</a:t>
            </a:r>
            <a:endParaRPr lang="hu-HU" sz="1400" b="1" i="1" strike="noStrik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>
              <a:lnSpc>
                <a:spcPct val="100000"/>
              </a:lnSpc>
            </a:pPr>
            <a:endParaRPr lang="hu-HU" sz="1400" b="1" strike="noStrik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>
              <a:lnSpc>
                <a:spcPct val="100000"/>
              </a:lnSpc>
            </a:pPr>
            <a:r>
              <a:rPr lang="hu-HU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10.40 – 11.00 	Mit tegyen a szolgáltató, hogy nevével </a:t>
            </a:r>
            <a:r>
              <a:rPr lang="hu-HU" sz="1400" b="1" strike="noStrike" spc="-1" dirty="0" err="1">
                <a:solidFill>
                  <a:srgbClr val="000000"/>
                </a:solidFill>
                <a:latin typeface="Arial"/>
                <a:ea typeface="DejaVu Sans"/>
              </a:rPr>
              <a:t>phishing</a:t>
            </a:r>
            <a:r>
              <a:rPr lang="hu-HU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 visszaélést ne kövessenek el?</a:t>
            </a:r>
          </a:p>
          <a:p>
            <a:pPr>
              <a:lnSpc>
                <a:spcPct val="100000"/>
              </a:lnSpc>
            </a:pPr>
            <a:r>
              <a:rPr lang="hu-HU" sz="1400" b="1" i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		</a:t>
            </a:r>
            <a:r>
              <a:rPr lang="hu-HU" sz="1400" b="1" i="1" strike="noStrike" spc="-1" dirty="0" err="1">
                <a:solidFill>
                  <a:srgbClr val="000000"/>
                </a:solidFill>
                <a:latin typeface="Arial"/>
                <a:ea typeface="DejaVu Sans"/>
              </a:rPr>
              <a:t>Dravecz</a:t>
            </a:r>
            <a:r>
              <a:rPr lang="hu-HU" sz="1400" b="1" i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 Tibor (INTEGRITY Kft.) ügyvezető</a:t>
            </a:r>
          </a:p>
          <a:p>
            <a:pPr>
              <a:lnSpc>
                <a:spcPct val="100000"/>
              </a:lnSpc>
            </a:pPr>
            <a:r>
              <a:rPr lang="hu-HU" sz="1400" b="1" i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		</a:t>
            </a:r>
            <a:r>
              <a:rPr lang="hu-HU" sz="1400" b="1" i="1" strike="noStrike" spc="-1" dirty="0" err="1">
                <a:solidFill>
                  <a:srgbClr val="000000"/>
                </a:solidFill>
                <a:latin typeface="Arial"/>
                <a:ea typeface="DejaVu Sans"/>
              </a:rPr>
              <a:t>Marczisovszky</a:t>
            </a:r>
            <a:r>
              <a:rPr lang="hu-HU" sz="1400" b="1" i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 Dániel (INTEGRITY Kft.) szoftvertechnológiai szakértő</a:t>
            </a:r>
          </a:p>
          <a:p>
            <a:r>
              <a:rPr lang="hu-HU" sz="1400" b="1" i="1" spc="-1" dirty="0">
                <a:solidFill>
                  <a:srgbClr val="000000"/>
                </a:solidFill>
                <a:latin typeface="Arial"/>
                <a:ea typeface="DejaVu Sans"/>
              </a:rPr>
              <a:t>----------------------------------------------------------------------------------------------------------------------------------------</a:t>
            </a:r>
            <a:endParaRPr lang="hu-HU" sz="1400" b="1" i="1" strike="noStrik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>
              <a:lnSpc>
                <a:spcPct val="100000"/>
              </a:lnSpc>
            </a:pPr>
            <a:endParaRPr lang="hu-HU" sz="1400" b="1" strike="noStrik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>
              <a:lnSpc>
                <a:spcPct val="100000"/>
              </a:lnSpc>
            </a:pPr>
            <a:r>
              <a:rPr lang="hu-HU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10.05 – 11.25 	Távoli személyazonosítás – Európai joggyakorlat és technológiák 			(gyakorlati bemutatóval egybekötve)</a:t>
            </a:r>
          </a:p>
          <a:p>
            <a:pPr>
              <a:lnSpc>
                <a:spcPct val="100000"/>
              </a:lnSpc>
            </a:pPr>
            <a:endParaRPr lang="hu-HU" sz="1400" b="1" strike="noStrik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>
              <a:lnSpc>
                <a:spcPct val="100000"/>
              </a:lnSpc>
            </a:pPr>
            <a:r>
              <a:rPr lang="hu-HU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lang="hu-HU" sz="1400" b="1" i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	Barsi András Attila (IDENTT SWISS A.G.) Stratégiai Igazgató</a:t>
            </a:r>
          </a:p>
          <a:p>
            <a:pPr>
              <a:lnSpc>
                <a:spcPct val="100000"/>
              </a:lnSpc>
            </a:pPr>
            <a:endParaRPr lang="hu-HU" sz="1400" b="1" strike="noStrike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CustomShape 1"/>
          <p:cNvSpPr/>
          <p:nvPr/>
        </p:nvSpPr>
        <p:spPr>
          <a:xfrm>
            <a:off x="360" y="692640"/>
            <a:ext cx="9905400" cy="608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3200" b="1" strike="noStrike" spc="-1">
                <a:solidFill>
                  <a:srgbClr val="0D0147"/>
                </a:solidFill>
                <a:latin typeface="Arial"/>
                <a:ea typeface="DejaVu Sans"/>
              </a:rPr>
              <a:t>DPO Klub – Mai programja</a:t>
            </a:r>
            <a:endParaRPr lang="hu-HU" sz="3200" b="0" strike="noStrike" spc="-1">
              <a:latin typeface="Arial"/>
            </a:endParaRPr>
          </a:p>
        </p:txBody>
      </p:sp>
      <p:pic>
        <p:nvPicPr>
          <p:cNvPr id="1026" name="Picture 2" descr="DPO Fórum">
            <a:extLst>
              <a:ext uri="{FF2B5EF4-FFF2-40B4-BE49-F238E27FC236}">
                <a16:creationId xmlns:a16="http://schemas.microsoft.com/office/drawing/2014/main" id="{58C69B29-AFEB-4387-AB57-145327FB09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460" y="1406509"/>
            <a:ext cx="8548540" cy="4808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1233</TotalTime>
  <Words>893</Words>
  <Application>Microsoft Office PowerPoint</Application>
  <PresentationFormat>A4 (210x297 mm)</PresentationFormat>
  <Paragraphs>134</Paragraphs>
  <Slides>11</Slides>
  <Notes>8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4</vt:i4>
      </vt:variant>
      <vt:variant>
        <vt:lpstr>Diacímek</vt:lpstr>
      </vt:variant>
      <vt:variant>
        <vt:i4>11</vt:i4>
      </vt:variant>
    </vt:vector>
  </HeadingPairs>
  <TitlesOfParts>
    <vt:vector size="21" baseType="lpstr">
      <vt:lpstr>Arial</vt:lpstr>
      <vt:lpstr>Bernard MT Condensed</vt:lpstr>
      <vt:lpstr>Symbol</vt:lpstr>
      <vt:lpstr>Tahoma</vt:lpstr>
      <vt:lpstr>Times New Roman</vt:lpstr>
      <vt:lpstr>Wingdings</vt:lpstr>
      <vt:lpstr>Office Theme</vt:lpstr>
      <vt:lpstr>Office Theme</vt:lpstr>
      <vt:lpstr>Office Theme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subject/>
  <dc:creator>Tarján Gábor</dc:creator>
  <dc:description/>
  <cp:lastModifiedBy>George</cp:lastModifiedBy>
  <cp:revision>90</cp:revision>
  <dcterms:modified xsi:type="dcterms:W3CDTF">2021-11-16T19:17:00Z</dcterms:modified>
  <dc:language>hu-HU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9</vt:i4>
  </property>
  <property fmtid="{D5CDD505-2E9C-101B-9397-08002B2CF9AE}" pid="8" name="PresentationFormat">
    <vt:lpwstr>A4 (210x297 mm)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12</vt:i4>
  </property>
</Properties>
</file>