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hu-HU"/>
  <c:roundedCorners val="0"/>
  <c:style val="2"/>
  <c:chart>
    <c:title>
      <c:tx>
        <c:rich>
          <a:bodyPr rot="0"/>
          <a:lstStyle/>
          <a:p>
            <a:pPr>
              <a:defRPr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hu-H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Nyertes dolgozatok (db)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9637755377069E-2"/>
          <c:y val="0.194758281454154"/>
          <c:w val="0.87946741415557095"/>
          <c:h val="0.54392437168549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Nyertes dolgozatok (db)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9"/>
                <c:pt idx="0">
                  <c:v>BMGE</c:v>
                </c:pt>
                <c:pt idx="1">
                  <c:v>NKE (ZMNE)</c:v>
                </c:pt>
                <c:pt idx="2">
                  <c:v>BCE</c:v>
                </c:pt>
                <c:pt idx="3">
                  <c:v>DF</c:v>
                </c:pt>
                <c:pt idx="4">
                  <c:v>ÓE</c:v>
                </c:pt>
                <c:pt idx="5">
                  <c:v>PPKE</c:v>
                </c:pt>
                <c:pt idx="6">
                  <c:v>PTE</c:v>
                </c:pt>
                <c:pt idx="7">
                  <c:v>PE</c:v>
                </c:pt>
                <c:pt idx="8">
                  <c:v>ME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11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5-4CB5-B045-FD113CA87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73990"/>
        <c:axId val="56570450"/>
      </c:barChart>
      <c:catAx>
        <c:axId val="5507399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hu-HU"/>
          </a:p>
        </c:txPr>
        <c:crossAx val="56570450"/>
        <c:crosses val="autoZero"/>
        <c:auto val="1"/>
        <c:lblAlgn val="ctr"/>
        <c:lblOffset val="100"/>
        <c:noMultiLvlLbl val="0"/>
      </c:catAx>
      <c:valAx>
        <c:axId val="5657045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hu-HU"/>
          </a:p>
        </c:txPr>
        <c:crossAx val="55073990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32370822397200399"/>
          <c:y val="0.21039843977836101"/>
          <c:w val="0.317958442694663"/>
          <c:h val="8.3717191601049901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hu-H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A dia áthelyezéséhez kattintson ide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7680AF4-0BED-4D80-A7E2-8A881508D141}" type="slidenum">
              <a:rPr lang="hu-HU" sz="1400" b="0" strike="noStrike" spc="-1">
                <a:latin typeface="Times New Roman"/>
              </a:rPr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0"/>
            <a:ext cx="297216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200" b="1" strike="noStrike" spc="-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 lang="hu-HU" sz="12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560" cy="4475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2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3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43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44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45" name="Kép 9"/>
          <p:cNvPicPr/>
          <p:nvPr/>
        </p:nvPicPr>
        <p:blipFill>
          <a:blip r:embed="rId17"/>
          <a:stretch/>
        </p:blipFill>
        <p:spPr>
          <a:xfrm>
            <a:off x="11160" y="107640"/>
            <a:ext cx="1424160" cy="169704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85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86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87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9"/>
          <p:cNvPicPr/>
          <p:nvPr/>
        </p:nvPicPr>
        <p:blipFill>
          <a:blip r:embed="rId14"/>
          <a:stretch/>
        </p:blipFill>
        <p:spPr>
          <a:xfrm>
            <a:off x="0" y="6324480"/>
            <a:ext cx="9905400" cy="532800"/>
          </a:xfrm>
          <a:prstGeom prst="rect">
            <a:avLst/>
          </a:prstGeom>
          <a:ln>
            <a:noFill/>
          </a:ln>
        </p:spPr>
      </p:pic>
      <p:pic>
        <p:nvPicPr>
          <p:cNvPr id="127" name="Picture 10"/>
          <p:cNvPicPr/>
          <p:nvPr/>
        </p:nvPicPr>
        <p:blipFill>
          <a:blip r:embed="rId15"/>
          <a:stretch/>
        </p:blipFill>
        <p:spPr>
          <a:xfrm>
            <a:off x="8255160" y="5943600"/>
            <a:ext cx="1650240" cy="913680"/>
          </a:xfrm>
          <a:prstGeom prst="rect">
            <a:avLst/>
          </a:prstGeom>
          <a:ln>
            <a:noFill/>
          </a:ln>
        </p:spPr>
      </p:pic>
      <p:pic>
        <p:nvPicPr>
          <p:cNvPr id="128" name="Picture 28"/>
          <p:cNvPicPr/>
          <p:nvPr/>
        </p:nvPicPr>
        <p:blipFill>
          <a:blip r:embed="rId16"/>
          <a:stretch/>
        </p:blipFill>
        <p:spPr>
          <a:xfrm>
            <a:off x="0" y="0"/>
            <a:ext cx="9905400" cy="656640"/>
          </a:xfrm>
          <a:prstGeom prst="rect">
            <a:avLst/>
          </a:prstGeom>
          <a:ln>
            <a:noFill/>
          </a:ln>
        </p:spPr>
      </p:pic>
      <p:pic>
        <p:nvPicPr>
          <p:cNvPr id="129" name="Kép 9"/>
          <p:cNvPicPr/>
          <p:nvPr/>
        </p:nvPicPr>
        <p:blipFill>
          <a:blip r:embed="rId17"/>
          <a:stretch/>
        </p:blipFill>
        <p:spPr>
          <a:xfrm>
            <a:off x="10800" y="108000"/>
            <a:ext cx="1425960" cy="1698840"/>
          </a:xfrm>
          <a:prstGeom prst="rect">
            <a:avLst/>
          </a:prstGeom>
          <a:ln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8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814400" y="692640"/>
            <a:ext cx="6234480" cy="16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XCVIII.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Budapest, 2021. november 17.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72520" y="2205872"/>
            <a:ext cx="5904360" cy="38385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hu-H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Bevezető gondolatok</a:t>
            </a:r>
            <a:endParaRPr lang="hu-HU" sz="32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32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000" b="1" i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Jerabek György</a:t>
            </a:r>
          </a:p>
          <a:p>
            <a:pPr algn="ctr">
              <a:lnSpc>
                <a:spcPct val="80000"/>
              </a:lnSpc>
            </a:pPr>
            <a:endParaRPr lang="hu-H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1600" b="0" strike="noStrike" spc="-1" dirty="0">
                <a:solidFill>
                  <a:srgbClr val="0D0147"/>
                </a:solidFill>
                <a:latin typeface="Arial"/>
                <a:ea typeface="DejaVu Sans"/>
              </a:rPr>
              <a:t>Hétpecsét Információbiztonsági Egyesület, titkár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hu-HU" sz="2100" b="1" u="sng" strike="noStrike" spc="-1" dirty="0">
                <a:solidFill>
                  <a:srgbClr val="0066FF"/>
                </a:solidFill>
                <a:uFillTx/>
                <a:latin typeface="Arial"/>
                <a:ea typeface="DejaVu Sans"/>
              </a:rPr>
              <a:t>www.hetpecset.hu</a:t>
            </a:r>
            <a:endParaRPr lang="hu-HU" sz="2100" b="0" strike="noStrike" spc="-1" dirty="0">
              <a:latin typeface="Arial"/>
            </a:endParaRPr>
          </a:p>
          <a:p>
            <a:pPr>
              <a:lnSpc>
                <a:spcPct val="80000"/>
              </a:lnSpc>
            </a:pPr>
            <a:endParaRPr lang="hu-HU" sz="2100" b="0" strike="noStrike" spc="-1" dirty="0">
              <a:latin typeface="Arial"/>
            </a:endParaRPr>
          </a:p>
        </p:txBody>
      </p:sp>
      <p:pic>
        <p:nvPicPr>
          <p:cNvPr id="3" name="Kép 2" descr="A képen személy, bezárás látható&#10;&#10;Automatikusan generált leírás">
            <a:extLst>
              <a:ext uri="{FF2B5EF4-FFF2-40B4-BE49-F238E27FC236}">
                <a16:creationId xmlns:a16="http://schemas.microsoft.com/office/drawing/2014/main" id="{B04799AA-E735-4D96-BE64-E3AC705E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2865" y="2869912"/>
            <a:ext cx="3387930" cy="2344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712520" y="116640"/>
            <a:ext cx="7697160" cy="50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trike="noStrike" spc="-1">
                <a:solidFill>
                  <a:srgbClr val="000000"/>
                </a:solidFill>
                <a:latin typeface="Arial"/>
              </a:rPr>
              <a:t>A rendezvényünk értékelő lapja</a:t>
            </a:r>
            <a:endParaRPr lang="hu-H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72520" y="188640"/>
            <a:ext cx="8914680" cy="34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1C5816F6-7693-4185-97AB-2877EDB9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93" y="1529793"/>
            <a:ext cx="3798413" cy="37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B275AD6-5FE4-4A7B-A0F3-7B3C68851E23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</a:t>
            </a:r>
            <a:r>
              <a:rPr lang="hu-HU" sz="3200" b="1" spc="-1" dirty="0">
                <a:solidFill>
                  <a:srgbClr val="0D0147"/>
                </a:solidFill>
                <a:latin typeface="Arial"/>
                <a:ea typeface="DejaVu Sans"/>
              </a:rPr>
              <a:t>visszaszámlálás elkezdődött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992520" y="1196640"/>
            <a:ext cx="8064360" cy="46459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hu-H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XCIX. Szakmai Fórum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. . . , 2022. január 19.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spc="-1" dirty="0">
                <a:solidFill>
                  <a:srgbClr val="000000"/>
                </a:solidFill>
                <a:latin typeface="Arial"/>
              </a:rPr>
              <a:t>ÉS</a:t>
            </a: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2022. március 16.</a:t>
            </a:r>
            <a:endParaRPr lang="hu-H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„Információvédelem menedzselése”</a:t>
            </a:r>
            <a:endParaRPr lang="hu-H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„C.”</a:t>
            </a:r>
            <a:r>
              <a:rPr lang="hu-HU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hu-H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Szakmai fórum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769600" y="6019920"/>
            <a:ext cx="55800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3BF92D9-B64F-44B4-8A0E-2444BA90CD5A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523880" y="152280"/>
            <a:ext cx="80002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0D0147"/>
                </a:solidFill>
                <a:latin typeface="Arial"/>
                <a:ea typeface="DejaVu Sans"/>
              </a:rPr>
              <a:t>A huszadik évünket kezdtük 2021-ben!</a:t>
            </a:r>
            <a:endParaRPr lang="hu-HU" sz="28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064520" y="1298880"/>
            <a:ext cx="8191080" cy="49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2001-től óta „Értékteremtő munkacsoport”</a:t>
            </a:r>
            <a:endParaRPr lang="hu-HU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MagiCom + Szenzor + magánszemélyek</a:t>
            </a:r>
            <a:endParaRPr lang="hu-HU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BS7799 szabvány fordítás</a:t>
            </a:r>
            <a:endParaRPr lang="hu-HU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oktatási tematikák készítése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2004-ben 12 magánszemély megalakítja a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 </a:t>
            </a: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Hétpecsét Információbiztonsági Egyesület</a:t>
            </a: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et</a:t>
            </a:r>
            <a:endParaRPr lang="hu-H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hu-H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Céljaink: </a:t>
            </a:r>
            <a:endParaRPr lang="hu-HU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információs társadalom biztonságának támogatása</a:t>
            </a:r>
            <a:endParaRPr lang="hu-HU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az információvédelem kultúrájának és ismereteinek terjesztése, a tudatosság kialakítása</a:t>
            </a:r>
            <a:endParaRPr lang="hu-HU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lang="hu-H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információvédelmi szakmai műhely létrehozása</a:t>
            </a:r>
            <a:endParaRPr lang="hu-H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2A93E9B-9C82-440D-9D81-6D89098B6FFA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Fórumok </a:t>
            </a:r>
            <a:endParaRPr lang="hu-HU" sz="32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712520" y="780120"/>
            <a:ext cx="6976800" cy="504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hu-H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Minden páratlan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hónap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(január, március, május, szeptember, november)</a:t>
            </a:r>
            <a:endParaRPr lang="hu-H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harmadik szerdája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kivétel július!</a:t>
            </a:r>
            <a:endParaRPr lang="hu-H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3200" b="0" strike="noStrike" spc="-1">
              <a:latin typeface="Arial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3"/>
          <a:stretch/>
        </p:blipFill>
        <p:spPr>
          <a:xfrm>
            <a:off x="416520" y="1877400"/>
            <a:ext cx="4376520" cy="4219200"/>
          </a:xfrm>
          <a:prstGeom prst="rect">
            <a:avLst/>
          </a:prstGeom>
          <a:ln>
            <a:noFill/>
          </a:ln>
        </p:spPr>
      </p:pic>
      <p:pic>
        <p:nvPicPr>
          <p:cNvPr id="184" name="Kép 5" descr="A képen aláírás, leállítás, függő, személyek látható&#10;&#10;Automatikusan generált leírás"/>
          <p:cNvPicPr/>
          <p:nvPr/>
        </p:nvPicPr>
        <p:blipFill>
          <a:blip r:embed="rId4"/>
          <a:stretch/>
        </p:blipFill>
        <p:spPr>
          <a:xfrm>
            <a:off x="6850800" y="3193920"/>
            <a:ext cx="2589840" cy="2626560"/>
          </a:xfrm>
          <a:prstGeom prst="rect">
            <a:avLst/>
          </a:prstGeom>
          <a:ln>
            <a:noFill/>
          </a:ln>
        </p:spPr>
      </p:pic>
      <p:sp>
        <p:nvSpPr>
          <p:cNvPr id="185" name="CustomShape 4"/>
          <p:cNvSpPr/>
          <p:nvPr/>
        </p:nvSpPr>
        <p:spPr>
          <a:xfrm>
            <a:off x="7401240" y="3933000"/>
            <a:ext cx="1511640" cy="21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u-HU" sz="66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1</a:t>
            </a:r>
            <a:r>
              <a:rPr lang="hu-HU" sz="10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 </a:t>
            </a:r>
            <a:r>
              <a:rPr lang="hu-HU" sz="66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0</a:t>
            </a:r>
            <a:r>
              <a:rPr lang="hu-HU" sz="10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  </a:t>
            </a:r>
            <a:r>
              <a:rPr lang="hu-HU" sz="6600" b="1" strike="noStrike" spc="-1">
                <a:solidFill>
                  <a:srgbClr val="C00000"/>
                </a:solidFill>
                <a:latin typeface="Bernard MT Condensed"/>
                <a:ea typeface="DejaVu Sans"/>
              </a:rPr>
              <a:t>0</a:t>
            </a:r>
            <a:endParaRPr lang="hu-HU" sz="6600" b="0" strike="noStrike" spc="-1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6481440" y="5157360"/>
            <a:ext cx="3130200" cy="516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2022. március 16.</a:t>
            </a:r>
            <a:endParaRPr lang="hu-H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735200" y="836640"/>
            <a:ext cx="7128360" cy="1121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600" b="1" strike="noStrike" spc="-1">
                <a:solidFill>
                  <a:srgbClr val="000000"/>
                </a:solidFill>
                <a:latin typeface="Arial"/>
              </a:rPr>
              <a:t>Köszönjük a kitartó támogatást, </a:t>
            </a:r>
            <a:br/>
            <a:r>
              <a:rPr lang="hu-HU" sz="3600" b="1" strike="noStrike" spc="-1">
                <a:solidFill>
                  <a:srgbClr val="000000"/>
                </a:solidFill>
                <a:latin typeface="Arial"/>
              </a:rPr>
              <a:t>hiszen nélkülük nem léteznénk:</a:t>
            </a:r>
            <a:endParaRPr lang="hu-H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704520" y="2122200"/>
            <a:ext cx="6336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30+ magán pártoló tag! </a:t>
            </a:r>
            <a:endParaRPr lang="hu-H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…és 10+ céges pártoló tagunk! </a:t>
            </a:r>
            <a:endParaRPr lang="hu-HU" sz="2800" b="0" strike="noStrike" spc="-1">
              <a:latin typeface="Arial"/>
            </a:endParaRPr>
          </a:p>
        </p:txBody>
      </p:sp>
      <p:pic>
        <p:nvPicPr>
          <p:cNvPr id="189" name="Picture 27"/>
          <p:cNvPicPr/>
          <p:nvPr/>
        </p:nvPicPr>
        <p:blipFill>
          <a:blip r:embed="rId2"/>
          <a:stretch/>
        </p:blipFill>
        <p:spPr>
          <a:xfrm>
            <a:off x="1209600" y="3213000"/>
            <a:ext cx="7632360" cy="238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44520" y="1700640"/>
            <a:ext cx="9360720" cy="37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Az</a:t>
            </a:r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„Év információbiztonsági újságírója” </a:t>
            </a:r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(2006 óta)</a:t>
            </a:r>
            <a:br/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és az</a:t>
            </a:r>
            <a:br/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„Év információvédelmi szak- és diplomadolgozata” </a:t>
            </a:r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(2006 illetve 2007 óta)</a:t>
            </a:r>
            <a:br/>
            <a:r>
              <a:rPr lang="hu-H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cím elnyerésére</a:t>
            </a:r>
            <a:br/>
            <a:br/>
            <a:br/>
            <a:r>
              <a:rPr lang="hu-H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CPE pontok</a:t>
            </a:r>
            <a:endParaRPr lang="hu-H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704520" y="2277000"/>
            <a:ext cx="9000720" cy="338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3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Pályázatok  - szakmai elismerések</a:t>
            </a:r>
            <a:endParaRPr lang="hu-HU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BBF8037-082E-483D-802A-7D78362B8CF7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374840" y="60120"/>
            <a:ext cx="792036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NYERTESEINK</a:t>
            </a:r>
            <a:r>
              <a:rPr lang="hu-HU" sz="2400" b="1" spc="-1" dirty="0">
                <a:solidFill>
                  <a:srgbClr val="0D0147"/>
                </a:solidFill>
                <a:latin typeface="Arial"/>
                <a:ea typeface="DejaVu Sans"/>
              </a:rPr>
              <a:t> – </a:t>
            </a:r>
            <a:r>
              <a:rPr lang="hu-HU" sz="24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2006 - 2020</a:t>
            </a:r>
            <a:endParaRPr lang="hu-HU" sz="2400" b="0" strike="noStrike" spc="-1" dirty="0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0" y="776880"/>
            <a:ext cx="9905760" cy="59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1280" indent="-336240">
              <a:lnSpc>
                <a:spcPct val="100000"/>
              </a:lnSpc>
            </a:pPr>
            <a:r>
              <a:rPr lang="hu-HU" sz="14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		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2006 - Czirkos Zoltán (BMGE) - P2P alapú biztonsági szoftver kifejlesztése</a:t>
            </a:r>
            <a:endParaRPr lang="hu-HU" sz="1200" b="0" strike="noStrike" spc="-1" dirty="0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2007 - Gulyás Gábor György (BMGE) - Anonim csevegő szolgáltatás vizsgálata hagyományos és mobil környezetben</a:t>
            </a:r>
            <a:endParaRPr lang="hu-HU" sz="1200" b="0" strike="noStrike" spc="-1" dirty="0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2007 – Árva-Szabó Péter (PTE) - Munkavállalói személyes adatok kezelésének gyakorlati problémái</a:t>
            </a:r>
            <a:endParaRPr lang="hu-HU" sz="1200" b="0" strike="noStrike" spc="-1" dirty="0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2008 - Cserbák Márton (BMGE) - „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Lightweight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” biztonsági megoldás rádiófrekvenciás azonosítással támogatott elektronikus kereskedelmi környezetben</a:t>
            </a:r>
            <a:endParaRPr lang="hu-HU" sz="1200" b="0" strike="noStrike" spc="-1" dirty="0">
              <a:latin typeface="Arial"/>
            </a:endParaRPr>
          </a:p>
          <a:p>
            <a:pPr marL="2152800" indent="-71388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2008 –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Gábri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Máté (ZMNE) – Az információ hatása a XXI. század biztonságára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Ravasz Csaba (DF) – Digitális aláírás megvalósítása vállalati környezetben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2009 – Horváth Bence (BCE) –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Identity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management (Üzleti előnyök – technológiai kockázatok)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Füzesi Tamás (BCE) – Hálózati biztonság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2010 – Paulik Tamás (BMGE) – Kliensoldali webes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tartalomtitkosító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eszköz készítése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2011 – Besenyei Tamás  (BMGE) – A webes tartalmakban alkalmazható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szteganográfiai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módszerek vizsgálata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2012 – Boda Károlynak (BMGE) – Böngészőfüggetlen rendszerujjlenyomat, mint webes nyomkövetési módszer kidolgozása és vizsgálata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Paráda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István (NKE) -  A hálózatbiztonság vizsgálata a hálózati eszközöket érintő támadások gyakorlati szimulációin keresztül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2013 –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Dinya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Péter (BCE) –  Jelszavak használatával kapcsolatos megoldások, módszerek és szokások elemzése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2014 – Szerencsés Ákos (BMGE) – Webes egér hőtérképek készítése és elemzése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2015 – Szegedi Péter (NKE) -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Kriptoeszköz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előállítása és alkalmazásának lehetőségei a Magyar Honvédségben(BSC)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Simon Benedek (BMGE) - Strukturális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deanonimizációs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algoritmusok elemzése és fejlesztése (MSC)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2016 – Gyebnár Gergő (NKE) - A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kibervédelem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rendszere a magyar és a globális kibertérben és 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Borókai Bence (PPKE) - Kritikus infrastruktúrák biztonsági szabályozása; egy Kiberbiztonsági Műveleti Központ (CSOC) megtervezése (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Tóth Géza (ÓE) -  Biztonsági kiegészítések szolgáltatás orientált architektúrák Enterprise Service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Bus-on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keresztüli kommunikációjához (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2017 – Kovács Zoltán  (BMGE) - Webes Nyomkövetési Trendek Vizsgálata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Beláz Annamária (NKE) - A magyar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kibervédelmi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szabályozás továbbfejlesztésének lehetőségei, Különös tekintettel a stratégiaalkotásra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2018 –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Podholiczki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Evelin (NKE) -  Az információbiztonság felelős szerepe egy közigazgatási szervnél. Biztonságban vannak egészségügyi adataink? (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BSc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Legárd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Ildikó (NKE) - Az elektronikus információbiztonság-tudatosság és tudatosítás jelenlegi helyzete, lehetőségei és kihívásai a közszolgálatban (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MSc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2019 -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Dominguez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Zoltán és Villányi Bálint (BME) DNS Alapú Információvédelem az okos eszközök világában (BSC)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Kékessy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Ágnes (PE) „Az információbiztonság- tudatosság vizsgálata (MSC)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2020 - Toppantó Tamás (BME) Beépített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adatvédelem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vizsgálata </a:t>
            </a:r>
            <a:r>
              <a:rPr lang="hu-HU" sz="1200" b="0" strike="noStrike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biometrikus</a:t>
            </a: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azonosítókat kezelő kamerás rendszerekhez  (BSC)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r>
              <a:rPr lang="hu-HU" sz="1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Szikszai Marcell (ME) - ORWELL MÁR KÍNÁBAN IS? A TÁRSADALMI KREDITRENDSZEREK (MSC)</a:t>
            </a: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endParaRPr lang="hu-HU" sz="1200" b="0" strike="noStrike" spc="-1" dirty="0">
              <a:latin typeface="Arial"/>
            </a:endParaRPr>
          </a:p>
          <a:p>
            <a:pPr marL="633240" indent="-628200">
              <a:lnSpc>
                <a:spcPct val="100000"/>
              </a:lnSpc>
            </a:pPr>
            <a:endParaRPr lang="hu-HU" sz="1200" b="0" strike="noStrike" spc="-1" dirty="0">
              <a:latin typeface="Arial"/>
            </a:endParaRPr>
          </a:p>
          <a:p>
            <a:pPr marL="1828800" indent="-628200">
              <a:lnSpc>
                <a:spcPct val="100000"/>
              </a:lnSpc>
              <a:spcBef>
                <a:spcPts val="349"/>
              </a:spcBef>
            </a:pPr>
            <a:endParaRPr lang="hu-HU" sz="1200" b="0" strike="noStrike" spc="-1" dirty="0">
              <a:latin typeface="Arial"/>
            </a:endParaRPr>
          </a:p>
          <a:p>
            <a:pPr marL="1828800" indent="-628200">
              <a:lnSpc>
                <a:spcPct val="100000"/>
              </a:lnSpc>
              <a:spcBef>
                <a:spcPts val="349"/>
              </a:spcBef>
            </a:pPr>
            <a:endParaRPr lang="hu-HU" sz="1200" b="0" strike="noStrike" spc="-1" dirty="0">
              <a:latin typeface="Arial"/>
            </a:endParaRPr>
          </a:p>
          <a:p>
            <a:pPr marL="341280" indent="-336240">
              <a:lnSpc>
                <a:spcPct val="100000"/>
              </a:lnSpc>
              <a:spcBef>
                <a:spcPts val="400"/>
              </a:spcBef>
            </a:pPr>
            <a:endParaRPr lang="hu-HU" sz="1200" b="0" strike="noStrike" spc="-1" dirty="0">
              <a:latin typeface="Arial"/>
            </a:endParaRPr>
          </a:p>
          <a:p>
            <a:pPr marL="1828800" indent="-336240">
              <a:lnSpc>
                <a:spcPct val="100000"/>
              </a:lnSpc>
              <a:spcBef>
                <a:spcPts val="400"/>
              </a:spcBef>
            </a:pPr>
            <a:endParaRPr lang="hu-HU" sz="1200" b="0" strike="noStrike" spc="-1" dirty="0">
              <a:latin typeface="Arial"/>
            </a:endParaRPr>
          </a:p>
          <a:p>
            <a:pPr marL="1828800" indent="-336240">
              <a:lnSpc>
                <a:spcPct val="100000"/>
              </a:lnSpc>
              <a:spcBef>
                <a:spcPts val="400"/>
              </a:spcBef>
            </a:pPr>
            <a:endParaRPr lang="hu-HU" sz="1200" b="0" strike="noStrike" spc="-1" dirty="0">
              <a:latin typeface="Arial"/>
            </a:endParaRPr>
          </a:p>
          <a:p>
            <a:pPr marL="1371600" indent="-336240">
              <a:lnSpc>
                <a:spcPct val="100000"/>
              </a:lnSpc>
              <a:spcBef>
                <a:spcPts val="400"/>
              </a:spcBef>
            </a:pPr>
            <a:endParaRPr lang="hu-HU" sz="1200" b="0" strike="noStrike" spc="-1" dirty="0">
              <a:latin typeface="Arial"/>
            </a:endParaRPr>
          </a:p>
          <a:p>
            <a:pPr marL="741240" indent="-279000">
              <a:lnSpc>
                <a:spcPct val="100000"/>
              </a:lnSpc>
              <a:spcBef>
                <a:spcPts val="601"/>
              </a:spcBef>
            </a:pPr>
            <a:endParaRPr lang="hu-HU" sz="1200" b="0" strike="noStrike" spc="-1" dirty="0">
              <a:latin typeface="Arial"/>
            </a:endParaRPr>
          </a:p>
          <a:p>
            <a:pPr marL="341280" indent="-336240">
              <a:lnSpc>
                <a:spcPct val="100000"/>
              </a:lnSpc>
              <a:spcBef>
                <a:spcPts val="601"/>
              </a:spcBef>
            </a:pPr>
            <a:endParaRPr lang="hu-HU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625240" y="6019920"/>
            <a:ext cx="70236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C65040F-0F58-41B5-930C-4866F09139BC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374840" y="60120"/>
            <a:ext cx="853056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NYERTES DOLGOZATOK (2006-2020) - intézményenként</a:t>
            </a:r>
            <a:endParaRPr lang="hu-HU" sz="2400" b="0" strike="noStrike" spc="-1" dirty="0">
              <a:latin typeface="Arial"/>
            </a:endParaRPr>
          </a:p>
        </p:txBody>
      </p:sp>
      <p:graphicFrame>
        <p:nvGraphicFramePr>
          <p:cNvPr id="200" name="Diagram 4"/>
          <p:cNvGraphicFramePr/>
          <p:nvPr/>
        </p:nvGraphicFramePr>
        <p:xfrm>
          <a:off x="1640520" y="1335960"/>
          <a:ext cx="6678000" cy="46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913600" y="5805360"/>
            <a:ext cx="99216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98D7AE7-EA12-4395-BFEB-34EA54E3B11B}" type="slidenum">
              <a:rPr lang="hu-H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hu-HU" sz="1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0" y="7632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 dirty="0">
                <a:solidFill>
                  <a:srgbClr val="0D0147"/>
                </a:solidFill>
                <a:latin typeface="Arial"/>
                <a:ea typeface="DejaVu Sans"/>
              </a:rPr>
              <a:t>A 98. fórum – 2021.10.17.</a:t>
            </a:r>
            <a:endParaRPr lang="hu-HU" sz="3200" b="0" strike="noStrike" spc="-1" dirty="0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574276" y="685080"/>
            <a:ext cx="8202964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hu-H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09.30 – 10.00 	Csatlakozás, </a:t>
            </a:r>
            <a:r>
              <a:rPr lang="hu-H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ráhangolódás</a:t>
            </a:r>
            <a:br>
              <a:rPr dirty="0"/>
            </a:br>
            <a:endParaRPr lang="hu-H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10.00 – 10.15 	Köszöntő és bevezető gondolatok - Aktualitások az információvédelem területén</a:t>
            </a: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Jerabek György (Hétpecsét Egyesület) titkár</a:t>
            </a:r>
          </a:p>
          <a:p>
            <a:pPr>
              <a:lnSpc>
                <a:spcPct val="100000"/>
              </a:lnSpc>
            </a:pPr>
            <a:r>
              <a:rPr lang="hu-HU" sz="1400" b="1" i="1" spc="-1" dirty="0">
                <a:solidFill>
                  <a:srgbClr val="000000"/>
                </a:solidFill>
                <a:latin typeface="Arial"/>
                <a:ea typeface="DejaVu Sans"/>
              </a:rPr>
              <a:t>----------------------------------------------------------------------------------------------------------------------------------------</a:t>
            </a:r>
            <a:endParaRPr lang="hu-HU" sz="1400" b="1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10.15 – 10.35</a:t>
            </a:r>
            <a:r>
              <a:rPr lang="hu-HU" sz="14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hu-H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Zero</a:t>
            </a: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hu-H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Trust</a:t>
            </a: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modell az MNB ajánlásainak tükrében</a:t>
            </a: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Kállai László (Magyar Nemzeti Bank) vezető felügyelő</a:t>
            </a:r>
          </a:p>
          <a:p>
            <a:r>
              <a:rPr lang="hu-HU" sz="1400" b="1" i="1" spc="-1" dirty="0">
                <a:solidFill>
                  <a:srgbClr val="000000"/>
                </a:solidFill>
                <a:latin typeface="Arial"/>
                <a:ea typeface="DejaVu Sans"/>
              </a:rPr>
              <a:t>----------------------------------------------------------------------------------------------------------------------------------------</a:t>
            </a:r>
            <a:endParaRPr lang="hu-HU" sz="1400" b="1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10.40 – 11.00 	Mit tegyen a szolgáltató, hogy nevével </a:t>
            </a:r>
            <a:r>
              <a:rPr lang="hu-HU" sz="1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phishing</a:t>
            </a: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visszaélést ne kövessenek el?</a:t>
            </a:r>
          </a:p>
          <a:p>
            <a:pPr>
              <a:lnSpc>
                <a:spcPct val="100000"/>
              </a:lnSpc>
            </a:pP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hu-HU" sz="14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Dravecz</a:t>
            </a: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Tibor (INTEGRITY Kft.) ügyvezető</a:t>
            </a:r>
          </a:p>
          <a:p>
            <a:pPr>
              <a:lnSpc>
                <a:spcPct val="100000"/>
              </a:lnSpc>
            </a:pP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hu-HU" sz="14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Marczisovszky</a:t>
            </a: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Dániel (INTEGRITY Kft.) szoftvertechnológiai szakértő</a:t>
            </a:r>
          </a:p>
          <a:p>
            <a:r>
              <a:rPr lang="hu-HU" sz="1400" b="1" i="1" spc="-1" dirty="0">
                <a:solidFill>
                  <a:srgbClr val="000000"/>
                </a:solidFill>
                <a:latin typeface="Arial"/>
                <a:ea typeface="DejaVu Sans"/>
              </a:rPr>
              <a:t>----------------------------------------------------------------------------------------------------------------------------------------</a:t>
            </a:r>
            <a:endParaRPr lang="hu-HU" sz="1400" b="1" i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10.05 – 11.25 	Távoli személyazonosítás – Európai joggyakorlat és technológiák 			(gyakorlati bemutatóval egybekötve)</a:t>
            </a: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u-H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hu-HU" sz="14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Barsi András Attila (IDENTT SWISS A.G.) Stratégiai Igazgató</a:t>
            </a:r>
          </a:p>
          <a:p>
            <a:pPr>
              <a:lnSpc>
                <a:spcPct val="100000"/>
              </a:lnSpc>
            </a:pPr>
            <a:endParaRPr lang="hu-H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60" y="692640"/>
            <a:ext cx="99054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strike="noStrike" spc="-1">
                <a:solidFill>
                  <a:srgbClr val="0D0147"/>
                </a:solidFill>
                <a:latin typeface="Arial"/>
                <a:ea typeface="DejaVu Sans"/>
              </a:rPr>
              <a:t>DPO Klub – Mai programja</a:t>
            </a:r>
            <a:endParaRPr lang="hu-HU" sz="3200" b="0" strike="noStrike" spc="-1">
              <a:latin typeface="Arial"/>
            </a:endParaRPr>
          </a:p>
        </p:txBody>
      </p:sp>
      <p:pic>
        <p:nvPicPr>
          <p:cNvPr id="1026" name="Picture 2" descr="DPO Fórum">
            <a:extLst>
              <a:ext uri="{FF2B5EF4-FFF2-40B4-BE49-F238E27FC236}">
                <a16:creationId xmlns:a16="http://schemas.microsoft.com/office/drawing/2014/main" id="{58C69B29-AFEB-4387-AB57-145327FB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0" y="1406509"/>
            <a:ext cx="8548540" cy="48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893</Words>
  <Application>Microsoft Office PowerPoint</Application>
  <PresentationFormat>A4 (210x297 mm)</PresentationFormat>
  <Paragraphs>134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Bernard MT Condensed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Tarján Gábor</dc:creator>
  <dc:description/>
  <cp:lastModifiedBy>George</cp:lastModifiedBy>
  <cp:revision>90</cp:revision>
  <dcterms:modified xsi:type="dcterms:W3CDTF">2021-11-16T19:17:00Z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A4 (210x297 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