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61" r:id="rId5"/>
  </p:sldMasterIdLst>
  <p:notesMasterIdLst>
    <p:notesMasterId r:id="rId18"/>
  </p:notesMasterIdLst>
  <p:handoutMasterIdLst>
    <p:handoutMasterId r:id="rId19"/>
  </p:handoutMasterIdLst>
  <p:sldIdLst>
    <p:sldId id="256" r:id="rId6"/>
    <p:sldId id="285" r:id="rId7"/>
    <p:sldId id="265" r:id="rId8"/>
    <p:sldId id="270" r:id="rId9"/>
    <p:sldId id="284" r:id="rId10"/>
    <p:sldId id="294" r:id="rId11"/>
    <p:sldId id="333" r:id="rId12"/>
    <p:sldId id="679" r:id="rId13"/>
    <p:sldId id="678" r:id="rId14"/>
    <p:sldId id="292" r:id="rId15"/>
    <p:sldId id="288" r:id="rId16"/>
    <p:sldId id="332" r:id="rId17"/>
  </p:sldIdLst>
  <p:sldSz cx="9906000" cy="6858000" type="A4"/>
  <p:notesSz cx="6858000" cy="994568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7F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868" autoAdjust="0"/>
    <p:restoredTop sz="83908" autoAdjust="0"/>
  </p:normalViewPr>
  <p:slideViewPr>
    <p:cSldViewPr>
      <p:cViewPr varScale="1">
        <p:scale>
          <a:sx n="72" d="100"/>
          <a:sy n="72" d="100"/>
        </p:scale>
        <p:origin x="1258" y="58"/>
      </p:cViewPr>
      <p:guideLst>
        <p:guide orient="horz" pos="2160"/>
        <p:guide pos="312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rján Gábor" userId="6f1b60f9-b596-4d7c-8308-a6127a833ddb" providerId="ADAL" clId="{CA64F1D8-7DA3-4C7F-9BEC-AC9FAF3FFF90}"/>
    <pc:docChg chg="modSld">
      <pc:chgData name="Tarján Gábor" userId="6f1b60f9-b596-4d7c-8308-a6127a833ddb" providerId="ADAL" clId="{CA64F1D8-7DA3-4C7F-9BEC-AC9FAF3FFF90}" dt="2022-01-17T17:02:33.140" v="38" actId="20577"/>
      <pc:docMkLst>
        <pc:docMk/>
      </pc:docMkLst>
      <pc:sldChg chg="modSp mod">
        <pc:chgData name="Tarján Gábor" userId="6f1b60f9-b596-4d7c-8308-a6127a833ddb" providerId="ADAL" clId="{CA64F1D8-7DA3-4C7F-9BEC-AC9FAF3FFF90}" dt="2022-01-17T17:02:33.140" v="38" actId="20577"/>
        <pc:sldMkLst>
          <pc:docMk/>
          <pc:sldMk cId="1709307148" sldId="333"/>
        </pc:sldMkLst>
        <pc:spChg chg="mod">
          <ac:chgData name="Tarján Gábor" userId="6f1b60f9-b596-4d7c-8308-a6127a833ddb" providerId="ADAL" clId="{CA64F1D8-7DA3-4C7F-9BEC-AC9FAF3FFF90}" dt="2022-01-17T17:02:33.140" v="38" actId="20577"/>
          <ac:spMkLst>
            <pc:docMk/>
            <pc:sldMk cId="1709307148" sldId="333"/>
            <ac:spMk id="6" creationId="{01F2819B-50BD-4213-99A7-7047808D5FC2}"/>
          </ac:spMkLst>
        </pc:spChg>
        <pc:spChg chg="mod">
          <ac:chgData name="Tarján Gábor" userId="6f1b60f9-b596-4d7c-8308-a6127a833ddb" providerId="ADAL" clId="{CA64F1D8-7DA3-4C7F-9BEC-AC9FAF3FFF90}" dt="2022-01-17T17:00:30.861" v="25" actId="20577"/>
          <ac:spMkLst>
            <pc:docMk/>
            <pc:sldMk cId="1709307148" sldId="333"/>
            <ac:spMk id="8" creationId="{183F060A-1626-450A-9372-6518B97193F9}"/>
          </ac:spMkLst>
        </pc:spChg>
        <pc:spChg chg="mod">
          <ac:chgData name="Tarján Gábor" userId="6f1b60f9-b596-4d7c-8308-a6127a833ddb" providerId="ADAL" clId="{CA64F1D8-7DA3-4C7F-9BEC-AC9FAF3FFF90}" dt="2022-01-17T16:59:21.715" v="0" actId="1076"/>
          <ac:spMkLst>
            <pc:docMk/>
            <pc:sldMk cId="1709307148" sldId="333"/>
            <ac:spMk id="9" creationId="{7CE211CC-D4E6-4345-A664-99026B2B4E33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1AEBFF-76EF-460F-8233-A494BBCCD3D0}" type="datetimeFigureOut">
              <a:rPr lang="hu-HU" smtClean="0"/>
              <a:t>2022. 01. 17.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AA4046-E5DA-445F-999C-7E20F4B45A2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391664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A jegyzetformátum szerkesztéséhez kattintson ide</a:t>
            </a:r>
            <a:endParaRPr/>
          </a:p>
        </p:txBody>
      </p:sp>
      <p:sp>
        <p:nvSpPr>
          <p:cNvPr id="127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&lt;élőfej&gt;</a:t>
            </a:r>
            <a:endParaRPr/>
          </a:p>
        </p:txBody>
      </p:sp>
      <p:sp>
        <p:nvSpPr>
          <p:cNvPr id="128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pPr algn="r"/>
            <a:r>
              <a:rPr lang="hu-HU"/>
              <a:t>&lt;dátum/idő&gt;</a:t>
            </a:r>
            <a:endParaRPr/>
          </a:p>
        </p:txBody>
      </p:sp>
      <p:sp>
        <p:nvSpPr>
          <p:cNvPr id="129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r>
              <a:rPr lang="hu-HU"/>
              <a:t>&lt;élőláb&gt;</a:t>
            </a:r>
            <a:endParaRPr/>
          </a:p>
        </p:txBody>
      </p:sp>
      <p:sp>
        <p:nvSpPr>
          <p:cNvPr id="130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pPr algn="r"/>
            <a:fld id="{6E884CB3-57AA-4A42-880B-9405B6238A7F}" type="slidenum">
              <a:rPr lang="hu-H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09710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241439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65832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/>
          <a:p>
            <a:pPr defTabSz="909683">
              <a:defRPr/>
            </a:pPr>
            <a:r>
              <a:rPr lang="hu-HU"/>
              <a:t>Információvédelem Menedzselése LVI. Szakmai Fórum</a:t>
            </a: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36600" y="746125"/>
            <a:ext cx="5387975" cy="3730625"/>
          </a:xfrm>
          <a:prstGeom prst="rect">
            <a:avLst/>
          </a:prstGeo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01708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08626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535803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67018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40" name="Kép 39"/>
          <p:cNvPicPr/>
          <p:nvPr/>
        </p:nvPicPr>
        <p:blipFill>
          <a:blip r:embed="rId2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41" name="Kép 40"/>
          <p:cNvPicPr/>
          <p:nvPr/>
        </p:nvPicPr>
        <p:blipFill>
          <a:blip r:embed="rId2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8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82" name="Kép 81"/>
          <p:cNvPicPr/>
          <p:nvPr/>
        </p:nvPicPr>
        <p:blipFill>
          <a:blip r:embed="rId2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83" name="Kép 82"/>
          <p:cNvPicPr/>
          <p:nvPr/>
        </p:nvPicPr>
        <p:blipFill>
          <a:blip r:embed="rId2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/>
          <p:cNvPicPr/>
          <p:nvPr/>
        </p:nvPicPr>
        <p:blipFill>
          <a:blip r:embed="rId14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9" name="Picture 10"/>
          <p:cNvPicPr/>
          <p:nvPr/>
        </p:nvPicPr>
        <p:blipFill>
          <a:blip r:embed="rId15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2" name="Picture 28"/>
          <p:cNvPicPr/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743040" y="2130480"/>
            <a:ext cx="8419680" cy="146952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Tahoma"/>
              </a:rPr>
              <a:t>Címszöveg formátumának szerkesztéseMintacím szerkesztése</a:t>
            </a:r>
            <a:endParaRPr/>
          </a:p>
        </p:txBody>
      </p:sp>
      <p:sp>
        <p:nvSpPr>
          <p:cNvPr id="5" name="PlaceHolder 2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PlaceHolder 3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F12E3200-EB64-45E5-A435-6433B747F1A3}" type="slidenum">
              <a:rPr lang="hu-HU" sz="1400">
                <a:solidFill>
                  <a:srgbClr val="000000"/>
                </a:solidFill>
                <a:latin typeface="Times New Roman"/>
              </a:rPr>
              <a:t>‹#›</a:t>
            </a:fld>
            <a:endParaRPr/>
          </a:p>
        </p:txBody>
      </p:sp>
      <p:sp>
        <p:nvSpPr>
          <p:cNvPr id="7" name="PlaceHolder 4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hu-HU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hu-HU"/>
              <a:t>Hetedik vázlatszint</a:t>
            </a:r>
            <a:endParaRPr/>
          </a:p>
        </p:txBody>
      </p:sp>
      <p:pic>
        <p:nvPicPr>
          <p:cNvPr id="10" name="Kép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2" y="107593"/>
            <a:ext cx="1424608" cy="169729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9"/>
          <p:cNvPicPr/>
          <p:nvPr/>
        </p:nvPicPr>
        <p:blipFill>
          <a:blip r:embed="rId14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43" name="Picture 10"/>
          <p:cNvPicPr/>
          <p:nvPr/>
        </p:nvPicPr>
        <p:blipFill>
          <a:blip r:embed="rId15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44" name="Picture 28"/>
          <p:cNvPicPr/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Tahoma"/>
              </a:rPr>
              <a:t>Címszöveg formátumának szerkesztéseMintacím szerkesztése</a:t>
            </a:r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762120" y="1981080"/>
            <a:ext cx="8419680" cy="4114440"/>
          </a:xfrm>
          <a:prstGeom prst="rect">
            <a:avLst/>
          </a:prstGeom>
        </p:spPr>
        <p:txBody>
          <a:bodyPr/>
          <a:lstStyle/>
          <a:p>
            <a:pPr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Hatodik vázlatszint</a:t>
            </a:r>
            <a:endParaRPr/>
          </a:p>
          <a:p>
            <a:pPr>
              <a:lnSpc>
                <a:spcPct val="100000"/>
              </a:lnSpc>
              <a:buFont typeface="StarSymbol"/>
              <a:buChar char="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Hetedik vázlatszintMintaszöveg szerkesztése</a:t>
            </a:r>
            <a:endParaRPr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800">
                <a:solidFill>
                  <a:srgbClr val="000000"/>
                </a:solidFill>
                <a:latin typeface="Times New Roman"/>
              </a:rPr>
              <a:t>Második szint</a:t>
            </a:r>
            <a:endParaRPr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400">
                <a:solidFill>
                  <a:srgbClr val="000000"/>
                </a:solidFill>
                <a:latin typeface="Times New Roman"/>
              </a:rPr>
              <a:t>Harmadik szint</a:t>
            </a:r>
            <a:endParaRPr/>
          </a:p>
          <a:p>
            <a:pPr lvl="3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000">
                <a:solidFill>
                  <a:srgbClr val="000000"/>
                </a:solidFill>
                <a:latin typeface="Times New Roman"/>
              </a:rPr>
              <a:t>Negyedik szint</a:t>
            </a:r>
            <a:endParaRPr/>
          </a:p>
          <a:p>
            <a:pPr lvl="4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>
                <a:solidFill>
                  <a:srgbClr val="000000"/>
                </a:solidFill>
                <a:latin typeface="Times New Roman"/>
              </a:rPr>
              <a:t>Ötödik szint</a:t>
            </a:r>
            <a:endParaRPr/>
          </a:p>
        </p:txBody>
      </p:sp>
      <p:sp>
        <p:nvSpPr>
          <p:cNvPr id="48" name="PlaceHolder 3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9" name="PlaceHolder 4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7BA7AB8F-E1C2-4C9D-9AB0-83A808DDBC97}" type="slidenum">
              <a:rPr lang="hu-HU" sz="1400">
                <a:solidFill>
                  <a:srgbClr val="000000"/>
                </a:solidFill>
                <a:latin typeface="Times New Roman"/>
              </a:rPr>
              <a:t>‹#›</a:t>
            </a:fld>
            <a:endParaRPr/>
          </a:p>
        </p:txBody>
      </p:sp>
      <p:pic>
        <p:nvPicPr>
          <p:cNvPr id="2" name="Kép 1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" y="108134"/>
            <a:ext cx="1426206" cy="1699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forms/d/e/1FAIpQLSe9ia27P0RC97btzW8-kA9hUSYktACQRnLItpt-cm1jcBBQrQ/viewform" TargetMode="External"/><Relationship Id="rId2" Type="http://schemas.openxmlformats.org/officeDocument/2006/relationships/hyperlink" Target="https://goo.gl/forms/GWNZuwdBh5O3aP6P2" TargetMode="Externa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mailto:titkar@hetpecset.hu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saca.hu/" TargetMode="Externa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saca.hu/" TargetMode="Externa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nfosecurity-magazine.com/news-features/top-10-security-predictions-for/" TargetMode="Externa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Shape 1"/>
          <p:cNvSpPr txBox="1"/>
          <p:nvPr/>
        </p:nvSpPr>
        <p:spPr>
          <a:xfrm>
            <a:off x="2504728" y="908720"/>
            <a:ext cx="5972104" cy="165600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hu-HU" sz="2400" b="1" dirty="0">
                <a:solidFill>
                  <a:srgbClr val="000000"/>
                </a:solidFill>
                <a:latin typeface="Arial"/>
              </a:rPr>
              <a:t>„Információvédelem menedzselése”
IC. vagy XCIX. Szakmai Fórum
Budapest, 2022. január 19.</a:t>
            </a:r>
            <a:endParaRPr b="1" dirty="0"/>
          </a:p>
        </p:txBody>
      </p:sp>
      <p:sp>
        <p:nvSpPr>
          <p:cNvPr id="132" name="TextShape 2"/>
          <p:cNvSpPr txBox="1"/>
          <p:nvPr/>
        </p:nvSpPr>
        <p:spPr>
          <a:xfrm>
            <a:off x="4592960" y="2962853"/>
            <a:ext cx="3456384" cy="2903621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hu-HU" sz="3200" b="1" dirty="0">
                <a:solidFill>
                  <a:srgbClr val="000000"/>
                </a:solidFill>
              </a:rPr>
              <a:t>Bevezető gondolatok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000" b="1" i="1" dirty="0">
                <a:solidFill>
                  <a:srgbClr val="0D0147"/>
                </a:solidFill>
                <a:latin typeface="Arial"/>
              </a:rPr>
              <a:t>Dr. Tarján Gábor</a:t>
            </a:r>
            <a:endParaRPr dirty="0"/>
          </a:p>
          <a:p>
            <a:pPr algn="ctr">
              <a:lnSpc>
                <a:spcPct val="80000"/>
              </a:lnSpc>
            </a:pPr>
            <a:r>
              <a:rPr lang="hu-HU" sz="1600" dirty="0">
                <a:solidFill>
                  <a:srgbClr val="0D0147"/>
                </a:solidFill>
                <a:latin typeface="Arial"/>
              </a:rPr>
              <a:t>Hétpecsét Információbiztonsági Egyesület, al-elnök</a:t>
            </a:r>
            <a:endParaRPr dirty="0"/>
          </a:p>
          <a:p>
            <a:pPr algn="ctr"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100" b="1" u="sng" dirty="0" err="1">
                <a:solidFill>
                  <a:srgbClr val="0066FF"/>
                </a:solidFill>
                <a:latin typeface="Arial"/>
              </a:rPr>
              <a:t>www.hetpecset.hu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B17F557D-64F0-45BD-8140-8B30AA805B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8584" y="2132856"/>
            <a:ext cx="2016224" cy="416123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01EAA1E-70F6-47BD-8B1E-452D89C45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2640" y="116632"/>
            <a:ext cx="7697400" cy="504056"/>
          </a:xfrm>
        </p:spPr>
        <p:txBody>
          <a:bodyPr/>
          <a:lstStyle/>
          <a:p>
            <a:pPr algn="ctr"/>
            <a:r>
              <a:rPr lang="hu-HU" sz="2400" b="1" dirty="0"/>
              <a:t>A rendezvényünk értékelő lapja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C54AE6C3-1046-45B1-B7E1-8290AFB385DB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347088"/>
          </a:xfrm>
        </p:spPr>
        <p:txBody>
          <a:bodyPr/>
          <a:lstStyle/>
          <a:p>
            <a:pPr algn="ctr"/>
            <a:endParaRPr lang="hu-HU" sz="3200" dirty="0">
              <a:hlinkClick r:id="rId2"/>
            </a:endParaRPr>
          </a:p>
          <a:p>
            <a:pPr algn="ctr"/>
            <a:endParaRPr lang="hu-HU" sz="3200" dirty="0">
              <a:hlinkClick r:id="rId2"/>
            </a:endParaRPr>
          </a:p>
          <a:p>
            <a:pPr algn="ctr"/>
            <a:endParaRPr lang="hu-HU" sz="3200" dirty="0">
              <a:hlinkClick r:id="rId2"/>
            </a:endParaRPr>
          </a:p>
          <a:p>
            <a:pPr algn="ctr"/>
            <a:endParaRPr lang="hu-HU" sz="3200" dirty="0">
              <a:hlinkClick r:id="rId2"/>
            </a:endParaRPr>
          </a:p>
          <a:p>
            <a:pPr algn="ctr"/>
            <a:endParaRPr lang="hu-HU" sz="3200" dirty="0">
              <a:hlinkClick r:id="rId2"/>
            </a:endParaRPr>
          </a:p>
          <a:p>
            <a:pPr algn="ctr"/>
            <a:endParaRPr lang="hu-HU" sz="3200" dirty="0">
              <a:hlinkClick r:id="rId2"/>
            </a:endParaRPr>
          </a:p>
          <a:p>
            <a:pPr algn="ctr"/>
            <a:endParaRPr lang="hu-HU" sz="3200" dirty="0">
              <a:hlinkClick r:id="rId2"/>
            </a:endParaRPr>
          </a:p>
          <a:p>
            <a:pPr algn="ctr"/>
            <a:endParaRPr lang="hu-HU" sz="3200" dirty="0">
              <a:hlinkClick r:id="rId2"/>
            </a:endParaRP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16B55562-4A1B-4962-B26F-EBFA07AAA1AF}"/>
              </a:ext>
            </a:extLst>
          </p:cNvPr>
          <p:cNvSpPr txBox="1"/>
          <p:nvPr/>
        </p:nvSpPr>
        <p:spPr>
          <a:xfrm>
            <a:off x="416496" y="5090700"/>
            <a:ext cx="9505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dirty="0">
                <a:hlinkClick r:id="rId3"/>
              </a:rPr>
              <a:t>https://docs.google.com/forms/d/e/1FAIpQLSe9ia27P0RC97btzW8-kA9hUSYktACQRnLItpt-cm1jcBBQrQ/viewform</a:t>
            </a:r>
            <a:r>
              <a:rPr lang="hu-HU" sz="1200" dirty="0"/>
              <a:t> 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0F8D16C4-A175-4E65-A14D-79AC055BC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4848" y="1340768"/>
            <a:ext cx="3168352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2329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CustomShape 2"/>
          <p:cNvSpPr/>
          <p:nvPr/>
        </p:nvSpPr>
        <p:spPr>
          <a:xfrm>
            <a:off x="1928664" y="692696"/>
            <a:ext cx="7668852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hu-HU" sz="3200" b="1" dirty="0">
                <a:solidFill>
                  <a:srgbClr val="0D0147"/>
                </a:solidFill>
                <a:latin typeface="Arial"/>
              </a:rPr>
              <a:t>Mai program – 7P (10:00 – 13.00)</a:t>
            </a:r>
            <a:endParaRPr sz="3200" dirty="0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9922FA49-732B-4341-9BA1-695610E5F9E8}"/>
              </a:ext>
            </a:extLst>
          </p:cNvPr>
          <p:cNvSpPr txBox="1"/>
          <p:nvPr/>
        </p:nvSpPr>
        <p:spPr>
          <a:xfrm>
            <a:off x="308484" y="1988840"/>
            <a:ext cx="9289032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hu-HU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Köszöntő és bevezető gondolatok - Aktualitások az információvédelem területén - </a:t>
            </a:r>
            <a:r>
              <a:rPr lang="hu-HU" b="0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Dr. Tarján Gábor (Hétpecsét Egyesület) alelnök</a:t>
            </a:r>
          </a:p>
          <a:p>
            <a:pPr algn="l"/>
            <a:endParaRPr lang="hu-HU" b="0" i="0" dirty="0">
              <a:solidFill>
                <a:srgbClr val="660000"/>
              </a:solidFill>
              <a:effectLst/>
              <a:latin typeface="Open Sans" panose="020B0606030504020204" pitchFamily="34" charset="0"/>
            </a:endParaRPr>
          </a:p>
          <a:p>
            <a:pPr algn="l"/>
            <a:r>
              <a:rPr lang="hu-HU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Alkalmazásbiztonsági trendek </a:t>
            </a:r>
            <a:r>
              <a:rPr lang="hu-HU" b="0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 - </a:t>
            </a:r>
            <a:r>
              <a:rPr lang="hu-HU" b="0" i="0" dirty="0" err="1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Prekler</a:t>
            </a:r>
            <a:r>
              <a:rPr lang="hu-HU" b="0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 Róbert (Micro </a:t>
            </a:r>
            <a:r>
              <a:rPr lang="hu-HU" b="0" i="0" dirty="0" err="1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Focus</a:t>
            </a:r>
            <a:r>
              <a:rPr lang="hu-HU" b="0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) </a:t>
            </a:r>
            <a:r>
              <a:rPr lang="hu-HU" b="0" i="0" dirty="0" err="1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sales</a:t>
            </a:r>
            <a:r>
              <a:rPr lang="hu-HU" b="0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hu-HU" b="0" i="0" dirty="0" err="1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engineer</a:t>
            </a:r>
            <a:endParaRPr lang="hu-HU" b="0" i="0" dirty="0">
              <a:solidFill>
                <a:srgbClr val="660000"/>
              </a:solidFill>
              <a:effectLst/>
              <a:latin typeface="Open Sans" panose="020B0606030504020204" pitchFamily="34" charset="0"/>
            </a:endParaRPr>
          </a:p>
          <a:p>
            <a:pPr algn="l"/>
            <a:endParaRPr lang="hu-HU" b="0" i="0" dirty="0">
              <a:solidFill>
                <a:srgbClr val="660000"/>
              </a:solidFill>
              <a:effectLst/>
              <a:latin typeface="Open Sans" panose="020B0606030504020204" pitchFamily="34" charset="0"/>
            </a:endParaRPr>
          </a:p>
          <a:p>
            <a:pPr algn="l"/>
            <a:r>
              <a:rPr lang="hu-HU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Egy új kockázat az informatikai védelemben: a kvantumszámítógép - </a:t>
            </a:r>
            <a:r>
              <a:rPr lang="hu-HU" b="0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Koczka Ferenc (Eszterházy Károly Katolikus Egyetem Informatikai Osztály) informatikai osztályvezető</a:t>
            </a:r>
          </a:p>
          <a:p>
            <a:pPr algn="l"/>
            <a:endParaRPr lang="hu-HU" b="0" i="0" dirty="0">
              <a:solidFill>
                <a:srgbClr val="660000"/>
              </a:solidFill>
              <a:effectLst/>
              <a:latin typeface="Open Sans" panose="020B0606030504020204" pitchFamily="34" charset="0"/>
            </a:endParaRPr>
          </a:p>
          <a:p>
            <a:pPr algn="l"/>
            <a:r>
              <a:rPr lang="hu-HU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Megfelelések digitális tükörben - </a:t>
            </a:r>
            <a:r>
              <a:rPr lang="hu-HU" b="0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Egyed Zalán (Intelligens Társadalomért Országos Szövetség) Elnökségi tag</a:t>
            </a:r>
          </a:p>
          <a:p>
            <a:pPr algn="l"/>
            <a:endParaRPr lang="hu-HU" b="0" i="0" dirty="0">
              <a:solidFill>
                <a:srgbClr val="660000"/>
              </a:solidFill>
              <a:effectLst/>
              <a:latin typeface="Open Sans" panose="020B0606030504020204" pitchFamily="34" charset="0"/>
            </a:endParaRPr>
          </a:p>
          <a:p>
            <a:pPr algn="l"/>
            <a:r>
              <a:rPr lang="hu-HU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Banki ügyfeleket fenyegető veszélyek a kibertérben - </a:t>
            </a:r>
            <a:r>
              <a:rPr lang="hu-HU" b="0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Almádi János (Egyéni Vállalkozó) információbiztonsági tanácsadó</a:t>
            </a:r>
          </a:p>
        </p:txBody>
      </p:sp>
    </p:spTree>
    <p:extLst>
      <p:ext uri="{BB962C8B-B14F-4D97-AF65-F5344CB8AC3E}">
        <p14:creationId xmlns:p14="http://schemas.microsoft.com/office/powerpoint/2010/main" val="35827354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CustomShape 2"/>
          <p:cNvSpPr/>
          <p:nvPr/>
        </p:nvSpPr>
        <p:spPr>
          <a:xfrm>
            <a:off x="1568624" y="692696"/>
            <a:ext cx="8337376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hu-HU" sz="3200" b="1" dirty="0">
                <a:solidFill>
                  <a:srgbClr val="0D0147"/>
                </a:solidFill>
                <a:latin typeface="Arial"/>
              </a:rPr>
              <a:t>Mai program – DPO Klub (13:30 – 15:00)</a:t>
            </a:r>
            <a:endParaRPr sz="3200" dirty="0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808507BA-36A3-4D17-B83A-809DAE88B6E2}"/>
              </a:ext>
            </a:extLst>
          </p:cNvPr>
          <p:cNvSpPr txBox="1"/>
          <p:nvPr/>
        </p:nvSpPr>
        <p:spPr>
          <a:xfrm>
            <a:off x="2216696" y="2060848"/>
            <a:ext cx="5904656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20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DPO Klub a 7pecsét Egyesülettel</a:t>
            </a:r>
            <a:br>
              <a:rPr lang="hu-HU" sz="20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</a:br>
            <a:endParaRPr lang="hu-HU" sz="2000" b="0" i="0" dirty="0">
              <a:solidFill>
                <a:srgbClr val="660000"/>
              </a:solidFill>
              <a:effectLst/>
              <a:latin typeface="Open Sans" panose="020B0606030504020204" pitchFamily="34" charset="0"/>
            </a:endParaRPr>
          </a:p>
          <a:p>
            <a:pPr algn="ctr"/>
            <a:r>
              <a:rPr lang="hu-HU" sz="2000" b="0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Téma:</a:t>
            </a:r>
          </a:p>
          <a:p>
            <a:pPr algn="ctr"/>
            <a:r>
              <a:rPr lang="hu-HU" sz="20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Alvállalkozók információbiztonsági megfelelősége a GDPR elvárásai alapján</a:t>
            </a:r>
            <a:endParaRPr lang="hu-HU" sz="2000" b="0" i="0" dirty="0">
              <a:solidFill>
                <a:srgbClr val="660000"/>
              </a:solidFill>
              <a:effectLst/>
              <a:latin typeface="Open Sans" panose="020B0606030504020204" pitchFamily="34" charset="0"/>
            </a:endParaRPr>
          </a:p>
          <a:p>
            <a:pPr algn="ctr"/>
            <a:endParaRPr lang="hu-HU" sz="2000" b="0" i="0" dirty="0">
              <a:solidFill>
                <a:srgbClr val="660000"/>
              </a:solidFill>
              <a:effectLst/>
              <a:latin typeface="Open Sans" panose="020B0606030504020204" pitchFamily="34" charset="0"/>
            </a:endParaRPr>
          </a:p>
          <a:p>
            <a:pPr algn="ctr"/>
            <a:r>
              <a:rPr lang="hu-HU" sz="2000" b="0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Időpont:</a:t>
            </a:r>
            <a:br>
              <a:rPr lang="hu-HU" sz="20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</a:br>
            <a:r>
              <a:rPr lang="hu-HU" sz="20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A 7pecsét fórumot követően: 13:30 óra</a:t>
            </a:r>
            <a:br>
              <a:rPr lang="hu-HU" sz="20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</a:br>
            <a:endParaRPr lang="hu-HU" sz="2000" b="0" i="0" dirty="0">
              <a:solidFill>
                <a:srgbClr val="660000"/>
              </a:solidFill>
              <a:effectLst/>
              <a:latin typeface="Open Sans" panose="020B0606030504020204" pitchFamily="34" charset="0"/>
            </a:endParaRPr>
          </a:p>
          <a:p>
            <a:pPr algn="ctr"/>
            <a:r>
              <a:rPr lang="hu-HU" sz="2000" b="0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Előadó:</a:t>
            </a:r>
          </a:p>
          <a:p>
            <a:pPr algn="ctr"/>
            <a:r>
              <a:rPr lang="hu-HU" sz="20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Sándor Zsolt András - Gill &amp; Murry Kft.</a:t>
            </a:r>
            <a:endParaRPr lang="hu-HU" sz="2000" b="0" i="0" dirty="0">
              <a:solidFill>
                <a:srgbClr val="660000"/>
              </a:solidFill>
              <a:effectLst/>
              <a:latin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555830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Shape 1"/>
          <p:cNvSpPr txBox="1"/>
          <p:nvPr/>
        </p:nvSpPr>
        <p:spPr>
          <a:xfrm>
            <a:off x="8769424" y="6019920"/>
            <a:ext cx="558536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D8E583D1-96C4-4E1F-8F8E-145E7A507308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2</a:t>
            </a:fld>
            <a:endParaRPr dirty="0"/>
          </a:p>
        </p:txBody>
      </p:sp>
      <p:sp>
        <p:nvSpPr>
          <p:cNvPr id="134" name="TextShape 2"/>
          <p:cNvSpPr txBox="1"/>
          <p:nvPr/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hu-HU" sz="2800" b="1" dirty="0">
                <a:solidFill>
                  <a:srgbClr val="0D0147"/>
                </a:solidFill>
                <a:latin typeface="Arial"/>
              </a:rPr>
              <a:t>A huszonegyedik évünket kezdtük 2022-ben!</a:t>
            </a:r>
            <a:endParaRPr sz="2800" dirty="0"/>
          </a:p>
        </p:txBody>
      </p:sp>
      <p:sp>
        <p:nvSpPr>
          <p:cNvPr id="135" name="TextShape 3"/>
          <p:cNvSpPr txBox="1"/>
          <p:nvPr/>
        </p:nvSpPr>
        <p:spPr>
          <a:xfrm>
            <a:off x="1136576" y="1196752"/>
            <a:ext cx="8191384" cy="4968552"/>
          </a:xfrm>
          <a:prstGeom prst="rect">
            <a:avLst/>
          </a:prstGeom>
        </p:spPr>
        <p:txBody>
          <a:bodyPr/>
          <a:lstStyle/>
          <a:p>
            <a:pPr lvl="1">
              <a:lnSpc>
                <a:spcPct val="100000"/>
              </a:lnSpc>
              <a:buSzPct val="25000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2001-től óta „Értékteremtő munkacsoport”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 err="1">
                <a:solidFill>
                  <a:srgbClr val="000000"/>
                </a:solidFill>
                <a:latin typeface="Arial"/>
              </a:rPr>
              <a:t>MagiCom</a:t>
            </a:r>
            <a:r>
              <a:rPr lang="hu-HU" sz="2000" dirty="0">
                <a:solidFill>
                  <a:srgbClr val="000000"/>
                </a:solidFill>
                <a:latin typeface="Arial"/>
              </a:rPr>
              <a:t> + Szenzor + magánszemélyek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BS7799 szabvány fordítás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oktatási tematikák készítése</a:t>
            </a:r>
            <a:endParaRPr dirty="0"/>
          </a:p>
          <a:p>
            <a:endParaRPr dirty="0"/>
          </a:p>
          <a:p>
            <a:pPr lvl="1">
              <a:lnSpc>
                <a:spcPct val="100000"/>
              </a:lnSpc>
              <a:buSzPct val="25000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2004-ben 12 magánszemély megalakítja a</a:t>
            </a:r>
            <a:endParaRPr dirty="0"/>
          </a:p>
          <a:p>
            <a:r>
              <a:rPr lang="hu-HU" sz="2400" dirty="0">
                <a:solidFill>
                  <a:srgbClr val="000000"/>
                </a:solidFill>
                <a:latin typeface="Arial"/>
              </a:rPr>
              <a:t>	 </a:t>
            </a:r>
            <a:r>
              <a:rPr lang="hu-HU" sz="2400" b="1" dirty="0">
                <a:solidFill>
                  <a:srgbClr val="000000"/>
                </a:solidFill>
                <a:latin typeface="Arial"/>
              </a:rPr>
              <a:t>Hétpecsét Információbiztonsági Egyesület</a:t>
            </a:r>
            <a:r>
              <a:rPr lang="hu-HU" sz="2400" dirty="0">
                <a:solidFill>
                  <a:srgbClr val="000000"/>
                </a:solidFill>
                <a:latin typeface="Arial"/>
              </a:rPr>
              <a:t>et</a:t>
            </a:r>
            <a:endParaRPr dirty="0"/>
          </a:p>
          <a:p>
            <a:endParaRPr dirty="0"/>
          </a:p>
          <a:p>
            <a:pPr lvl="1">
              <a:lnSpc>
                <a:spcPct val="100000"/>
              </a:lnSpc>
              <a:buSzPct val="25000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Céljaink: 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az információs társadalom biztonságának támogatása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az információvédelem kultúrájának és ismereteinek terjesztése, a tudatosság kialakítása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információvédelmi szakmai műhely létrehozása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8E1A447A-62FF-406F-8748-03A7D8F9C7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414" y="5442260"/>
            <a:ext cx="1188823" cy="1182727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0CBD3378-478B-4C2A-91A3-A20E1C78DE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7084" y="5428556"/>
            <a:ext cx="1176630" cy="1182727"/>
          </a:xfrm>
          <a:prstGeom prst="rect">
            <a:avLst/>
          </a:prstGeom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3E683BC7-EBDE-4243-A218-3530E5C50A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561" y="5457630"/>
            <a:ext cx="1176630" cy="1182727"/>
          </a:xfrm>
          <a:prstGeom prst="rect">
            <a:avLst/>
          </a:prstGeom>
        </p:spPr>
      </p:pic>
      <p:pic>
        <p:nvPicPr>
          <p:cNvPr id="7" name="Kép 6" descr="A képen aláírás, kültéri, rúd, olvasás látható&#10;&#10;Automatikusan generált leírás">
            <a:extLst>
              <a:ext uri="{FF2B5EF4-FFF2-40B4-BE49-F238E27FC236}">
                <a16:creationId xmlns:a16="http://schemas.microsoft.com/office/drawing/2014/main" id="{188F84E0-D6CD-4E30-8EC2-19CC64436B9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038" y="5442260"/>
            <a:ext cx="1211801" cy="1211801"/>
          </a:xfrm>
          <a:prstGeom prst="rect">
            <a:avLst/>
          </a:prstGeom>
        </p:spPr>
      </p:pic>
      <p:pic>
        <p:nvPicPr>
          <p:cNvPr id="9" name="Kép 8" descr="A képen aláírás, leállítás, függő, személyek látható&#10;&#10;Automatikusan generált leírás">
            <a:extLst>
              <a:ext uri="{FF2B5EF4-FFF2-40B4-BE49-F238E27FC236}">
                <a16:creationId xmlns:a16="http://schemas.microsoft.com/office/drawing/2014/main" id="{EAB51AA4-844C-4FCA-91B5-082AC2B9CA7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3299" y="5442260"/>
            <a:ext cx="1211801" cy="1229008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07034995-CC8B-4124-897A-5F5DC4423C2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80726" y="609120"/>
            <a:ext cx="2227601" cy="2227601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9627CE22-CD4F-4D55-B3D6-9EBCF3AAB5E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24295" y="4516737"/>
            <a:ext cx="1348014" cy="1271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411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Dia számának helye 4"/>
          <p:cNvSpPr>
            <a:spLocks noGrp="1"/>
          </p:cNvSpPr>
          <p:nvPr>
            <p:ph type="sldNum" sz="quarter" idx="4294967295"/>
          </p:nvPr>
        </p:nvSpPr>
        <p:spPr>
          <a:xfrm>
            <a:off x="7264400" y="6019800"/>
            <a:ext cx="2063750" cy="4953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6205E85-581F-456B-835E-379F594CD7BF}" type="slidenum">
              <a:rPr lang="hu-HU" smtClean="0"/>
              <a:pPr>
                <a:defRPr/>
              </a:pPr>
              <a:t>3</a:t>
            </a:fld>
            <a:endParaRPr lang="hu-HU"/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68624" y="763960"/>
            <a:ext cx="8208912" cy="3960440"/>
          </a:xfrm>
          <a:prstGeom prst="rect">
            <a:avLst/>
          </a:prstGeom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400" dirty="0"/>
              <a:t>20+ év civil tapasztalat</a:t>
            </a:r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400" dirty="0"/>
              <a:t>90+ szakmai fórum, 400+ előadás,100-200 látogató/fórum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400" dirty="0"/>
              <a:t>2200 fős címlista (ajaj GDPR </a:t>
            </a:r>
            <a:r>
              <a:rPr lang="hu-HU" sz="2400" dirty="0">
                <a:sym typeface="Wingdings" panose="05000000000000000000" pitchFamily="2" charset="2"/>
              </a:rPr>
              <a:t></a:t>
            </a:r>
            <a:r>
              <a:rPr lang="hu-HU" sz="2400" dirty="0"/>
              <a:t>)</a:t>
            </a:r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400" dirty="0"/>
              <a:t>szakmai díjakat adunk</a:t>
            </a:r>
          </a:p>
          <a:p>
            <a:pPr eaLnBrk="1" hangingPunct="1">
              <a:lnSpc>
                <a:spcPct val="90000"/>
              </a:lnSpc>
            </a:pPr>
            <a:r>
              <a:rPr lang="hu-HU" dirty="0"/>
              <a:t>	- Az év információbiztonsági szak- és diplomadolgozata</a:t>
            </a:r>
          </a:p>
          <a:p>
            <a:pPr eaLnBrk="1" hangingPunct="1">
              <a:lnSpc>
                <a:spcPct val="90000"/>
              </a:lnSpc>
            </a:pPr>
            <a:r>
              <a:rPr lang="hu-HU" dirty="0"/>
              <a:t>	- </a:t>
            </a:r>
            <a:r>
              <a:rPr lang="hu-HU" dirty="0">
                <a:solidFill>
                  <a:schemeClr val="tx1"/>
                </a:solidFill>
                <a:highlight>
                  <a:srgbClr val="FFFF00"/>
                </a:highlight>
              </a:rPr>
              <a:t>Az év információbiztonsági újságírója</a:t>
            </a:r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400" dirty="0"/>
              <a:t>szakmai díjakat kapunk (ITBN: „kiemelkedő</a:t>
            </a:r>
          </a:p>
          <a:p>
            <a:pPr eaLnBrk="1" hangingPunct="1">
              <a:lnSpc>
                <a:spcPct val="90000"/>
              </a:lnSpc>
            </a:pPr>
            <a:r>
              <a:rPr lang="hu-HU" sz="2400" dirty="0"/>
              <a:t>     ismeretterjesztő, evangelizáló tevékenységéért”)</a:t>
            </a:r>
          </a:p>
          <a:p>
            <a:pPr eaLnBrk="1" hangingPunct="1">
              <a:lnSpc>
                <a:spcPct val="90000"/>
              </a:lnSpc>
            </a:pPr>
            <a:endParaRPr lang="hu-HU" sz="2400" dirty="0"/>
          </a:p>
          <a:p>
            <a:pPr eaLnBrk="1" hangingPunct="1">
              <a:lnSpc>
                <a:spcPct val="90000"/>
              </a:lnSpc>
            </a:pPr>
            <a:endParaRPr lang="hu-HU" sz="2400" dirty="0">
              <a:sym typeface="Wingdings" panose="05000000000000000000" pitchFamily="2" charset="2"/>
            </a:endParaRPr>
          </a:p>
          <a:p>
            <a:pPr eaLnBrk="1" hangingPunct="1">
              <a:lnSpc>
                <a:spcPct val="90000"/>
              </a:lnSpc>
            </a:pPr>
            <a:endParaRPr lang="hu-HU" sz="2400" dirty="0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182364E4-F11D-4EFF-9C3E-6AB6BA0ED6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012" y="3429000"/>
            <a:ext cx="5837428" cy="283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330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37DADD8-CFDF-46BB-92C3-E9D8B94BD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4648" y="584710"/>
            <a:ext cx="7128792" cy="1121706"/>
          </a:xfrm>
        </p:spPr>
        <p:txBody>
          <a:bodyPr/>
          <a:lstStyle/>
          <a:p>
            <a:pPr algn="ctr"/>
            <a:r>
              <a:rPr lang="hu-HU" sz="3600" b="1" dirty="0">
                <a:latin typeface="+mn-lt"/>
              </a:rPr>
              <a:t>Köszönjük a kitartó támogatást, </a:t>
            </a:r>
            <a:br>
              <a:rPr lang="hu-HU" sz="3600" b="1" dirty="0">
                <a:latin typeface="+mn-lt"/>
              </a:rPr>
            </a:br>
            <a:r>
              <a:rPr lang="hu-HU" sz="3600" b="1" dirty="0">
                <a:latin typeface="+mn-lt"/>
              </a:rPr>
              <a:t>hiszen nélkülük nem léteznénk:</a:t>
            </a:r>
            <a:endParaRPr lang="en-US" sz="3600" b="1" dirty="0">
              <a:latin typeface="+mn-lt"/>
            </a:endParaRPr>
          </a:p>
        </p:txBody>
      </p:sp>
      <p:sp>
        <p:nvSpPr>
          <p:cNvPr id="16" name="Szövegdoboz 15">
            <a:extLst>
              <a:ext uri="{FF2B5EF4-FFF2-40B4-BE49-F238E27FC236}">
                <a16:creationId xmlns:a16="http://schemas.microsoft.com/office/drawing/2014/main" id="{3962CC96-F443-4BA2-B99E-CA50CB60FB4B}"/>
              </a:ext>
            </a:extLst>
          </p:cNvPr>
          <p:cNvSpPr txBox="1"/>
          <p:nvPr/>
        </p:nvSpPr>
        <p:spPr>
          <a:xfrm>
            <a:off x="704528" y="2122158"/>
            <a:ext cx="63367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/>
              <a:t>30+ magán pártoló tag! </a:t>
            </a:r>
          </a:p>
          <a:p>
            <a:r>
              <a:rPr lang="hu-HU" sz="2800" b="1" dirty="0"/>
              <a:t>…és 10+ céges pártoló tagunk! </a:t>
            </a: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6F089AAA-22FF-48DA-B49B-605E039B9E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0552" y="3052955"/>
            <a:ext cx="2160240" cy="1213618"/>
          </a:xfrm>
          <a:prstGeom prst="rect">
            <a:avLst/>
          </a:prstGeom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26B363C4-4850-4209-B145-FF005DD1BD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480" y="3312102"/>
            <a:ext cx="2000250" cy="695325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7769DDE7-988A-400B-9972-41840BEDC2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8984" y="3294516"/>
            <a:ext cx="2345862" cy="563329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0423B47A-D25F-4254-AD5A-9D218D7ED3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9304" y="3423781"/>
            <a:ext cx="1828800" cy="304800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1582738D-D359-4803-AE9A-7514440067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2480" y="4257273"/>
            <a:ext cx="2160240" cy="721520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228CD61C-1B2A-4EED-B136-8EBF7A246C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16946" y="4007062"/>
            <a:ext cx="1572008" cy="777367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75609BC9-8D85-4ACF-BCA6-89FEA02AC8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80507" y="4174829"/>
            <a:ext cx="2381250" cy="609600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D5346F63-3C48-49EE-9D70-811808C43DD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09062" y="4266573"/>
            <a:ext cx="1905000" cy="466725"/>
          </a:xfrm>
          <a:prstGeom prst="rect">
            <a:avLst/>
          </a:prstGeom>
        </p:spPr>
      </p:pic>
      <p:pic>
        <p:nvPicPr>
          <p:cNvPr id="11" name="Kép 10">
            <a:extLst>
              <a:ext uri="{FF2B5EF4-FFF2-40B4-BE49-F238E27FC236}">
                <a16:creationId xmlns:a16="http://schemas.microsoft.com/office/drawing/2014/main" id="{B7BB3564-2B51-4B18-B543-F82AB393D41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8205" y="5085184"/>
            <a:ext cx="1828800" cy="809625"/>
          </a:xfrm>
          <a:prstGeom prst="rect">
            <a:avLst/>
          </a:prstGeom>
        </p:spPr>
      </p:pic>
      <p:pic>
        <p:nvPicPr>
          <p:cNvPr id="13" name="Kép 12">
            <a:extLst>
              <a:ext uri="{FF2B5EF4-FFF2-40B4-BE49-F238E27FC236}">
                <a16:creationId xmlns:a16="http://schemas.microsoft.com/office/drawing/2014/main" id="{9FCE33C2-45AE-4946-8B96-03FAC15C43C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411627" y="5152761"/>
            <a:ext cx="2692790" cy="521383"/>
          </a:xfrm>
          <a:prstGeom prst="rect">
            <a:avLst/>
          </a:prstGeom>
        </p:spPr>
      </p:pic>
      <p:pic>
        <p:nvPicPr>
          <p:cNvPr id="14" name="Kép 13">
            <a:extLst>
              <a:ext uri="{FF2B5EF4-FFF2-40B4-BE49-F238E27FC236}">
                <a16:creationId xmlns:a16="http://schemas.microsoft.com/office/drawing/2014/main" id="{4F298FDA-C415-47C7-AD7C-4FACC6F2396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26021" y="4951349"/>
            <a:ext cx="2028825" cy="952500"/>
          </a:xfrm>
          <a:prstGeom prst="rect">
            <a:avLst/>
          </a:prstGeom>
        </p:spPr>
      </p:pic>
      <p:pic>
        <p:nvPicPr>
          <p:cNvPr id="15" name="Kép 14">
            <a:extLst>
              <a:ext uri="{FF2B5EF4-FFF2-40B4-BE49-F238E27FC236}">
                <a16:creationId xmlns:a16="http://schemas.microsoft.com/office/drawing/2014/main" id="{AF1808C1-8933-4B03-B9AE-752F1E405EC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457545" y="5054599"/>
            <a:ext cx="2319991" cy="627024"/>
          </a:xfrm>
          <a:prstGeom prst="rect">
            <a:avLst/>
          </a:prstGeom>
        </p:spPr>
      </p:pic>
      <p:sp>
        <p:nvSpPr>
          <p:cNvPr id="17" name="Szövegdoboz 16">
            <a:extLst>
              <a:ext uri="{FF2B5EF4-FFF2-40B4-BE49-F238E27FC236}">
                <a16:creationId xmlns:a16="http://schemas.microsoft.com/office/drawing/2014/main" id="{3046CA09-A0AA-4B21-AC9A-A030D353F4A1}"/>
              </a:ext>
            </a:extLst>
          </p:cNvPr>
          <p:cNvSpPr txBox="1"/>
          <p:nvPr/>
        </p:nvSpPr>
        <p:spPr>
          <a:xfrm>
            <a:off x="1011328" y="6348652"/>
            <a:ext cx="60965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dirty="0"/>
              <a:t>…és lesz itt hely az Ön cég-logójának is!</a:t>
            </a:r>
          </a:p>
        </p:txBody>
      </p:sp>
    </p:spTree>
    <p:extLst>
      <p:ext uri="{BB962C8B-B14F-4D97-AF65-F5344CB8AC3E}">
        <p14:creationId xmlns:p14="http://schemas.microsoft.com/office/powerpoint/2010/main" val="2594438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Shape 2"/>
          <p:cNvSpPr txBox="1"/>
          <p:nvPr/>
        </p:nvSpPr>
        <p:spPr>
          <a:xfrm>
            <a:off x="1712640" y="152280"/>
            <a:ext cx="8193360" cy="456840"/>
          </a:xfrm>
          <a:prstGeom prst="rect">
            <a:avLst/>
          </a:prstGeom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srgbClr val="0D0147"/>
                </a:solidFill>
                <a:effectLst/>
                <a:uLnTx/>
                <a:uFillTx/>
                <a:latin typeface="Arial"/>
              </a:rPr>
              <a:t>Az év információbiztonsági újságírója - 2022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704528" y="836712"/>
            <a:ext cx="8780463" cy="1828800"/>
          </a:xfrm>
          <a:ln/>
        </p:spPr>
        <p:txBody>
          <a:bodyPr/>
          <a:lstStyle/>
          <a:p>
            <a:pPr algn="ctr" defTabSz="449263" rtl="0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36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PÁLYÁZATI FELHÍVÁS</a:t>
            </a:r>
            <a:br>
              <a:rPr lang="hu-HU" altLang="hu-HU" sz="36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az </a:t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„Év információbiztonsági újságírója - 2022”</a:t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cím elnyerésére</a:t>
            </a:r>
          </a:p>
        </p:txBody>
      </p:sp>
      <p:sp>
        <p:nvSpPr>
          <p:cNvPr id="7" name="CustomShape 3"/>
          <p:cNvSpPr/>
          <p:nvPr/>
        </p:nvSpPr>
        <p:spPr>
          <a:xfrm>
            <a:off x="704528" y="2708920"/>
            <a:ext cx="9001072" cy="3387920"/>
          </a:xfrm>
          <a:prstGeom prst="rect">
            <a:avLst/>
          </a:prstGeom>
          <a:noFill/>
        </p:spPr>
        <p:txBody>
          <a:bodyPr lIns="90000" tIns="45000" rIns="90000" bIns="45000"/>
          <a:lstStyle>
            <a:defPPr>
              <a:defRPr lang="hu-H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Idén XVII. alkalommal!</a:t>
            </a:r>
            <a:endParaRPr kumimoji="0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Beadási határidő: 2022. április 29. (péntek) 15:00</a:t>
            </a:r>
            <a:endParaRPr kumimoji="0" lang="hu-HU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hu-HU" sz="2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Egyesület székhelyén 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</a:rPr>
              <a:t>(1149 Budapest, Pillangó utca 16-20.)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hu-HU" sz="2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Elektronikusan</a:t>
            </a:r>
            <a:r>
              <a:rPr kumimoji="0" lang="hu-HU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(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hlinkClick r:id="rId2"/>
              </a:rPr>
              <a:t>titkar@hetpecset.hu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) </a:t>
            </a:r>
            <a:r>
              <a:rPr kumimoji="0" lang="hu-HU" sz="2000" b="0" i="1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– ez a preferált!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hu-HU" sz="2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Postai úton 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</a:rPr>
              <a:t>(1149 Budapest, Pillangó utca 16-20.)</a:t>
            </a:r>
            <a:endParaRPr kumimoji="0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Min. 5 darab 2021. január 1. utáni referencia publikáció</a:t>
            </a:r>
            <a:r>
              <a:rPr kumimoji="0" lang="hu-H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(illetve nyilvánosan elérhető link)</a:t>
            </a:r>
            <a:endParaRPr kumimoji="0" lang="hu-HU" sz="2000" b="1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</a:rPr>
              <a:t>Eredményhirdetés a 2022. évi májusi fórumon</a:t>
            </a:r>
            <a:endParaRPr kumimoji="0" sz="2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199791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extShape 1"/>
          <p:cNvSpPr txBox="1"/>
          <p:nvPr/>
        </p:nvSpPr>
        <p:spPr>
          <a:xfrm>
            <a:off x="8697416" y="6019920"/>
            <a:ext cx="630544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DA97D2CF-8120-4B18-B80D-7D973BFEA50F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6</a:t>
            </a:fld>
            <a:endParaRPr dirty="0"/>
          </a:p>
        </p:txBody>
      </p:sp>
      <p:sp>
        <p:nvSpPr>
          <p:cNvPr id="149" name="CustomShape 2"/>
          <p:cNvSpPr/>
          <p:nvPr/>
        </p:nvSpPr>
        <p:spPr>
          <a:xfrm>
            <a:off x="1374956" y="60043"/>
            <a:ext cx="8531044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hu-HU" sz="2800" b="1" dirty="0">
                <a:solidFill>
                  <a:srgbClr val="0D0147"/>
                </a:solidFill>
                <a:latin typeface="Arial"/>
              </a:rPr>
              <a:t>Az eddigi nyertesek (2006- )</a:t>
            </a:r>
            <a:endParaRPr sz="2800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80" y="2492896"/>
            <a:ext cx="1872208" cy="260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568624" y="782881"/>
            <a:ext cx="6984776" cy="5484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marL="341313" indent="-336550" eaLnBrk="0" hangingPunct="0"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1pPr>
            <a:lvl2pPr marL="741363" indent="-279400" eaLnBrk="0" hangingPunct="0"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2pPr>
            <a:lvl3pPr marL="914400" eaLnBrk="0" hangingPunct="0"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3pPr>
            <a:lvl4pPr eaLnBrk="0" hangingPunct="0"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4pPr>
            <a:lvl5pPr eaLnBrk="0" hangingPunct="0"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5pPr>
            <a:lvl6pPr marL="2514600" indent="-228600" algn="ctr" defTabSz="44926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6pPr>
            <a:lvl7pPr marL="2971800" indent="-228600" algn="ctr" defTabSz="44926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7pPr>
            <a:lvl8pPr marL="3429000" indent="-228600" algn="ctr" defTabSz="44926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8pPr>
            <a:lvl9pPr marL="3886200" indent="-228600" algn="ctr" defTabSz="44926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9pPr>
          </a:lstStyle>
          <a:p>
            <a:pPr lvl="4" algn="l" eaLnBrk="1" hangingPunct="1">
              <a:spcAft>
                <a:spcPts val="600"/>
              </a:spcAft>
              <a:buClr>
                <a:srgbClr val="0D0147"/>
              </a:buClr>
            </a:pP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2006 - </a:t>
            </a:r>
            <a:r>
              <a:rPr lang="hu-HU" altLang="hu-HU" sz="16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Kristóf Csaba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 (Biztonság portál)</a:t>
            </a:r>
          </a:p>
          <a:p>
            <a:pPr lvl="4" algn="l" eaLnBrk="1" hangingPunct="1">
              <a:spcAft>
                <a:spcPts val="600"/>
              </a:spcAft>
              <a:buClr>
                <a:srgbClr val="0D0147"/>
              </a:buClr>
            </a:pP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2007 - </a:t>
            </a:r>
            <a:r>
              <a:rPr lang="hu-HU" altLang="hu-HU" sz="16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Kelemen László 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(IT </a:t>
            </a:r>
            <a:r>
              <a:rPr lang="hu-HU" altLang="hu-HU" sz="160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Security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)</a:t>
            </a:r>
          </a:p>
          <a:p>
            <a:pPr lvl="4" algn="l" eaLnBrk="1" hangingPunct="1">
              <a:spcAft>
                <a:spcPts val="600"/>
              </a:spcAft>
              <a:buClr>
                <a:srgbClr val="0D0147"/>
              </a:buClr>
            </a:pP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2008 - </a:t>
            </a:r>
            <a:r>
              <a:rPr lang="hu-HU" altLang="hu-HU" sz="16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Turcsán Tamás 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(CW, Figyelő)</a:t>
            </a:r>
          </a:p>
          <a:p>
            <a:pPr lvl="4" algn="l" eaLnBrk="1" hangingPunct="1">
              <a:spcAft>
                <a:spcPts val="600"/>
              </a:spcAft>
              <a:buClr>
                <a:srgbClr val="0D0147"/>
              </a:buClr>
            </a:pP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2009 - </a:t>
            </a:r>
            <a:r>
              <a:rPr lang="hu-HU" altLang="hu-HU" sz="1600" b="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Dajkó</a:t>
            </a:r>
            <a:r>
              <a:rPr lang="hu-HU" altLang="hu-HU" sz="16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 Pál 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(IT café)</a:t>
            </a:r>
          </a:p>
          <a:p>
            <a:pPr lvl="4" algn="l" eaLnBrk="1" hangingPunct="1">
              <a:spcAft>
                <a:spcPts val="600"/>
              </a:spcAft>
              <a:buClr>
                <a:srgbClr val="0D0147"/>
              </a:buClr>
            </a:pP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2010 - </a:t>
            </a:r>
            <a:r>
              <a:rPr lang="hu-HU" altLang="hu-HU" sz="16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Sebők Viktória 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(Figyelő)</a:t>
            </a:r>
          </a:p>
          <a:p>
            <a:pPr lvl="4" algn="l" eaLnBrk="1" hangingPunct="1">
              <a:spcAft>
                <a:spcPts val="600"/>
              </a:spcAft>
              <a:buClr>
                <a:srgbClr val="0D0147"/>
              </a:buClr>
            </a:pP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2011 - </a:t>
            </a:r>
            <a:r>
              <a:rPr lang="hu-HU" altLang="hu-HU" sz="1600" b="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Schopp</a:t>
            </a:r>
            <a:r>
              <a:rPr lang="hu-HU" altLang="hu-HU" sz="16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 Attila 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(</a:t>
            </a:r>
            <a:r>
              <a:rPr lang="hu-HU" altLang="hu-HU" sz="160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ITBusiness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)</a:t>
            </a:r>
          </a:p>
          <a:p>
            <a:pPr lvl="4" algn="l" eaLnBrk="1" hangingPunct="1">
              <a:spcAft>
                <a:spcPts val="600"/>
              </a:spcAft>
              <a:buClr>
                <a:srgbClr val="0D0147"/>
              </a:buClr>
            </a:pP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2012 - </a:t>
            </a:r>
            <a:r>
              <a:rPr lang="hu-HU" altLang="hu-HU" sz="1600" b="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Bátky</a:t>
            </a:r>
            <a:r>
              <a:rPr lang="hu-HU" altLang="hu-HU" sz="16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 Zoltán 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(</a:t>
            </a:r>
            <a:r>
              <a:rPr lang="hu-HU" altLang="hu-HU" sz="160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Bitport.hu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 Média Kft.)</a:t>
            </a:r>
          </a:p>
          <a:p>
            <a:pPr lvl="4" algn="l" eaLnBrk="1" hangingPunct="1">
              <a:spcAft>
                <a:spcPts val="600"/>
              </a:spcAft>
              <a:buClr>
                <a:srgbClr val="0D0147"/>
              </a:buClr>
            </a:pP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2013 - </a:t>
            </a:r>
            <a:r>
              <a:rPr lang="hu-HU" altLang="hu-HU" sz="16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Kristóf Csaba 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(Biztonságportál (</a:t>
            </a:r>
            <a:r>
              <a:rPr lang="hu-HU" altLang="hu-HU" sz="160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Isidor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 Kft.)</a:t>
            </a:r>
          </a:p>
          <a:p>
            <a:pPr lvl="4" algn="l" eaLnBrk="1" hangingPunct="1">
              <a:spcAft>
                <a:spcPts val="600"/>
              </a:spcAft>
              <a:buClr>
                <a:srgbClr val="0D0147"/>
              </a:buClr>
            </a:pP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2014 - </a:t>
            </a:r>
            <a:r>
              <a:rPr lang="hu-HU" altLang="hu-HU" sz="1600" b="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Csizmazia-Darab</a:t>
            </a:r>
            <a:r>
              <a:rPr lang="hu-HU" altLang="hu-HU" sz="16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 István 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(SICONTACT Kft.)</a:t>
            </a:r>
          </a:p>
          <a:p>
            <a:pPr lvl="4" algn="l" eaLnBrk="1" hangingPunct="1">
              <a:spcAft>
                <a:spcPts val="600"/>
              </a:spcAft>
              <a:buClr>
                <a:srgbClr val="0D0147"/>
              </a:buClr>
            </a:pP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2015 - </a:t>
            </a:r>
            <a:r>
              <a:rPr lang="hu-HU" altLang="hu-HU" sz="16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Molnár József 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(PC World)</a:t>
            </a:r>
          </a:p>
          <a:p>
            <a:pPr lvl="4" eaLnBrk="1" hangingPunct="1">
              <a:spcAft>
                <a:spcPts val="600"/>
              </a:spcAft>
              <a:buClr>
                <a:srgbClr val="0D0147"/>
              </a:buClr>
            </a:pP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2016 - </a:t>
            </a:r>
            <a:r>
              <a:rPr lang="hu-HU" altLang="hu-HU" sz="1600" b="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Bolcsó</a:t>
            </a:r>
            <a:r>
              <a:rPr lang="hu-HU" altLang="hu-HU" sz="16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 Dániel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, (</a:t>
            </a:r>
            <a:r>
              <a:rPr lang="hu-HU" altLang="hu-HU" sz="160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Index.hu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)</a:t>
            </a:r>
          </a:p>
          <a:p>
            <a:pPr lvl="4" eaLnBrk="1" hangingPunct="1">
              <a:spcAft>
                <a:spcPts val="600"/>
              </a:spcAft>
              <a:buClr>
                <a:srgbClr val="0D0147"/>
              </a:buClr>
            </a:pP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2017 - </a:t>
            </a:r>
            <a:r>
              <a:rPr lang="hu-HU" altLang="hu-HU" sz="16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Vass Enikő 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(</a:t>
            </a:r>
            <a:r>
              <a:rPr lang="hu-HU" altLang="hu-HU" sz="160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ITBusiness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)</a:t>
            </a:r>
          </a:p>
          <a:p>
            <a:pPr lvl="4" eaLnBrk="1" hangingPunct="1">
              <a:spcAft>
                <a:spcPts val="600"/>
              </a:spcAft>
              <a:buClr>
                <a:srgbClr val="0D0147"/>
              </a:buClr>
            </a:pP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2018 -  </a:t>
            </a:r>
            <a:r>
              <a:rPr lang="hu-HU" altLang="hu-HU" sz="16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Dömös Zsuzsanna 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(24.hu)</a:t>
            </a:r>
          </a:p>
          <a:p>
            <a:pPr lvl="4" eaLnBrk="1" hangingPunct="1">
              <a:spcAft>
                <a:spcPts val="600"/>
              </a:spcAft>
              <a:buClr>
                <a:srgbClr val="0D0147"/>
              </a:buClr>
            </a:pP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2019 - </a:t>
            </a:r>
            <a:r>
              <a:rPr lang="hu-HU" altLang="hu-HU" sz="1600" dirty="0">
                <a:solidFill>
                  <a:srgbClr val="FF0000"/>
                </a:solidFill>
                <a:latin typeface="+mj-lt"/>
                <a:cs typeface="Tahoma" pitchFamily="34" charset="0"/>
              </a:rPr>
              <a:t> </a:t>
            </a:r>
            <a:r>
              <a:rPr lang="hu-HU" altLang="hu-HU" sz="16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Makay József 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(https://makay.net/blog)</a:t>
            </a:r>
          </a:p>
          <a:p>
            <a:pPr lvl="4" eaLnBrk="1" hangingPunct="1">
              <a:spcAft>
                <a:spcPts val="600"/>
              </a:spcAft>
              <a:buClr>
                <a:srgbClr val="0D0147"/>
              </a:buClr>
            </a:pPr>
            <a:r>
              <a:rPr lang="hu-HU" altLang="hu-HU" sz="1600" dirty="0">
                <a:solidFill>
                  <a:srgbClr val="FF0000"/>
                </a:solidFill>
                <a:latin typeface="+mj-lt"/>
                <a:cs typeface="Tahoma" pitchFamily="34" charset="0"/>
              </a:rPr>
              <a:t>2020 - </a:t>
            </a:r>
            <a:r>
              <a:rPr lang="hu-HU" altLang="hu-HU" sz="1600" dirty="0">
                <a:solidFill>
                  <a:srgbClr val="FF0000"/>
                </a:solidFill>
                <a:latin typeface="+mj-lt"/>
                <a:cs typeface="Tahoma" pitchFamily="34" charset="0"/>
                <a:sym typeface="Wingdings" panose="05000000000000000000" pitchFamily="2" charset="2"/>
              </a:rPr>
              <a:t></a:t>
            </a:r>
          </a:p>
          <a:p>
            <a:pPr lvl="4" eaLnBrk="1" hangingPunct="1">
              <a:spcAft>
                <a:spcPts val="600"/>
              </a:spcAft>
              <a:buClr>
                <a:srgbClr val="0D0147"/>
              </a:buClr>
            </a:pPr>
            <a:r>
              <a:rPr lang="hu-HU" altLang="hu-HU" sz="1600" dirty="0">
                <a:solidFill>
                  <a:schemeClr val="tx1"/>
                </a:solidFill>
                <a:latin typeface="+mj-lt"/>
                <a:cs typeface="Tahoma" pitchFamily="34" charset="0"/>
                <a:sym typeface="Wingdings" panose="05000000000000000000" pitchFamily="2" charset="2"/>
              </a:rPr>
              <a:t>2021 – </a:t>
            </a:r>
            <a:r>
              <a:rPr lang="hu-HU" altLang="hu-HU" sz="1600" b="0" dirty="0">
                <a:solidFill>
                  <a:schemeClr val="tx1"/>
                </a:solidFill>
                <a:latin typeface="+mj-lt"/>
                <a:cs typeface="Tahoma" pitchFamily="34" charset="0"/>
                <a:sym typeface="Wingdings" panose="05000000000000000000" pitchFamily="2" charset="2"/>
              </a:rPr>
              <a:t>Kocsis Tamás </a:t>
            </a:r>
            <a:r>
              <a:rPr lang="hu-HU" altLang="hu-HU" sz="1600" dirty="0">
                <a:solidFill>
                  <a:schemeClr val="tx1"/>
                </a:solidFill>
                <a:latin typeface="+mj-lt"/>
                <a:cs typeface="Tahoma" pitchFamily="34" charset="0"/>
                <a:sym typeface="Wingdings" panose="05000000000000000000" pitchFamily="2" charset="2"/>
              </a:rPr>
              <a:t>(</a:t>
            </a:r>
            <a:r>
              <a:rPr lang="hu-HU" altLang="hu-HU" sz="1600" dirty="0" err="1">
                <a:solidFill>
                  <a:schemeClr val="tx1"/>
                </a:solidFill>
                <a:latin typeface="+mj-lt"/>
                <a:cs typeface="Tahoma" pitchFamily="34" charset="0"/>
                <a:sym typeface="Wingdings" panose="05000000000000000000" pitchFamily="2" charset="2"/>
              </a:rPr>
              <a:t>Alverad</a:t>
            </a:r>
            <a:r>
              <a:rPr lang="hu-HU" altLang="hu-HU" sz="1600" dirty="0">
                <a:solidFill>
                  <a:schemeClr val="tx1"/>
                </a:solidFill>
                <a:latin typeface="+mj-lt"/>
                <a:cs typeface="Tahoma" pitchFamily="34" charset="0"/>
                <a:sym typeface="Wingdings" panose="05000000000000000000" pitchFamily="2" charset="2"/>
              </a:rPr>
              <a:t> </a:t>
            </a:r>
            <a:r>
              <a:rPr lang="hu-HU" altLang="hu-HU" sz="1600" dirty="0" err="1">
                <a:solidFill>
                  <a:schemeClr val="tx1"/>
                </a:solidFill>
                <a:latin typeface="+mj-lt"/>
                <a:cs typeface="Tahoma" pitchFamily="34" charset="0"/>
                <a:sym typeface="Wingdings" panose="05000000000000000000" pitchFamily="2" charset="2"/>
              </a:rPr>
              <a:t>Technology</a:t>
            </a:r>
            <a:r>
              <a:rPr lang="hu-HU" altLang="hu-HU" sz="1600" dirty="0">
                <a:solidFill>
                  <a:schemeClr val="tx1"/>
                </a:solidFill>
                <a:latin typeface="+mj-lt"/>
                <a:cs typeface="Tahoma" pitchFamily="34" charset="0"/>
                <a:sym typeface="Wingdings" panose="05000000000000000000" pitchFamily="2" charset="2"/>
              </a:rPr>
              <a:t> </a:t>
            </a:r>
            <a:r>
              <a:rPr lang="hu-HU" altLang="hu-HU" sz="1600" dirty="0" err="1">
                <a:solidFill>
                  <a:schemeClr val="tx1"/>
                </a:solidFill>
                <a:latin typeface="+mj-lt"/>
                <a:cs typeface="Tahoma" pitchFamily="34" charset="0"/>
                <a:sym typeface="Wingdings" panose="05000000000000000000" pitchFamily="2" charset="2"/>
              </a:rPr>
              <a:t>Focus</a:t>
            </a:r>
            <a:r>
              <a:rPr lang="hu-HU" altLang="hu-HU" sz="1600" dirty="0">
                <a:solidFill>
                  <a:schemeClr val="tx1"/>
                </a:solidFill>
                <a:latin typeface="+mj-lt"/>
                <a:cs typeface="Tahoma" pitchFamily="34" charset="0"/>
                <a:sym typeface="Wingdings" panose="05000000000000000000" pitchFamily="2" charset="2"/>
              </a:rPr>
              <a:t>)</a:t>
            </a:r>
          </a:p>
          <a:p>
            <a:pPr lvl="4" eaLnBrk="1" hangingPunct="1">
              <a:spcAft>
                <a:spcPts val="600"/>
              </a:spcAft>
              <a:buClr>
                <a:srgbClr val="0D0147"/>
              </a:buClr>
            </a:pPr>
            <a:r>
              <a:rPr lang="hu-HU" altLang="hu-HU" sz="1600" dirty="0">
                <a:solidFill>
                  <a:srgbClr val="FF0000"/>
                </a:solidFill>
                <a:latin typeface="+mj-lt"/>
                <a:cs typeface="Tahoma" pitchFamily="34" charset="0"/>
                <a:sym typeface="Wingdings" panose="05000000000000000000" pitchFamily="2" charset="2"/>
              </a:rPr>
              <a:t>2022 - ?????</a:t>
            </a:r>
            <a:endParaRPr lang="hu-HU" altLang="hu-HU" sz="1600" dirty="0">
              <a:solidFill>
                <a:srgbClr val="FF0000"/>
              </a:solidFill>
              <a:latin typeface="+mj-lt"/>
              <a:cs typeface="Tahoma" pitchFamily="34" charset="0"/>
            </a:endParaRPr>
          </a:p>
          <a:p>
            <a:pPr lvl="4" algn="l" eaLnBrk="1" hangingPunct="1">
              <a:spcBef>
                <a:spcPts val="350"/>
              </a:spcBef>
              <a:buClrTx/>
              <a:buFontTx/>
              <a:buNone/>
            </a:pPr>
            <a:endParaRPr lang="hu-HU" altLang="hu-HU" sz="1400" dirty="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  <a:p>
            <a:pPr lvl="4" algn="l" eaLnBrk="1" hangingPunct="1">
              <a:spcBef>
                <a:spcPts val="350"/>
              </a:spcBef>
              <a:buClrTx/>
              <a:buFontTx/>
              <a:buNone/>
            </a:pPr>
            <a:endParaRPr lang="hu-HU" altLang="hu-HU" sz="1050" i="1" dirty="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  <a:p>
            <a:pPr algn="l" eaLnBrk="1" hangingPunct="1">
              <a:spcBef>
                <a:spcPts val="400"/>
              </a:spcBef>
              <a:buClrTx/>
              <a:buFontTx/>
              <a:buNone/>
            </a:pPr>
            <a:endParaRPr lang="hu-HU" altLang="hu-HU" sz="1100" i="1" dirty="0">
              <a:solidFill>
                <a:srgbClr val="FF0000"/>
              </a:solidFill>
            </a:endParaRPr>
          </a:p>
          <a:p>
            <a:pPr lvl="4" algn="l" eaLnBrk="1" hangingPunct="1">
              <a:spcBef>
                <a:spcPts val="400"/>
              </a:spcBef>
              <a:buClrTx/>
              <a:buFontTx/>
              <a:buNone/>
            </a:pPr>
            <a:endParaRPr lang="hu-HU" altLang="hu-HU" sz="1100" i="1" dirty="0">
              <a:solidFill>
                <a:srgbClr val="FF0000"/>
              </a:solidFill>
            </a:endParaRPr>
          </a:p>
          <a:p>
            <a:pPr lvl="4" algn="l" eaLnBrk="1" hangingPunct="1">
              <a:spcBef>
                <a:spcPts val="400"/>
              </a:spcBef>
              <a:buClrTx/>
              <a:buFontTx/>
              <a:buNone/>
            </a:pPr>
            <a:endParaRPr lang="hu-HU" altLang="hu-HU" sz="1100" i="1" dirty="0">
              <a:solidFill>
                <a:srgbClr val="FF0000"/>
              </a:solidFill>
            </a:endParaRPr>
          </a:p>
          <a:p>
            <a:pPr lvl="3" algn="l" eaLnBrk="1" hangingPunct="1">
              <a:spcBef>
                <a:spcPts val="400"/>
              </a:spcBef>
              <a:buClrTx/>
              <a:buFontTx/>
              <a:buNone/>
            </a:pPr>
            <a:endParaRPr lang="hu-HU" altLang="hu-HU" sz="1100" b="0" i="1" dirty="0">
              <a:solidFill>
                <a:srgbClr val="000000"/>
              </a:solidFill>
            </a:endParaRPr>
          </a:p>
          <a:p>
            <a:pPr lvl="1" algn="l" eaLnBrk="1" hangingPunct="1">
              <a:spcBef>
                <a:spcPts val="600"/>
              </a:spcBef>
              <a:buClrTx/>
              <a:buFontTx/>
              <a:buNone/>
            </a:pPr>
            <a:endParaRPr lang="hu-HU" altLang="hu-HU" sz="1600" b="0" dirty="0">
              <a:solidFill>
                <a:srgbClr val="000000"/>
              </a:solidFill>
            </a:endParaRPr>
          </a:p>
          <a:p>
            <a:pPr algn="l" eaLnBrk="1" hangingPunct="1">
              <a:spcBef>
                <a:spcPts val="600"/>
              </a:spcBef>
              <a:buClrTx/>
              <a:buFontTx/>
              <a:buNone/>
            </a:pPr>
            <a:endParaRPr lang="hu-HU" altLang="hu-HU" sz="1600" b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041597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F8F7BAD-5FD0-431D-A8F6-38240885B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6656" y="116632"/>
            <a:ext cx="7553384" cy="504056"/>
          </a:xfrm>
        </p:spPr>
        <p:txBody>
          <a:bodyPr/>
          <a:lstStyle/>
          <a:p>
            <a:pPr algn="ctr"/>
            <a:r>
              <a:rPr lang="hu-HU" sz="2400" b="1" dirty="0"/>
              <a:t>Események az (egészen) közeli (és távolabbi) jövőből</a:t>
            </a: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01F2819B-50BD-4213-99A7-7047808D5FC2}"/>
              </a:ext>
            </a:extLst>
          </p:cNvPr>
          <p:cNvSpPr txBox="1"/>
          <p:nvPr/>
        </p:nvSpPr>
        <p:spPr>
          <a:xfrm>
            <a:off x="4004727" y="2619560"/>
            <a:ext cx="2416951" cy="1477328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u-HU" dirty="0"/>
              <a:t>EIVOK 22. Fórum</a:t>
            </a:r>
          </a:p>
          <a:p>
            <a:pPr algn="ctr"/>
            <a:r>
              <a:rPr lang="hu-HU" dirty="0"/>
              <a:t>2022.01.27.</a:t>
            </a:r>
          </a:p>
          <a:p>
            <a:pPr algn="ctr"/>
            <a:r>
              <a:rPr lang="hu-HU" dirty="0">
                <a:hlinkClick r:id="rId2"/>
              </a:rPr>
              <a:t>https://www.hte.hu/en/informaciobiztonsagi-szakosztaly-eivok</a:t>
            </a:r>
            <a:r>
              <a:rPr lang="hu-HU" dirty="0"/>
              <a:t>  </a:t>
            </a: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F57B7E98-81D4-4500-95FB-3964DC93B9A3}"/>
              </a:ext>
            </a:extLst>
          </p:cNvPr>
          <p:cNvSpPr txBox="1"/>
          <p:nvPr/>
        </p:nvSpPr>
        <p:spPr>
          <a:xfrm>
            <a:off x="2518046" y="5818762"/>
            <a:ext cx="3903633" cy="3693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hu-HU" i="1" dirty="0"/>
              <a:t>…és persze CPE pontok tömkelege!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7876F2AE-BD0A-4116-BECD-C87FD2E99192}"/>
              </a:ext>
            </a:extLst>
          </p:cNvPr>
          <p:cNvSpPr txBox="1"/>
          <p:nvPr/>
        </p:nvSpPr>
        <p:spPr>
          <a:xfrm>
            <a:off x="640904" y="2573288"/>
            <a:ext cx="2416951" cy="2308324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u-HU" dirty="0"/>
              <a:t>ISACA akkreditált </a:t>
            </a:r>
          </a:p>
          <a:p>
            <a:pPr algn="ctr"/>
            <a:r>
              <a:rPr lang="hu-HU" b="1" dirty="0"/>
              <a:t>CISA felkészítő tanfolyam</a:t>
            </a:r>
          </a:p>
          <a:p>
            <a:pPr algn="ctr"/>
            <a:r>
              <a:rPr lang="hu-HU" dirty="0"/>
              <a:t>2022. </a:t>
            </a:r>
          </a:p>
          <a:p>
            <a:pPr algn="ctr"/>
            <a:r>
              <a:rPr lang="hu-HU" dirty="0"/>
              <a:t>március 3-4-5,10-11. </a:t>
            </a:r>
          </a:p>
          <a:p>
            <a:pPr algn="ctr"/>
            <a:r>
              <a:rPr lang="hu-HU" dirty="0" err="1"/>
              <a:t>Tonci</a:t>
            </a:r>
            <a:r>
              <a:rPr lang="hu-HU" dirty="0"/>
              <a:t> </a:t>
            </a:r>
            <a:r>
              <a:rPr lang="hu-HU" dirty="0" err="1"/>
              <a:t>Kaleb</a:t>
            </a:r>
            <a:endParaRPr lang="hu-HU" dirty="0"/>
          </a:p>
          <a:p>
            <a:r>
              <a:rPr lang="hu-HU" dirty="0"/>
              <a:t>Akkreditált trénerrel!</a:t>
            </a:r>
          </a:p>
          <a:p>
            <a:pPr algn="ctr"/>
            <a:r>
              <a:rPr lang="hu-HU" dirty="0">
                <a:hlinkClick r:id="rId2"/>
              </a:rPr>
              <a:t>www.isaca.hu</a:t>
            </a:r>
            <a:r>
              <a:rPr lang="hu-HU" dirty="0"/>
              <a:t>  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183F060A-1626-450A-9372-6518B97193F9}"/>
              </a:ext>
            </a:extLst>
          </p:cNvPr>
          <p:cNvSpPr txBox="1"/>
          <p:nvPr/>
        </p:nvSpPr>
        <p:spPr>
          <a:xfrm>
            <a:off x="6692169" y="1124744"/>
            <a:ext cx="2416951" cy="1200329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u-HU" dirty="0"/>
              <a:t>ISACA 2. szerdák!</a:t>
            </a:r>
          </a:p>
          <a:p>
            <a:pPr algn="ctr"/>
            <a:r>
              <a:rPr lang="hu-HU" dirty="0">
                <a:hlinkClick r:id="rId2"/>
              </a:rPr>
              <a:t>www.isaca.hu</a:t>
            </a:r>
            <a:r>
              <a:rPr lang="hu-HU" dirty="0"/>
              <a:t> </a:t>
            </a:r>
          </a:p>
          <a:p>
            <a:pPr algn="ctr"/>
            <a:r>
              <a:rPr lang="hu-HU" dirty="0"/>
              <a:t>2022.02.09.</a:t>
            </a:r>
          </a:p>
          <a:p>
            <a:pPr algn="ctr"/>
            <a:r>
              <a:rPr lang="hu-HU" dirty="0"/>
              <a:t>KÖZGYŰLÉS! 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7CE211CC-D4E6-4345-A664-99026B2B4E33}"/>
              </a:ext>
            </a:extLst>
          </p:cNvPr>
          <p:cNvSpPr txBox="1"/>
          <p:nvPr/>
        </p:nvSpPr>
        <p:spPr>
          <a:xfrm>
            <a:off x="5213203" y="4558446"/>
            <a:ext cx="3903632" cy="646331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u-HU" dirty="0"/>
              <a:t>WITSEC szakmai nap 2022</a:t>
            </a:r>
          </a:p>
          <a:p>
            <a:pPr algn="ctr"/>
            <a:r>
              <a:rPr lang="hu-HU" dirty="0">
                <a:hlinkClick r:id="rId2"/>
              </a:rPr>
              <a:t>https://www.witsec.hu/hu</a:t>
            </a:r>
            <a:r>
              <a:rPr lang="hu-HU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7093071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F8F7BAD-5FD0-431D-A8F6-38240885B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8624" y="116632"/>
            <a:ext cx="8136904" cy="504056"/>
          </a:xfrm>
        </p:spPr>
        <p:txBody>
          <a:bodyPr/>
          <a:lstStyle/>
          <a:p>
            <a:pPr algn="ctr"/>
            <a:r>
              <a:rPr lang="hu-HU" sz="2400" b="1" dirty="0"/>
              <a:t>…és egy kiemelkedően fontos esemény a jövőből!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729F3983-827F-4AFF-959C-D48419EC3874}"/>
              </a:ext>
            </a:extLst>
          </p:cNvPr>
          <p:cNvSpPr txBox="1"/>
          <p:nvPr/>
        </p:nvSpPr>
        <p:spPr>
          <a:xfrm>
            <a:off x="2576736" y="1905506"/>
            <a:ext cx="5328592" cy="3046988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u-HU" sz="3200" dirty="0">
                <a:solidFill>
                  <a:srgbClr val="FF0000"/>
                </a:solidFill>
              </a:rPr>
              <a:t>100. </a:t>
            </a:r>
            <a:r>
              <a:rPr lang="hu-HU" sz="3200" dirty="0"/>
              <a:t>Hétpecsét Információbiztonsági Fórum</a:t>
            </a:r>
          </a:p>
          <a:p>
            <a:pPr algn="ctr"/>
            <a:r>
              <a:rPr lang="hu-HU" sz="3200" b="1" dirty="0"/>
              <a:t>2022. március 16. (szerda)</a:t>
            </a:r>
          </a:p>
          <a:p>
            <a:pPr algn="ctr"/>
            <a:r>
              <a:rPr lang="hu-HU" sz="3200" i="1" dirty="0"/>
              <a:t>Néhány meglepetéssel készülünk!</a:t>
            </a:r>
          </a:p>
          <a:p>
            <a:pPr algn="ctr"/>
            <a:r>
              <a:rPr lang="hu-HU" sz="3200" dirty="0">
                <a:hlinkClick r:id="rId2"/>
              </a:rPr>
              <a:t>www.hetpecset.hu</a:t>
            </a:r>
            <a:r>
              <a:rPr lang="hu-HU" sz="32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7469898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>
            <a:extLst>
              <a:ext uri="{FF2B5EF4-FFF2-40B4-BE49-F238E27FC236}">
                <a16:creationId xmlns:a16="http://schemas.microsoft.com/office/drawing/2014/main" id="{E65D8C3A-21DC-4D75-98B3-A33403298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0672" y="44624"/>
            <a:ext cx="7121996" cy="635670"/>
          </a:xfrm>
        </p:spPr>
        <p:txBody>
          <a:bodyPr>
            <a:noAutofit/>
          </a:bodyPr>
          <a:lstStyle/>
          <a:p>
            <a:pPr algn="ctr"/>
            <a:r>
              <a:rPr lang="hu-HU" sz="2800" b="1" dirty="0"/>
              <a:t>2022 információbiztonsági trendjei</a:t>
            </a:r>
          </a:p>
        </p:txBody>
      </p:sp>
      <p:sp>
        <p:nvSpPr>
          <p:cNvPr id="5" name="Tartalom helye 2">
            <a:extLst>
              <a:ext uri="{FF2B5EF4-FFF2-40B4-BE49-F238E27FC236}">
                <a16:creationId xmlns:a16="http://schemas.microsoft.com/office/drawing/2014/main" id="{D3F36A58-4661-465A-AEE6-06100B3E9050}"/>
              </a:ext>
            </a:extLst>
          </p:cNvPr>
          <p:cNvSpPr txBox="1">
            <a:spLocks/>
          </p:cNvSpPr>
          <p:nvPr/>
        </p:nvSpPr>
        <p:spPr>
          <a:xfrm>
            <a:off x="704528" y="2060849"/>
            <a:ext cx="9001000" cy="403244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hu-HU" kern="0" dirty="0">
                <a:solidFill>
                  <a:sysClr val="windowText" lastClr="000000"/>
                </a:solidFill>
                <a:hlinkClick r:id="rId2"/>
              </a:rPr>
              <a:t>https://www.infosecurity-magazine.com/news-features/top-10-security-predictions-for/</a:t>
            </a:r>
            <a:endParaRPr lang="hu-HU" kern="0" dirty="0">
              <a:solidFill>
                <a:sysClr val="windowText" lastClr="000000"/>
              </a:solidFill>
            </a:endParaRPr>
          </a:p>
          <a:p>
            <a:endParaRPr lang="hu-HU" kern="0" dirty="0">
              <a:solidFill>
                <a:sysClr val="windowText" lastClr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kern="0" dirty="0">
                <a:solidFill>
                  <a:sysClr val="windowText" lastClr="000000"/>
                </a:solidFill>
              </a:rPr>
              <a:t>Remote Working Becomes Flexible Working</a:t>
            </a:r>
            <a:r>
              <a:rPr lang="hu-HU" sz="2400" kern="0" dirty="0">
                <a:solidFill>
                  <a:sysClr val="windowText" lastClr="000000"/>
                </a:solidFill>
              </a:rPr>
              <a:t> / „Távoli” munkavégzés – „Rugalmas” munkavégzés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kern="0" dirty="0">
                <a:solidFill>
                  <a:sysClr val="windowText" lastClr="000000"/>
                </a:solidFill>
              </a:rPr>
              <a:t>Employees Are a Weak Link In the Chain of Security</a:t>
            </a:r>
            <a:r>
              <a:rPr lang="hu-HU" sz="2400" kern="0" dirty="0">
                <a:solidFill>
                  <a:sysClr val="windowText" lastClr="000000"/>
                </a:solidFill>
              </a:rPr>
              <a:t> / A munkavállalók a gyenge láncszem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kern="0" dirty="0">
                <a:solidFill>
                  <a:sysClr val="windowText" lastClr="000000"/>
                </a:solidFill>
              </a:rPr>
              <a:t>Organizations Will Strengthen their Cloud Resiliency</a:t>
            </a:r>
            <a:r>
              <a:rPr lang="hu-HU" sz="2400" kern="0" dirty="0">
                <a:solidFill>
                  <a:sysClr val="windowText" lastClr="000000"/>
                </a:solidFill>
              </a:rPr>
              <a:t> / A szervezetek növelik felhős ellenállóképességüket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kern="0" dirty="0">
                <a:solidFill>
                  <a:sysClr val="windowText" lastClr="000000"/>
                </a:solidFill>
              </a:rPr>
              <a:t>Increased Focus on Supply Chain Risks</a:t>
            </a:r>
            <a:r>
              <a:rPr lang="hu-HU" sz="2400" kern="0" dirty="0">
                <a:solidFill>
                  <a:sysClr val="windowText" lastClr="000000"/>
                </a:solidFill>
              </a:rPr>
              <a:t> / Növekvő fókusz a beszállítói lánchoz köthető kockázatokon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kern="0" dirty="0">
                <a:solidFill>
                  <a:sysClr val="windowText" lastClr="000000"/>
                </a:solidFill>
              </a:rPr>
              <a:t>Evolution of Cyber Insurance</a:t>
            </a:r>
            <a:r>
              <a:rPr lang="hu-HU" sz="2400" kern="0" dirty="0">
                <a:solidFill>
                  <a:sysClr val="windowText" lastClr="000000"/>
                </a:solidFill>
              </a:rPr>
              <a:t> / a </a:t>
            </a:r>
            <a:r>
              <a:rPr lang="hu-HU" sz="2400" kern="0" dirty="0" err="1">
                <a:solidFill>
                  <a:sysClr val="windowText" lastClr="000000"/>
                </a:solidFill>
              </a:rPr>
              <a:t>kiber</a:t>
            </a:r>
            <a:r>
              <a:rPr lang="hu-HU" sz="2400" kern="0" dirty="0">
                <a:solidFill>
                  <a:sysClr val="windowText" lastClr="000000"/>
                </a:solidFill>
              </a:rPr>
              <a:t>-biztosítások „fejlődése”</a:t>
            </a:r>
            <a:endParaRPr lang="en-GB" sz="2400" kern="0" dirty="0">
              <a:solidFill>
                <a:sysClr val="windowText" lastClr="000000"/>
              </a:solidFill>
            </a:endParaRP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6BC3CD90-AE73-4526-9914-4C3BE042E591}"/>
              </a:ext>
            </a:extLst>
          </p:cNvPr>
          <p:cNvSpPr txBox="1"/>
          <p:nvPr/>
        </p:nvSpPr>
        <p:spPr>
          <a:xfrm>
            <a:off x="2936776" y="1340768"/>
            <a:ext cx="50405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i="0" dirty="0">
                <a:effectLst/>
                <a:latin typeface="Bitter"/>
              </a:rPr>
              <a:t>Top 10: </a:t>
            </a:r>
            <a:r>
              <a:rPr lang="en-US" sz="2400" b="1" i="0" dirty="0" err="1">
                <a:effectLst/>
                <a:latin typeface="Bitter"/>
              </a:rPr>
              <a:t>Infosecurity</a:t>
            </a:r>
            <a:r>
              <a:rPr lang="en-US" sz="2400" b="1" i="0" dirty="0">
                <a:effectLst/>
                <a:latin typeface="Bitter"/>
              </a:rPr>
              <a:t> Predictions </a:t>
            </a:r>
            <a:r>
              <a:rPr lang="en-US" b="1" i="0" dirty="0">
                <a:solidFill>
                  <a:srgbClr val="FFFFFF"/>
                </a:solidFill>
                <a:effectLst/>
                <a:latin typeface="Bitter"/>
              </a:rPr>
              <a:t>for </a:t>
            </a:r>
            <a:r>
              <a:rPr lang="en-US" b="0" i="0" dirty="0">
                <a:solidFill>
                  <a:srgbClr val="FFFFFF"/>
                </a:solidFill>
                <a:effectLst/>
                <a:latin typeface="Bitter"/>
              </a:rPr>
              <a:t>2022</a:t>
            </a:r>
          </a:p>
        </p:txBody>
      </p:sp>
    </p:spTree>
    <p:extLst>
      <p:ext uri="{BB962C8B-B14F-4D97-AF65-F5344CB8AC3E}">
        <p14:creationId xmlns:p14="http://schemas.microsoft.com/office/powerpoint/2010/main" val="26158376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5ACD43720D442549879AF264950DA219" ma:contentTypeVersion="10" ma:contentTypeDescription="Új dokumentum létrehozása." ma:contentTypeScope="" ma:versionID="c6435a1189dc00f6d0f4804e44a655b1">
  <xsd:schema xmlns:xsd="http://www.w3.org/2001/XMLSchema" xmlns:xs="http://www.w3.org/2001/XMLSchema" xmlns:p="http://schemas.microsoft.com/office/2006/metadata/properties" xmlns:ns3="99173ce1-e3f5-4546-aa1f-973bda85ae02" targetNamespace="http://schemas.microsoft.com/office/2006/metadata/properties" ma:root="true" ma:fieldsID="42f24dfea3f50cda223103c2752b8b5a" ns3:_="">
    <xsd:import namespace="99173ce1-e3f5-4546-aa1f-973bda85ae0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173ce1-e3f5-4546-aa1f-973bda85ae0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75DDC31-0CAD-4502-9AF5-1358B8B2452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173ce1-e3f5-4546-aa1f-973bda85ae0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59CD2AB-727F-4262-BABD-C08C2B450069}">
  <ds:schemaRefs>
    <ds:schemaRef ds:uri="http://purl.org/dc/elements/1.1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purl.org/dc/terms/"/>
    <ds:schemaRef ds:uri="http://www.w3.org/XML/1998/namespace"/>
    <ds:schemaRef ds:uri="http://schemas.microsoft.com/office/infopath/2007/PartnerControls"/>
    <ds:schemaRef ds:uri="99173ce1-e3f5-4546-aa1f-973bda85ae02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D7387B0B-1102-4F9F-9F39-679B0323EDC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3017</TotalTime>
  <Words>821</Words>
  <Application>Microsoft Office PowerPoint</Application>
  <PresentationFormat>A4 (210x297 mm)</PresentationFormat>
  <Paragraphs>134</Paragraphs>
  <Slides>12</Slides>
  <Notes>6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8</vt:i4>
      </vt:variant>
      <vt:variant>
        <vt:lpstr>Téma</vt:lpstr>
      </vt:variant>
      <vt:variant>
        <vt:i4>2</vt:i4>
      </vt:variant>
      <vt:variant>
        <vt:lpstr>Diacímek</vt:lpstr>
      </vt:variant>
      <vt:variant>
        <vt:i4>12</vt:i4>
      </vt:variant>
    </vt:vector>
  </HeadingPairs>
  <TitlesOfParts>
    <vt:vector size="22" baseType="lpstr">
      <vt:lpstr>Arial</vt:lpstr>
      <vt:lpstr>Bitter</vt:lpstr>
      <vt:lpstr>Calibri</vt:lpstr>
      <vt:lpstr>Open Sans</vt:lpstr>
      <vt:lpstr>StarSymbol</vt:lpstr>
      <vt:lpstr>Tahoma</vt:lpstr>
      <vt:lpstr>Times New Roman</vt:lpstr>
      <vt:lpstr>Wingdings</vt:lpstr>
      <vt:lpstr>Office Theme</vt:lpstr>
      <vt:lpstr>Office Theme</vt:lpstr>
      <vt:lpstr>PowerPoint-bemutató</vt:lpstr>
      <vt:lpstr>PowerPoint-bemutató</vt:lpstr>
      <vt:lpstr>PowerPoint-bemutató</vt:lpstr>
      <vt:lpstr>Köszönjük a kitartó támogatást,  hiszen nélkülük nem léteznénk:</vt:lpstr>
      <vt:lpstr>PÁLYÁZATI FELHÍVÁS az  „Év információbiztonsági újságírója - 2022” cím elnyerésére</vt:lpstr>
      <vt:lpstr>PowerPoint-bemutató</vt:lpstr>
      <vt:lpstr>Események az (egészen) közeli (és távolabbi) jövőből</vt:lpstr>
      <vt:lpstr>…és egy kiemelkedően fontos esemény a jövőből!</vt:lpstr>
      <vt:lpstr>2022 információbiztonsági trendjei</vt:lpstr>
      <vt:lpstr>A rendezvényünk értékelő lapja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Tarján Gábor</dc:creator>
  <cp:lastModifiedBy>Tarján Gábor</cp:lastModifiedBy>
  <cp:revision>194</cp:revision>
  <cp:lastPrinted>2016-01-20T05:40:47Z</cp:lastPrinted>
  <dcterms:modified xsi:type="dcterms:W3CDTF">2022-01-17T17:02:51Z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0x0101005ACD43720D442549879AF264950DA219</vt:lpwstr>
  </property>
</Properties>
</file>