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8"/>
  </p:notesMasterIdLst>
  <p:handoutMasterIdLst>
    <p:handoutMasterId r:id="rId19"/>
  </p:handoutMasterIdLst>
  <p:sldIdLst>
    <p:sldId id="256" r:id="rId6"/>
    <p:sldId id="285" r:id="rId7"/>
    <p:sldId id="265" r:id="rId8"/>
    <p:sldId id="270" r:id="rId9"/>
    <p:sldId id="284" r:id="rId10"/>
    <p:sldId id="294" r:id="rId11"/>
    <p:sldId id="333" r:id="rId12"/>
    <p:sldId id="679" r:id="rId13"/>
    <p:sldId id="678" r:id="rId14"/>
    <p:sldId id="292" r:id="rId15"/>
    <p:sldId id="288" r:id="rId16"/>
    <p:sldId id="332" r:id="rId17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83908" autoAdjust="0"/>
  </p:normalViewPr>
  <p:slideViewPr>
    <p:cSldViewPr>
      <p:cViewPr varScale="1">
        <p:scale>
          <a:sx n="72" d="100"/>
          <a:sy n="72" d="100"/>
        </p:scale>
        <p:origin x="1258" y="5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ján Gábor" userId="6f1b60f9-b596-4d7c-8308-a6127a833ddb" providerId="ADAL" clId="{CA64F1D8-7DA3-4C7F-9BEC-AC9FAF3FFF90}"/>
    <pc:docChg chg="modSld">
      <pc:chgData name="Tarján Gábor" userId="6f1b60f9-b596-4d7c-8308-a6127a833ddb" providerId="ADAL" clId="{CA64F1D8-7DA3-4C7F-9BEC-AC9FAF3FFF90}" dt="2022-01-17T17:02:33.140" v="38" actId="20577"/>
      <pc:docMkLst>
        <pc:docMk/>
      </pc:docMkLst>
      <pc:sldChg chg="modSp mod">
        <pc:chgData name="Tarján Gábor" userId="6f1b60f9-b596-4d7c-8308-a6127a833ddb" providerId="ADAL" clId="{CA64F1D8-7DA3-4C7F-9BEC-AC9FAF3FFF90}" dt="2022-01-17T17:02:33.140" v="38" actId="20577"/>
        <pc:sldMkLst>
          <pc:docMk/>
          <pc:sldMk cId="1709307148" sldId="333"/>
        </pc:sldMkLst>
        <pc:spChg chg="mod">
          <ac:chgData name="Tarján Gábor" userId="6f1b60f9-b596-4d7c-8308-a6127a833ddb" providerId="ADAL" clId="{CA64F1D8-7DA3-4C7F-9BEC-AC9FAF3FFF90}" dt="2022-01-17T17:02:33.140" v="38" actId="20577"/>
          <ac:spMkLst>
            <pc:docMk/>
            <pc:sldMk cId="1709307148" sldId="333"/>
            <ac:spMk id="6" creationId="{01F2819B-50BD-4213-99A7-7047808D5FC2}"/>
          </ac:spMkLst>
        </pc:spChg>
        <pc:spChg chg="mod">
          <ac:chgData name="Tarján Gábor" userId="6f1b60f9-b596-4d7c-8308-a6127a833ddb" providerId="ADAL" clId="{CA64F1D8-7DA3-4C7F-9BEC-AC9FAF3FFF90}" dt="2022-01-17T17:00:30.861" v="25" actId="20577"/>
          <ac:spMkLst>
            <pc:docMk/>
            <pc:sldMk cId="1709307148" sldId="333"/>
            <ac:spMk id="8" creationId="{183F060A-1626-450A-9372-6518B97193F9}"/>
          </ac:spMkLst>
        </pc:spChg>
        <pc:spChg chg="mod">
          <ac:chgData name="Tarján Gábor" userId="6f1b60f9-b596-4d7c-8308-a6127a833ddb" providerId="ADAL" clId="{CA64F1D8-7DA3-4C7F-9BEC-AC9FAF3FFF90}" dt="2022-01-17T16:59:21.715" v="0" actId="1076"/>
          <ac:spMkLst>
            <pc:docMk/>
            <pc:sldMk cId="1709307148" sldId="333"/>
            <ac:spMk id="9" creationId="{7CE211CC-D4E6-4345-A664-99026B2B4E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5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7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86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58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01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9ia27P0RC97btzW8-kA9hUSYktACQRnLItpt-cm1jcBBQrQ/viewform" TargetMode="External"/><Relationship Id="rId2" Type="http://schemas.openxmlformats.org/officeDocument/2006/relationships/hyperlink" Target="https://goo.gl/forms/GWNZuwdBh5O3aP6P2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aca.hu/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aca.hu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security-magazine.com/news-features/top-10-security-predictions-for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IC. vagy XCIX. Szakmai Fórum
Budapest, 2022. január 19.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4592960" y="2962853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Dr. 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al-elnök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7F557D-64F0-45BD-8140-8B30AA805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2132856"/>
            <a:ext cx="2016224" cy="4161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6B55562-4A1B-4962-B26F-EBFA07AAA1AF}"/>
              </a:ext>
            </a:extLst>
          </p:cNvPr>
          <p:cNvSpPr txBox="1"/>
          <p:nvPr/>
        </p:nvSpPr>
        <p:spPr>
          <a:xfrm>
            <a:off x="416496" y="5090700"/>
            <a:ext cx="9505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https://docs.google.com/forms/d/e/1FAIpQLSe9ia27P0RC97btzW8-kA9hUSYktACQRnLItpt-cm1jcBBQrQ/viewform</a:t>
            </a:r>
            <a:r>
              <a:rPr lang="hu-HU" sz="1200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F8D16C4-A175-4E65-A14D-79AC055BC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134076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1928664" y="692696"/>
            <a:ext cx="7668852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 – 7P (10:00 – 13.00)</a:t>
            </a:r>
            <a:endParaRPr sz="32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922FA49-732B-4341-9BA1-695610E5F9E8}"/>
              </a:ext>
            </a:extLst>
          </p:cNvPr>
          <p:cNvSpPr txBox="1"/>
          <p:nvPr/>
        </p:nvSpPr>
        <p:spPr>
          <a:xfrm>
            <a:off x="308484" y="1988840"/>
            <a:ext cx="92890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Köszöntő és bevezető gondolatok - Aktualitások az információvédelem területén - 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Dr. Tarján Gábor (Hétpecsét Egyesület) alelnök</a:t>
            </a:r>
          </a:p>
          <a:p>
            <a:pPr algn="l"/>
            <a:endParaRPr lang="hu-HU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Alkalmazásbiztonsági trendek 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 - </a:t>
            </a:r>
            <a:r>
              <a:rPr lang="hu-HU" b="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Prekler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Róbert (Micro </a:t>
            </a:r>
            <a:r>
              <a:rPr lang="hu-HU" b="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Focus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hu-HU" b="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sales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engineer</a:t>
            </a:r>
            <a:endParaRPr lang="hu-HU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Egy új kockázat az informatikai védelemben: a kvantumszámítógép - 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Koczka Ferenc (Eszterházy Károly Katolikus Egyetem Informatikai Osztály) informatikai osztályvezető</a:t>
            </a:r>
          </a:p>
          <a:p>
            <a:pPr algn="l"/>
            <a:endParaRPr lang="hu-HU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Megfelelések digitális tükörben - 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Egyed Zalán (Intelligens Társadalomért Országos Szövetség) Elnökségi tag</a:t>
            </a:r>
          </a:p>
          <a:p>
            <a:pPr algn="l"/>
            <a:endParaRPr lang="hu-HU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Banki ügyfeleket fenyegető veszélyek a kibertérben - 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Almádi János (Egyéni Vállalkozó) információbiztonsági tanácsadó</a:t>
            </a:r>
          </a:p>
        </p:txBody>
      </p:sp>
    </p:spTree>
    <p:extLst>
      <p:ext uri="{BB962C8B-B14F-4D97-AF65-F5344CB8AC3E}">
        <p14:creationId xmlns:p14="http://schemas.microsoft.com/office/powerpoint/2010/main" val="358273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1568624" y="692696"/>
            <a:ext cx="8337376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 – DPO Klub (13:30 – 15:00)</a:t>
            </a:r>
            <a:endParaRPr sz="32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08507BA-36A3-4D17-B83A-809DAE88B6E2}"/>
              </a:ext>
            </a:extLst>
          </p:cNvPr>
          <p:cNvSpPr txBox="1"/>
          <p:nvPr/>
        </p:nvSpPr>
        <p:spPr>
          <a:xfrm>
            <a:off x="2216696" y="2060848"/>
            <a:ext cx="59046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DPO Klub a 7pecsét Egyesülettel</a:t>
            </a:r>
            <a:br>
              <a:rPr lang="hu-HU" sz="20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</a:br>
            <a:endParaRPr lang="hu-HU" sz="20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hu-HU" sz="20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Téma:</a:t>
            </a:r>
          </a:p>
          <a:p>
            <a:pPr algn="ctr"/>
            <a:r>
              <a:rPr lang="hu-HU" sz="20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Alvállalkozók információbiztonsági megfelelősége a GDPR elvárásai alapján</a:t>
            </a:r>
            <a:endParaRPr lang="hu-HU" sz="20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hu-HU" sz="20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hu-HU" sz="20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Időpont:</a:t>
            </a:r>
            <a:br>
              <a:rPr lang="hu-HU" sz="20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</a:br>
            <a:r>
              <a:rPr lang="hu-HU" sz="20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 7pecsét fórumot követően: 13:30 óra</a:t>
            </a:r>
            <a:br>
              <a:rPr lang="hu-HU" sz="20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</a:br>
            <a:endParaRPr lang="hu-HU" sz="20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hu-HU" sz="20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Előadó:</a:t>
            </a:r>
          </a:p>
          <a:p>
            <a:pPr algn="ctr"/>
            <a:r>
              <a:rPr lang="hu-HU" sz="20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Sándor Zsolt András - Gill &amp; Murry Kft.</a:t>
            </a:r>
            <a:endParaRPr lang="hu-HU" sz="20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58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 huszonegyedik évünket kezdtük 2022-ben!</a:t>
            </a:r>
            <a:endParaRPr sz="28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1A447A-62FF-406F-8748-03A7D8F9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14" y="5442260"/>
            <a:ext cx="1188823" cy="118272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CBD3378-478B-4C2A-91A3-A20E1C78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84" y="5428556"/>
            <a:ext cx="1176630" cy="118272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683BC7-EBDE-4243-A218-3530E5C50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561" y="5457630"/>
            <a:ext cx="1176630" cy="1182727"/>
          </a:xfrm>
          <a:prstGeom prst="rect">
            <a:avLst/>
          </a:prstGeom>
        </p:spPr>
      </p:pic>
      <p:pic>
        <p:nvPicPr>
          <p:cNvPr id="7" name="Kép 6" descr="A képen aláírás, kültéri, rúd, olvasás látható&#10;&#10;Automatikusan generált leírás">
            <a:extLst>
              <a:ext uri="{FF2B5EF4-FFF2-40B4-BE49-F238E27FC236}">
                <a16:creationId xmlns:a16="http://schemas.microsoft.com/office/drawing/2014/main" id="{188F84E0-D6CD-4E30-8EC2-19CC64436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38" y="5442260"/>
            <a:ext cx="1211801" cy="1211801"/>
          </a:xfrm>
          <a:prstGeom prst="rect">
            <a:avLst/>
          </a:prstGeom>
        </p:spPr>
      </p:pic>
      <p:pic>
        <p:nvPicPr>
          <p:cNvPr id="9" name="Kép 8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9" y="5442260"/>
            <a:ext cx="1211801" cy="122900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7034995-CC8B-4124-897A-5F5DC4423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726" y="609120"/>
            <a:ext cx="2227601" cy="222760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627CE22-CD4F-4D55-B3D6-9EBCF3AAB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4295" y="4516737"/>
            <a:ext cx="1348014" cy="1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624" y="763960"/>
            <a:ext cx="8208912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20+ év civil tapasztalat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90+ szakmai fórum, 400+ előadás,100-200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2200 fős címlista (ajaj GDPR </a:t>
            </a:r>
            <a:r>
              <a:rPr lang="hu-HU" sz="2400" dirty="0">
                <a:sym typeface="Wingdings" panose="05000000000000000000" pitchFamily="2" charset="2"/>
              </a:rPr>
              <a:t></a:t>
            </a:r>
            <a:r>
              <a:rPr lang="hu-HU" sz="2400" dirty="0"/>
              <a:t>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szak- és diplomadolgozata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</a:t>
            </a:r>
            <a:r>
              <a:rPr lang="hu-HU" dirty="0">
                <a:solidFill>
                  <a:schemeClr val="tx1"/>
                </a:solidFill>
                <a:highlight>
                  <a:srgbClr val="FFFF00"/>
                </a:highlight>
              </a:rPr>
              <a:t>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kapunk (ITBN: „kiemelkedő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    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48" y="584710"/>
            <a:ext cx="7128792" cy="1121706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kitartó támogatást, </a:t>
            </a:r>
            <a:br>
              <a:rPr lang="hu-HU" sz="3600" b="1" dirty="0">
                <a:latin typeface="+mn-lt"/>
              </a:rPr>
            </a:br>
            <a:r>
              <a:rPr lang="hu-HU" sz="3600" b="1" dirty="0">
                <a:latin typeface="+mn-lt"/>
              </a:rPr>
              <a:t>hiszen nélkülük nem léteznénk:</a:t>
            </a:r>
            <a:endParaRPr lang="en-US" sz="3600" b="1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704528" y="212215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30+ magán pártoló tag! </a:t>
            </a:r>
          </a:p>
          <a:p>
            <a:r>
              <a:rPr lang="hu-HU" sz="2800" b="1" dirty="0"/>
              <a:t>…és 10+ céges pártoló tagunk!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F089AAA-22FF-48DA-B49B-605E039B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52" y="3052955"/>
            <a:ext cx="2160240" cy="121361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6B363C4-4850-4209-B145-FF005DD1B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3312102"/>
            <a:ext cx="2000250" cy="6953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769DDE7-988A-400B-9972-41840BEDC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984" y="3294516"/>
            <a:ext cx="2345862" cy="56332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423B47A-D25F-4254-AD5A-9D218D7ED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304" y="3423781"/>
            <a:ext cx="1828800" cy="3048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582738D-D359-4803-AE9A-751444006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80" y="4257273"/>
            <a:ext cx="2160240" cy="72152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28CD61C-1B2A-4EED-B136-8EBF7A246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946" y="4007062"/>
            <a:ext cx="1572008" cy="77736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5609BC9-8D85-4ACF-BCA6-89FEA02AC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0507" y="4174829"/>
            <a:ext cx="2381250" cy="6096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5346F63-3C48-49EE-9D70-811808C43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9062" y="4266573"/>
            <a:ext cx="1905000" cy="46672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7BB3564-2B51-4B18-B543-F82AB393D4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205" y="5085184"/>
            <a:ext cx="1828800" cy="80962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FCE33C2-45AE-4946-8B96-03FAC15C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1627" y="5152761"/>
            <a:ext cx="2692790" cy="521383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4F298FDA-C415-47C7-AD7C-4FACC6F239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6021" y="4951349"/>
            <a:ext cx="2028825" cy="9525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F1808C1-8933-4B03-B9AE-752F1E405E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7545" y="5054599"/>
            <a:ext cx="2319991" cy="627024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3046CA09-A0AA-4B21-AC9A-A030D353F4A1}"/>
              </a:ext>
            </a:extLst>
          </p:cNvPr>
          <p:cNvSpPr txBox="1"/>
          <p:nvPr/>
        </p:nvSpPr>
        <p:spPr>
          <a:xfrm>
            <a:off x="1011328" y="6348652"/>
            <a:ext cx="609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…és lesz itt hely az Ön cég-logójának is!</a:t>
            </a:r>
          </a:p>
        </p:txBody>
      </p:sp>
    </p:spTree>
    <p:extLst>
      <p:ext uri="{BB962C8B-B14F-4D97-AF65-F5344CB8AC3E}">
        <p14:creationId xmlns:p14="http://schemas.microsoft.com/office/powerpoint/2010/main" val="25944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1712640" y="152280"/>
            <a:ext cx="8193360" cy="4568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D0147"/>
                </a:solidFill>
                <a:effectLst/>
                <a:uLnTx/>
                <a:uFillTx/>
                <a:latin typeface="Arial"/>
              </a:rPr>
              <a:t>Az év információbiztonsági újságírója - 2022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információbiztonsági újságírója - 2022”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Idén XVII. alkalommal!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Beadási határidő: 2022. április 29. (péntek) 15:00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Egyesület székhelyén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(1149 Budapest, Pillangó utca 16-20.)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Elektronikusan</a:t>
            </a:r>
            <a:r>
              <a:rPr kumimoji="0" lang="hu-H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titkar@hetpecset.hu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 </a:t>
            </a:r>
            <a:r>
              <a:rPr kumimoji="0" lang="hu-HU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– ez a preferált!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Postai úton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(1149 Budapest, Pillangó utca 16-20.)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Min. 5 darab 2021. január 1. utáni referencia publikáció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(illetve nyilvánosan elérhető link)</a:t>
            </a:r>
            <a:endParaRPr kumimoji="0" lang="hu-HU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Eredményhirdetés a 2022. évi májusi fórumon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697416" y="6019920"/>
            <a:ext cx="630544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A97D2CF-8120-4B18-B80D-7D973BFEA50F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6</a:t>
            </a:fld>
            <a:endParaRPr dirty="0"/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8531044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Az eddigi nyertesek (2006- )</a:t>
            </a:r>
            <a:endParaRPr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492896"/>
            <a:ext cx="1872208" cy="26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68624" y="782881"/>
            <a:ext cx="6984776" cy="548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1pPr>
            <a:lvl2pPr marL="741363" indent="-279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2pPr>
            <a:lvl3pPr marL="914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3pPr>
            <a:lvl4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4pPr>
            <a:lvl5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2006 -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(Biztonság portál)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2007 -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Kelemen László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Security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2008 -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Turcsán Tamás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(CW, Figyelő)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2009 -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Dajkó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Pál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café)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2010 -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Sebők Viktória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(Figyelő)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2011 -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Schopp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Attila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2012 -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Bátky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Zoltán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Bitport.hu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Média Kft.)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2013 -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(Biztonságportál 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Isidor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Kft.)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2014 -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Csizmazia-Darab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István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(SICONTACT Kft.)</a:t>
            </a:r>
          </a:p>
          <a:p>
            <a:pPr lvl="4" algn="l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2015 -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Molnár József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(PC World)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2016 -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Bolcsó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Dániel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, 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Index.hu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2017 -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Vass Enikő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2018 - 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Dömös Zsuzsanna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(24.hu)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2019 - </a:t>
            </a:r>
            <a:r>
              <a:rPr lang="hu-HU" altLang="hu-HU" sz="1600" dirty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Makay József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(https://makay.net/blog)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FF0000"/>
                </a:solidFill>
                <a:latin typeface="+mj-lt"/>
                <a:cs typeface="Tahoma" pitchFamily="34" charset="0"/>
              </a:rPr>
              <a:t>2020 - </a:t>
            </a:r>
            <a:r>
              <a:rPr lang="hu-HU" altLang="hu-HU" sz="1600" dirty="0">
                <a:solidFill>
                  <a:srgbClr val="FF0000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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chemeClr val="tx1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2021 – </a:t>
            </a:r>
            <a:r>
              <a:rPr lang="hu-HU" altLang="hu-HU" sz="1600" b="0" dirty="0">
                <a:solidFill>
                  <a:schemeClr val="tx1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Kocsis Tamás </a:t>
            </a:r>
            <a:r>
              <a:rPr lang="hu-HU" altLang="hu-HU" sz="1600" dirty="0">
                <a:solidFill>
                  <a:schemeClr val="tx1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(</a:t>
            </a:r>
            <a:r>
              <a:rPr lang="hu-HU" altLang="hu-HU" sz="1600" dirty="0" err="1">
                <a:solidFill>
                  <a:schemeClr val="tx1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Alverad</a:t>
            </a:r>
            <a:r>
              <a:rPr lang="hu-HU" altLang="hu-HU" sz="1600" dirty="0">
                <a:solidFill>
                  <a:schemeClr val="tx1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Technology</a:t>
            </a:r>
            <a:r>
              <a:rPr lang="hu-HU" altLang="hu-HU" sz="1600" dirty="0">
                <a:solidFill>
                  <a:schemeClr val="tx1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Focus</a:t>
            </a:r>
            <a:r>
              <a:rPr lang="hu-HU" altLang="hu-HU" sz="1600" dirty="0">
                <a:solidFill>
                  <a:schemeClr val="tx1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)</a:t>
            </a:r>
          </a:p>
          <a:p>
            <a:pPr lvl="4" eaLnBrk="1" hangingPunct="1"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FF0000"/>
                </a:solidFill>
                <a:latin typeface="+mj-lt"/>
                <a:cs typeface="Tahoma" pitchFamily="34" charset="0"/>
                <a:sym typeface="Wingdings" panose="05000000000000000000" pitchFamily="2" charset="2"/>
              </a:rPr>
              <a:t>2022 - ?????</a:t>
            </a:r>
            <a:endParaRPr lang="hu-HU" altLang="hu-HU" sz="1600" dirty="0">
              <a:solidFill>
                <a:srgbClr val="FF0000"/>
              </a:solidFill>
              <a:latin typeface="+mj-lt"/>
              <a:cs typeface="Tahoma" pitchFamily="34" charset="0"/>
            </a:endParaRP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05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3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b="0" i="1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15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7553384" cy="504056"/>
          </a:xfrm>
        </p:spPr>
        <p:txBody>
          <a:bodyPr/>
          <a:lstStyle/>
          <a:p>
            <a:pPr algn="ctr"/>
            <a:r>
              <a:rPr lang="hu-HU" sz="2400" b="1" dirty="0"/>
              <a:t>Események az (egészen) közeli (és távolabbi) jövőből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1F2819B-50BD-4213-99A7-7047808D5FC2}"/>
              </a:ext>
            </a:extLst>
          </p:cNvPr>
          <p:cNvSpPr txBox="1"/>
          <p:nvPr/>
        </p:nvSpPr>
        <p:spPr>
          <a:xfrm>
            <a:off x="4004727" y="2619560"/>
            <a:ext cx="2416951" cy="14773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EIVOK 22. Fórum</a:t>
            </a:r>
          </a:p>
          <a:p>
            <a:pPr algn="ctr"/>
            <a:r>
              <a:rPr lang="hu-HU" dirty="0"/>
              <a:t>2022.01.27.</a:t>
            </a:r>
          </a:p>
          <a:p>
            <a:pPr algn="ctr"/>
            <a:r>
              <a:rPr lang="hu-HU" dirty="0">
                <a:hlinkClick r:id="rId2"/>
              </a:rPr>
              <a:t>https://www.hte.hu/en/informaciobiztonsagi-szakosztaly-eivok</a:t>
            </a:r>
            <a:r>
              <a:rPr lang="hu-HU" dirty="0"/>
              <a:t> 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57B7E98-81D4-4500-95FB-3964DC93B9A3}"/>
              </a:ext>
            </a:extLst>
          </p:cNvPr>
          <p:cNvSpPr txBox="1"/>
          <p:nvPr/>
        </p:nvSpPr>
        <p:spPr>
          <a:xfrm>
            <a:off x="2518046" y="5818762"/>
            <a:ext cx="39036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i="1" dirty="0"/>
              <a:t>…és persze CPE pontok tömkelege!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876F2AE-BD0A-4116-BECD-C87FD2E99192}"/>
              </a:ext>
            </a:extLst>
          </p:cNvPr>
          <p:cNvSpPr txBox="1"/>
          <p:nvPr/>
        </p:nvSpPr>
        <p:spPr>
          <a:xfrm>
            <a:off x="640904" y="2573288"/>
            <a:ext cx="2416951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ISACA akkreditált </a:t>
            </a:r>
          </a:p>
          <a:p>
            <a:pPr algn="ctr"/>
            <a:r>
              <a:rPr lang="hu-HU" b="1" dirty="0"/>
              <a:t>CISA felkészítő tanfolyam</a:t>
            </a:r>
          </a:p>
          <a:p>
            <a:pPr algn="ctr"/>
            <a:r>
              <a:rPr lang="hu-HU" dirty="0"/>
              <a:t>2022. </a:t>
            </a:r>
          </a:p>
          <a:p>
            <a:pPr algn="ctr"/>
            <a:r>
              <a:rPr lang="hu-HU" dirty="0"/>
              <a:t>március 3-4-5,10-11. </a:t>
            </a:r>
          </a:p>
          <a:p>
            <a:pPr algn="ctr"/>
            <a:r>
              <a:rPr lang="hu-HU" dirty="0" err="1"/>
              <a:t>Tonci</a:t>
            </a:r>
            <a:r>
              <a:rPr lang="hu-HU" dirty="0"/>
              <a:t> </a:t>
            </a:r>
            <a:r>
              <a:rPr lang="hu-HU" dirty="0" err="1"/>
              <a:t>Kaleb</a:t>
            </a:r>
            <a:endParaRPr lang="hu-HU" dirty="0"/>
          </a:p>
          <a:p>
            <a:r>
              <a:rPr lang="hu-HU" dirty="0"/>
              <a:t>Akkreditált trénerrel!</a:t>
            </a:r>
          </a:p>
          <a:p>
            <a:pPr algn="ctr"/>
            <a:r>
              <a:rPr lang="hu-HU" dirty="0">
                <a:hlinkClick r:id="rId2"/>
              </a:rPr>
              <a:t>www.isaca.hu</a:t>
            </a:r>
            <a:r>
              <a:rPr lang="hu-HU" dirty="0"/>
              <a:t> 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83F060A-1626-450A-9372-6518B97193F9}"/>
              </a:ext>
            </a:extLst>
          </p:cNvPr>
          <p:cNvSpPr txBox="1"/>
          <p:nvPr/>
        </p:nvSpPr>
        <p:spPr>
          <a:xfrm>
            <a:off x="6692169" y="1124744"/>
            <a:ext cx="2416951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ISACA 2. szerdák!</a:t>
            </a:r>
          </a:p>
          <a:p>
            <a:pPr algn="ctr"/>
            <a:r>
              <a:rPr lang="hu-HU" dirty="0">
                <a:hlinkClick r:id="rId2"/>
              </a:rPr>
              <a:t>www.isaca.hu</a:t>
            </a:r>
            <a:r>
              <a:rPr lang="hu-HU" dirty="0"/>
              <a:t> </a:t>
            </a:r>
          </a:p>
          <a:p>
            <a:pPr algn="ctr"/>
            <a:r>
              <a:rPr lang="hu-HU" dirty="0"/>
              <a:t>2022.02.09.</a:t>
            </a:r>
          </a:p>
          <a:p>
            <a:pPr algn="ctr"/>
            <a:r>
              <a:rPr lang="hu-HU" dirty="0"/>
              <a:t>KÖZGYŰLÉS!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CE211CC-D4E6-4345-A664-99026B2B4E33}"/>
              </a:ext>
            </a:extLst>
          </p:cNvPr>
          <p:cNvSpPr txBox="1"/>
          <p:nvPr/>
        </p:nvSpPr>
        <p:spPr>
          <a:xfrm>
            <a:off x="5213203" y="4558446"/>
            <a:ext cx="3903632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WITSEC szakmai nap 2022</a:t>
            </a:r>
          </a:p>
          <a:p>
            <a:pPr algn="ctr"/>
            <a:r>
              <a:rPr lang="hu-HU" dirty="0">
                <a:hlinkClick r:id="rId2"/>
              </a:rPr>
              <a:t>https://www.witsec.hu/hu</a:t>
            </a:r>
            <a:r>
              <a:rPr lang="hu-H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0930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624" y="116632"/>
            <a:ext cx="8136904" cy="504056"/>
          </a:xfrm>
        </p:spPr>
        <p:txBody>
          <a:bodyPr/>
          <a:lstStyle/>
          <a:p>
            <a:pPr algn="ctr"/>
            <a:r>
              <a:rPr lang="hu-HU" sz="2400" b="1" dirty="0"/>
              <a:t>…és egy kiemelkedően fontos esemény a jövőből!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29F3983-827F-4AFF-959C-D48419EC3874}"/>
              </a:ext>
            </a:extLst>
          </p:cNvPr>
          <p:cNvSpPr txBox="1"/>
          <p:nvPr/>
        </p:nvSpPr>
        <p:spPr>
          <a:xfrm>
            <a:off x="2576736" y="1905506"/>
            <a:ext cx="5328592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</a:rPr>
              <a:t>100. </a:t>
            </a:r>
            <a:r>
              <a:rPr lang="hu-HU" sz="3200" dirty="0"/>
              <a:t>Hétpecsét Információbiztonsági Fórum</a:t>
            </a:r>
          </a:p>
          <a:p>
            <a:pPr algn="ctr"/>
            <a:r>
              <a:rPr lang="hu-HU" sz="3200" b="1" dirty="0"/>
              <a:t>2022. március 16. (szerda)</a:t>
            </a:r>
          </a:p>
          <a:p>
            <a:pPr algn="ctr"/>
            <a:r>
              <a:rPr lang="hu-HU" sz="3200" i="1" dirty="0"/>
              <a:t>Néhány meglepetéssel készülünk!</a:t>
            </a:r>
          </a:p>
          <a:p>
            <a:pPr algn="ctr"/>
            <a:r>
              <a:rPr lang="hu-HU" sz="3200" dirty="0">
                <a:hlinkClick r:id="rId2"/>
              </a:rPr>
              <a:t>www.hetpecset.hu</a:t>
            </a:r>
            <a:r>
              <a:rPr lang="hu-HU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698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E65D8C3A-21DC-4D75-98B3-A3340329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672" y="44624"/>
            <a:ext cx="7121996" cy="63567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2022 információbiztonsági trendjei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D3F36A58-4661-465A-AEE6-06100B3E9050}"/>
              </a:ext>
            </a:extLst>
          </p:cNvPr>
          <p:cNvSpPr txBox="1">
            <a:spLocks/>
          </p:cNvSpPr>
          <p:nvPr/>
        </p:nvSpPr>
        <p:spPr>
          <a:xfrm>
            <a:off x="704528" y="2060849"/>
            <a:ext cx="90010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kern="0" dirty="0">
                <a:solidFill>
                  <a:sysClr val="windowText" lastClr="000000"/>
                </a:solidFill>
                <a:hlinkClick r:id="rId2"/>
              </a:rPr>
              <a:t>https://www.infosecurity-magazine.com/news-features/top-10-security-predictions-for/</a:t>
            </a:r>
            <a:endParaRPr lang="hu-HU" kern="0" dirty="0">
              <a:solidFill>
                <a:sysClr val="windowText" lastClr="000000"/>
              </a:solidFill>
            </a:endParaRPr>
          </a:p>
          <a:p>
            <a:endParaRPr lang="hu-HU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Remote Working Becomes Flexible Working</a:t>
            </a:r>
            <a:r>
              <a:rPr lang="hu-HU" sz="2400" kern="0" dirty="0">
                <a:solidFill>
                  <a:sysClr val="windowText" lastClr="000000"/>
                </a:solidFill>
              </a:rPr>
              <a:t> / „Távoli” munkavégzés – „Rugalmas” munkavégzés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Employees Are a Weak Link In the Chain of Security</a:t>
            </a:r>
            <a:r>
              <a:rPr lang="hu-HU" sz="2400" kern="0" dirty="0">
                <a:solidFill>
                  <a:sysClr val="windowText" lastClr="000000"/>
                </a:solidFill>
              </a:rPr>
              <a:t> / A munkavállalók a gyenge láncszem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Organizations Will Strengthen their Cloud Resiliency</a:t>
            </a:r>
            <a:r>
              <a:rPr lang="hu-HU" sz="2400" kern="0" dirty="0">
                <a:solidFill>
                  <a:sysClr val="windowText" lastClr="000000"/>
                </a:solidFill>
              </a:rPr>
              <a:t> / A szervezetek növelik felhős ellenállóképességüket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Increased Focus on Supply Chain Risks</a:t>
            </a:r>
            <a:r>
              <a:rPr lang="hu-HU" sz="2400" kern="0" dirty="0">
                <a:solidFill>
                  <a:sysClr val="windowText" lastClr="000000"/>
                </a:solidFill>
              </a:rPr>
              <a:t> / Növekvő fókusz a beszállítói lánchoz köthető kockázatokon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ysClr val="windowText" lastClr="000000"/>
                </a:solidFill>
              </a:rPr>
              <a:t>Evolution of Cyber Insurance</a:t>
            </a:r>
            <a:r>
              <a:rPr lang="hu-HU" sz="2400" kern="0" dirty="0">
                <a:solidFill>
                  <a:sysClr val="windowText" lastClr="000000"/>
                </a:solidFill>
              </a:rPr>
              <a:t> / a </a:t>
            </a:r>
            <a:r>
              <a:rPr lang="hu-HU" sz="2400" kern="0" dirty="0" err="1">
                <a:solidFill>
                  <a:sysClr val="windowText" lastClr="000000"/>
                </a:solidFill>
              </a:rPr>
              <a:t>kiber</a:t>
            </a:r>
            <a:r>
              <a:rPr lang="hu-HU" sz="2400" kern="0" dirty="0">
                <a:solidFill>
                  <a:sysClr val="windowText" lastClr="000000"/>
                </a:solidFill>
              </a:rPr>
              <a:t>-biztosítások „fejlődése”</a:t>
            </a:r>
            <a:endParaRPr lang="en-GB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BC3CD90-AE73-4526-9914-4C3BE042E591}"/>
              </a:ext>
            </a:extLst>
          </p:cNvPr>
          <p:cNvSpPr txBox="1"/>
          <p:nvPr/>
        </p:nvSpPr>
        <p:spPr>
          <a:xfrm>
            <a:off x="2936776" y="1340768"/>
            <a:ext cx="5040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effectLst/>
                <a:latin typeface="Bitter"/>
              </a:rPr>
              <a:t>Top 10: </a:t>
            </a:r>
            <a:r>
              <a:rPr lang="en-US" sz="2400" b="1" i="0" dirty="0" err="1">
                <a:effectLst/>
                <a:latin typeface="Bitter"/>
              </a:rPr>
              <a:t>Infosecurity</a:t>
            </a:r>
            <a:r>
              <a:rPr lang="en-US" sz="2400" b="1" i="0" dirty="0">
                <a:effectLst/>
                <a:latin typeface="Bitter"/>
              </a:rPr>
              <a:t> Predictions </a:t>
            </a:r>
            <a:r>
              <a:rPr lang="en-US" b="1" i="0" dirty="0">
                <a:solidFill>
                  <a:srgbClr val="FFFFFF"/>
                </a:solidFill>
                <a:effectLst/>
                <a:latin typeface="Bitter"/>
              </a:rPr>
              <a:t>for </a:t>
            </a:r>
            <a:r>
              <a:rPr lang="en-US" b="0" i="0" dirty="0">
                <a:solidFill>
                  <a:srgbClr val="FFFFFF"/>
                </a:solidFill>
                <a:effectLst/>
                <a:latin typeface="Bitter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6158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CD43720D442549879AF264950DA219" ma:contentTypeVersion="10" ma:contentTypeDescription="Új dokumentum létrehozása." ma:contentTypeScope="" ma:versionID="c6435a1189dc00f6d0f4804e44a655b1">
  <xsd:schema xmlns:xsd="http://www.w3.org/2001/XMLSchema" xmlns:xs="http://www.w3.org/2001/XMLSchema" xmlns:p="http://schemas.microsoft.com/office/2006/metadata/properties" xmlns:ns3="99173ce1-e3f5-4546-aa1f-973bda85ae02" targetNamespace="http://schemas.microsoft.com/office/2006/metadata/properties" ma:root="true" ma:fieldsID="42f24dfea3f50cda223103c2752b8b5a" ns3:_="">
    <xsd:import namespace="99173ce1-e3f5-4546-aa1f-973bda85ae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73ce1-e3f5-4546-aa1f-973bda85a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5DDC31-0CAD-4502-9AF5-1358B8B24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73ce1-e3f5-4546-aa1f-973bda85a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9CD2AB-727F-4262-BABD-C08C2B450069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99173ce1-e3f5-4546-aa1f-973bda85ae0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7387B0B-1102-4F9F-9F39-679B0323ED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821</Words>
  <Application>Microsoft Office PowerPoint</Application>
  <PresentationFormat>A4 (210x297 mm)</PresentationFormat>
  <Paragraphs>134</Paragraphs>
  <Slides>12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22" baseType="lpstr">
      <vt:lpstr>Arial</vt:lpstr>
      <vt:lpstr>Bitter</vt:lpstr>
      <vt:lpstr>Calibri</vt:lpstr>
      <vt:lpstr>Open Sans</vt:lpstr>
      <vt:lpstr>StarSymbol</vt:lpstr>
      <vt:lpstr>Tahoma</vt:lpstr>
      <vt:lpstr>Times New Roman</vt:lpstr>
      <vt:lpstr>Wingdings</vt:lpstr>
      <vt:lpstr>Office Theme</vt:lpstr>
      <vt:lpstr>Office Theme</vt:lpstr>
      <vt:lpstr>PowerPoint-bemutató</vt:lpstr>
      <vt:lpstr>PowerPoint-bemutató</vt:lpstr>
      <vt:lpstr>PowerPoint-bemutató</vt:lpstr>
      <vt:lpstr>Köszönjük a kitartó támogatást,  hiszen nélkülük nem léteznénk:</vt:lpstr>
      <vt:lpstr>PÁLYÁZATI FELHÍVÁS az  „Év információbiztonsági újságírója - 2022” cím elnyerésére</vt:lpstr>
      <vt:lpstr>PowerPoint-bemutató</vt:lpstr>
      <vt:lpstr>Események az (egészen) közeli (és távolabbi) jövőből</vt:lpstr>
      <vt:lpstr>…és egy kiemelkedően fontos esemény a jövőből!</vt:lpstr>
      <vt:lpstr>2022 információbiztonsági trendjei</vt:lpstr>
      <vt:lpstr>A rendezvényünk értékelő lapja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194</cp:revision>
  <cp:lastPrinted>2016-01-20T05:40:47Z</cp:lastPrinted>
  <dcterms:modified xsi:type="dcterms:W3CDTF">2022-01-17T17:02:51Z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0x0101005ACD43720D442549879AF264950DA219</vt:lpwstr>
  </property>
</Properties>
</file>