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_rels/item1.xml.rels" ContentType="application/vnd.openxmlformats-package.relationships+xml"/>
  <Override PartName="/customXml/_rels/item2.xml.rels" ContentType="application/vnd.openxmlformats-package.relationships+xml"/>
  <Override PartName="/customXml/_rels/item3.xml.rels" ContentType="application/vnd.openxmlformats-package.relationships+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slideMaster6.xml" ContentType="application/vnd.openxmlformats-officedocument.presentationml.slideMaster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3.xml.rels" ContentType="application/vnd.openxmlformats-package.relationships+xml"/>
  <Override PartName="/ppt/notesSlides/_rels/notesSlide6.xml.rels" ContentType="application/vnd.openxmlformats-package.relationships+xml"/>
  <Override PartName="/ppt/notesSlides/_rels/notesSlide12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1.png" ContentType="image/png"/>
  <Override PartName="/ppt/media/image9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34.jpeg" ContentType="image/jpe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29.jpeg" ContentType="image/jpeg"/>
  <Override PartName="/ppt/media/image11.png" ContentType="image/png"/>
  <Override PartName="/ppt/media/image12.png" ContentType="image/png"/>
  <Override PartName="/ppt/media/image13.png" ContentType="image/png"/>
  <Override PartName="/ppt/media/image46.jpeg" ContentType="image/jpe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jpeg" ContentType="image/jpeg"/>
  <Override PartName="/ppt/media/image27.png" ContentType="image/png"/>
  <Override PartName="/ppt/media/image26.png" ContentType="image/png"/>
  <Override PartName="/ppt/media/image28.png" ContentType="image/png"/>
  <Override PartName="/ppt/media/image30.jpeg" ContentType="image/jpeg"/>
  <Override PartName="/ppt/media/image32.png" ContentType="image/png"/>
  <Override PartName="/ppt/media/image31.png" ContentType="image/png"/>
  <Override PartName="/ppt/media/image33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38.png" ContentType="image/png"/>
  <Override PartName="/ppt/media/image39.png" ContentType="image/png"/>
  <Override PartName="/ppt/media/image40.png" ContentType="image/png"/>
  <Override PartName="/ppt/media/image41.png" ContentType="image/png"/>
  <Override PartName="/ppt/media/image42.png" ContentType="image/png"/>
  <Override PartName="/ppt/media/image43.png" ContentType="image/png"/>
  <Override PartName="/ppt/media/image44.png" ContentType="image/png"/>
  <Override PartName="/ppt/media/image45.png" ContentType="image/png"/>
  <Override PartName="/ppt/media/image47.png" ContentType="image/png"/>
  <Override PartName="/ppt/media/image48.png" ContentType="image/png"/>
  <Override PartName="/ppt/media/image49.png" ContentType="image/png"/>
  <Override PartName="/ppt/media/image50.png" ContentType="image/pn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customXml" Target="../customXml/item1.xml"/><Relationship Id="rId5" Type="http://schemas.openxmlformats.org/officeDocument/2006/relationships/customXml" Target="../customXml/item2.xml"/><Relationship Id="rId6" Type="http://schemas.openxmlformats.org/officeDocument/2006/relationships/customXml" Target="../customXml/item3.xml"/><Relationship Id="rId7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</p:sldIdLst>
  <p:sldSz cx="9906000" cy="6858000"/>
  <p:notesSz cx="6858000" cy="9945687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20" Type="http://schemas.openxmlformats.org/officeDocument/2006/relationships/slide" Target="slides/slide12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7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hu-HU" sz="4400" spc="-1" strike="noStrike">
                <a:latin typeface="Arial"/>
              </a:rPr>
              <a:t>A dia áthelyezéséhez kattintson ide</a:t>
            </a:r>
            <a:endParaRPr b="0" lang="hu-HU" sz="4400" spc="-1" strike="noStrike"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hu-HU" sz="2000" spc="-1" strike="noStrike">
                <a:latin typeface="Arial"/>
              </a:rPr>
              <a:t>A jegyzetformátum szerkesztéséhez kattintson ide</a:t>
            </a:r>
            <a:endParaRPr b="0" lang="hu-HU" sz="2000" spc="-1" strike="noStrike"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hu-HU" sz="1400" spc="-1" strike="noStrike">
                <a:latin typeface="Times New Roman"/>
              </a:rPr>
              <a:t>&lt;élőfej&gt;</a:t>
            </a:r>
            <a:endParaRPr b="0" lang="hu-HU" sz="1400" spc="-1" strike="noStrike">
              <a:latin typeface="Times New Roman"/>
            </a:endParaRPr>
          </a:p>
        </p:txBody>
      </p:sp>
      <p:sp>
        <p:nvSpPr>
          <p:cNvPr id="25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hu-HU" sz="1400" spc="-1" strike="noStrike">
                <a:latin typeface="Times New Roman"/>
              </a:rPr>
              <a:t>&lt;dátum/idő&gt;</a:t>
            </a:r>
            <a:endParaRPr b="0" lang="hu-HU" sz="1400" spc="-1" strike="noStrike">
              <a:latin typeface="Times New Roman"/>
            </a:endParaRPr>
          </a:p>
        </p:txBody>
      </p:sp>
      <p:sp>
        <p:nvSpPr>
          <p:cNvPr id="25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hu-HU" sz="1400" spc="-1" strike="noStrike">
                <a:latin typeface="Times New Roman"/>
              </a:rPr>
              <a:t>&lt;élőláb&gt;</a:t>
            </a:r>
            <a:endParaRPr b="0" lang="hu-HU" sz="1400" spc="-1" strike="noStrike">
              <a:latin typeface="Times New Roman"/>
            </a:endParaRPr>
          </a:p>
        </p:txBody>
      </p:sp>
      <p:sp>
        <p:nvSpPr>
          <p:cNvPr id="25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67EA538D-A984-4E93-A744-11D51A42A143}" type="slidenum">
              <a:rPr b="0" lang="hu-HU" sz="1400" spc="-1" strike="noStrike">
                <a:latin typeface="Times New Roman"/>
              </a:rPr>
              <a:t>&lt;szám&gt;</a:t>
            </a:fld>
            <a:endParaRPr b="0" lang="hu-H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CustomShape 1"/>
          <p:cNvSpPr/>
          <p:nvPr/>
        </p:nvSpPr>
        <p:spPr>
          <a:xfrm>
            <a:off x="0" y="0"/>
            <a:ext cx="2971800" cy="496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200" cy="44748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CustomShape 1"/>
          <p:cNvSpPr/>
          <p:nvPr/>
        </p:nvSpPr>
        <p:spPr>
          <a:xfrm>
            <a:off x="0" y="0"/>
            <a:ext cx="2971800" cy="496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200" cy="44748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CustomShape 1"/>
          <p:cNvSpPr/>
          <p:nvPr/>
        </p:nvSpPr>
        <p:spPr>
          <a:xfrm>
            <a:off x="0" y="0"/>
            <a:ext cx="2971800" cy="496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329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200" cy="44748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CustomShape 1"/>
          <p:cNvSpPr/>
          <p:nvPr/>
        </p:nvSpPr>
        <p:spPr>
          <a:xfrm>
            <a:off x="0" y="0"/>
            <a:ext cx="2971800" cy="496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200" cy="44748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CustomShape 1"/>
          <p:cNvSpPr/>
          <p:nvPr/>
        </p:nvSpPr>
        <p:spPr>
          <a:xfrm>
            <a:off x="0" y="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r>
              <a:rPr b="0" lang="hu-HU" sz="1800" spc="-1" strike="noStrike">
                <a:solidFill>
                  <a:srgbClr val="000000"/>
                </a:solidFill>
                <a:latin typeface="+mn-lt"/>
                <a:ea typeface="+mn-ea"/>
              </a:rPr>
              <a:t>Információvédelem Menedzselése LVI. Szakmai Fórum</a:t>
            </a:r>
            <a:endParaRPr b="0" lang="hu-HU" sz="1800" spc="-1" strike="noStrike">
              <a:latin typeface="Arial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 type="sldImg"/>
          </p:nvPr>
        </p:nvSpPr>
        <p:spPr>
          <a:xfrm>
            <a:off x="736560" y="746280"/>
            <a:ext cx="5387400" cy="3729960"/>
          </a:xfrm>
          <a:prstGeom prst="rect">
            <a:avLst/>
          </a:prstGeom>
        </p:spPr>
      </p:sp>
      <p:sp>
        <p:nvSpPr>
          <p:cNvPr id="320" name="PlaceHolder 3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CustomShape 1"/>
          <p:cNvSpPr/>
          <p:nvPr/>
        </p:nvSpPr>
        <p:spPr>
          <a:xfrm>
            <a:off x="0" y="0"/>
            <a:ext cx="2971800" cy="496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200" cy="44748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sldImg"/>
          </p:nvPr>
        </p:nvSpPr>
        <p:spPr>
          <a:xfrm>
            <a:off x="1003320" y="1243080"/>
            <a:ext cx="4850640" cy="3357000"/>
          </a:xfrm>
          <a:prstGeom prst="rect">
            <a:avLst/>
          </a:prstGeom>
        </p:spPr>
      </p:sp>
      <p:sp>
        <p:nvSpPr>
          <p:cNvPr id="32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216000" indent="-215640">
              <a:lnSpc>
                <a:spcPct val="100000"/>
              </a:lnSpc>
            </a:pPr>
            <a:r>
              <a:rPr b="1" i="1" lang="hu-HU" sz="2000" spc="-1" strike="noStrike">
                <a:solidFill>
                  <a:srgbClr val="494b4f"/>
                </a:solidFill>
                <a:latin typeface="Roboto"/>
              </a:rPr>
              <a:t>Az a tény, hogy a hazai űrkutatási terület a Külgazdasági és Külügyminisztériumhoz került, azt jelzi, hogy az állam elkezdett nagyban gondolkodni az iparággal kapcsolatban?</a:t>
            </a:r>
            <a:endParaRPr b="0" lang="hu-HU" sz="2000" spc="-1" strike="noStrike">
              <a:latin typeface="Arial"/>
            </a:endParaRPr>
          </a:p>
        </p:txBody>
      </p:sp>
      <p:sp>
        <p:nvSpPr>
          <p:cNvPr id="325" name="CustomShape 3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519FDEC5-8945-4279-B484-DCDFF89594A5}" type="slidenum">
              <a:rPr b="0" lang="hu-HU" sz="1800" spc="-1" strike="noStrike">
                <a:solidFill>
                  <a:srgbClr val="000000"/>
                </a:solidFill>
                <a:latin typeface="+mn-lt"/>
                <a:ea typeface="+mn-ea"/>
              </a:rPr>
              <a:t>&lt;szám&gt;</a:t>
            </a:fld>
            <a:endParaRPr b="0" lang="hu-HU" sz="18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66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67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07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08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09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32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36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44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48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49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50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51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Relationship Id="rId9" Type="http://schemas.openxmlformats.org/officeDocument/2006/relationships/slideLayout" Target="../slideLayouts/slideLayout4.xml"/><Relationship Id="rId10" Type="http://schemas.openxmlformats.org/officeDocument/2006/relationships/slideLayout" Target="../slideLayouts/slideLayout5.xml"/><Relationship Id="rId11" Type="http://schemas.openxmlformats.org/officeDocument/2006/relationships/slideLayout" Target="../slideLayouts/slideLayout6.xml"/><Relationship Id="rId12" Type="http://schemas.openxmlformats.org/officeDocument/2006/relationships/slideLayout" Target="../slideLayouts/slideLayout7.xml"/><Relationship Id="rId13" Type="http://schemas.openxmlformats.org/officeDocument/2006/relationships/slideLayout" Target="../slideLayouts/slideLayout8.xml"/><Relationship Id="rId14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Relationship Id="rId9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Relationship Id="rId9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0.xml"/><Relationship Id="rId8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9" descr=""/>
          <p:cNvPicPr/>
          <p:nvPr/>
        </p:nvPicPr>
        <p:blipFill>
          <a:blip r:embed="rId2"/>
          <a:stretch/>
        </p:blipFill>
        <p:spPr>
          <a:xfrm>
            <a:off x="0" y="6324480"/>
            <a:ext cx="9905040" cy="532440"/>
          </a:xfrm>
          <a:prstGeom prst="rect">
            <a:avLst/>
          </a:prstGeom>
          <a:ln>
            <a:noFill/>
          </a:ln>
        </p:spPr>
      </p:pic>
      <p:pic>
        <p:nvPicPr>
          <p:cNvPr id="1" name="Picture 10" descr=""/>
          <p:cNvPicPr/>
          <p:nvPr/>
        </p:nvPicPr>
        <p:blipFill>
          <a:blip r:embed="rId3"/>
          <a:stretch/>
        </p:blipFill>
        <p:spPr>
          <a:xfrm>
            <a:off x="8255160" y="5943600"/>
            <a:ext cx="1649880" cy="913320"/>
          </a:xfrm>
          <a:prstGeom prst="rect">
            <a:avLst/>
          </a:prstGeom>
          <a:ln>
            <a:noFill/>
          </a:ln>
        </p:spPr>
      </p:pic>
      <p:pic>
        <p:nvPicPr>
          <p:cNvPr id="2" name="Picture 28" descr=""/>
          <p:cNvPicPr/>
          <p:nvPr/>
        </p:nvPicPr>
        <p:blipFill>
          <a:blip r:embed="rId4"/>
          <a:stretch/>
        </p:blipFill>
        <p:spPr>
          <a:xfrm>
            <a:off x="0" y="0"/>
            <a:ext cx="9905040" cy="656280"/>
          </a:xfrm>
          <a:prstGeom prst="rect">
            <a:avLst/>
          </a:prstGeom>
          <a:ln>
            <a:noFill/>
          </a:ln>
        </p:spPr>
      </p:pic>
      <p:pic>
        <p:nvPicPr>
          <p:cNvPr id="3" name="Kép 9" descr=""/>
          <p:cNvPicPr/>
          <p:nvPr/>
        </p:nvPicPr>
        <p:blipFill>
          <a:blip r:embed="rId5"/>
          <a:stretch/>
        </p:blipFill>
        <p:spPr>
          <a:xfrm>
            <a:off x="11160" y="107640"/>
            <a:ext cx="1423800" cy="1696680"/>
          </a:xfrm>
          <a:prstGeom prst="rect">
            <a:avLst/>
          </a:prstGeom>
          <a:ln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hu-HU" sz="1800" spc="-1" strike="noStrike">
                <a:latin typeface="Arial"/>
              </a:rPr>
              <a:t>Címszöveg formátumának szerkesztése</a:t>
            </a:r>
            <a:endParaRPr b="0" lang="hu-HU" sz="18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46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latin typeface="Arial"/>
              </a:rPr>
              <a:t>Vázlatszöveg formátumának szerkesztése</a:t>
            </a:r>
            <a:endParaRPr b="0" lang="hu-HU" sz="1800" spc="-1" strike="noStrike">
              <a:latin typeface="Arial"/>
            </a:endParaRPr>
          </a:p>
          <a:p>
            <a:pPr lvl="1" marL="864000" indent="-324000" algn="ctr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latin typeface="Arial"/>
              </a:rPr>
              <a:t>Második vázlatszint</a:t>
            </a:r>
            <a:endParaRPr b="0" lang="hu-HU" sz="1800" spc="-1" strike="noStrike">
              <a:latin typeface="Arial"/>
            </a:endParaRPr>
          </a:p>
          <a:p>
            <a:pPr lvl="2" marL="1296000" indent="-288000" algn="ctr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latin typeface="Arial"/>
              </a:rPr>
              <a:t>Harmadik vázlatszint</a:t>
            </a:r>
            <a:endParaRPr b="0" lang="hu-HU" sz="1800" spc="-1" strike="noStrike">
              <a:latin typeface="Arial"/>
            </a:endParaRPr>
          </a:p>
          <a:p>
            <a:pPr lvl="3" marL="1728000" indent="-216000" algn="ctr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latin typeface="Arial"/>
              </a:rPr>
              <a:t>Negyedik vázlatszint</a:t>
            </a:r>
            <a:endParaRPr b="0" lang="hu-HU" sz="1800" spc="-1" strike="noStrike">
              <a:latin typeface="Arial"/>
            </a:endParaRPr>
          </a:p>
          <a:p>
            <a:pPr lvl="4" marL="2160000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latin typeface="Arial"/>
              </a:rPr>
              <a:t>Ötödik vázlatszint</a:t>
            </a:r>
            <a:endParaRPr b="0" lang="hu-HU" sz="1800" spc="-1" strike="noStrike">
              <a:latin typeface="Arial"/>
            </a:endParaRPr>
          </a:p>
          <a:p>
            <a:pPr lvl="5" marL="2592000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latin typeface="Arial"/>
              </a:rPr>
              <a:t>Hatodik vázlatszint</a:t>
            </a:r>
            <a:endParaRPr b="0" lang="hu-HU" sz="1800" spc="-1" strike="noStrike">
              <a:latin typeface="Arial"/>
            </a:endParaRPr>
          </a:p>
          <a:p>
            <a:pPr lvl="6" marL="3024000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latin typeface="Arial"/>
              </a:rPr>
              <a:t>Hetedik vázlatszint</a:t>
            </a:r>
            <a:endParaRPr b="0" lang="hu-HU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 descr=""/>
          <p:cNvPicPr/>
          <p:nvPr/>
        </p:nvPicPr>
        <p:blipFill>
          <a:blip r:embed="rId2"/>
          <a:stretch/>
        </p:blipFill>
        <p:spPr>
          <a:xfrm>
            <a:off x="0" y="6324480"/>
            <a:ext cx="9905040" cy="532440"/>
          </a:xfrm>
          <a:prstGeom prst="rect">
            <a:avLst/>
          </a:prstGeom>
          <a:ln>
            <a:noFill/>
          </a:ln>
        </p:spPr>
      </p:pic>
      <p:pic>
        <p:nvPicPr>
          <p:cNvPr id="43" name="Picture 10" descr=""/>
          <p:cNvPicPr/>
          <p:nvPr/>
        </p:nvPicPr>
        <p:blipFill>
          <a:blip r:embed="rId3"/>
          <a:stretch/>
        </p:blipFill>
        <p:spPr>
          <a:xfrm>
            <a:off x="8255160" y="5943600"/>
            <a:ext cx="1649880" cy="913320"/>
          </a:xfrm>
          <a:prstGeom prst="rect">
            <a:avLst/>
          </a:prstGeom>
          <a:ln>
            <a:noFill/>
          </a:ln>
        </p:spPr>
      </p:pic>
      <p:pic>
        <p:nvPicPr>
          <p:cNvPr id="44" name="Picture 28" descr=""/>
          <p:cNvPicPr/>
          <p:nvPr/>
        </p:nvPicPr>
        <p:blipFill>
          <a:blip r:embed="rId4"/>
          <a:stretch/>
        </p:blipFill>
        <p:spPr>
          <a:xfrm>
            <a:off x="0" y="0"/>
            <a:ext cx="9905040" cy="656280"/>
          </a:xfrm>
          <a:prstGeom prst="rect">
            <a:avLst/>
          </a:prstGeom>
          <a:ln>
            <a:noFill/>
          </a:ln>
        </p:spPr>
      </p:pic>
      <p:pic>
        <p:nvPicPr>
          <p:cNvPr id="45" name="Kép 9" descr=""/>
          <p:cNvPicPr/>
          <p:nvPr/>
        </p:nvPicPr>
        <p:blipFill>
          <a:blip r:embed="rId5"/>
          <a:stretch/>
        </p:blipFill>
        <p:spPr>
          <a:xfrm>
            <a:off x="11160" y="107640"/>
            <a:ext cx="1423800" cy="1696680"/>
          </a:xfrm>
          <a:prstGeom prst="rect">
            <a:avLst/>
          </a:prstGeom>
          <a:ln>
            <a:noFill/>
          </a:ln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hu-HU" sz="4400" spc="-1" strike="noStrike">
                <a:latin typeface="Arial"/>
              </a:rPr>
              <a:t>Címszöveg formátumának szerkesztése</a:t>
            </a:r>
            <a:endParaRPr b="0" lang="hu-HU" sz="4400" spc="-1" strike="noStrike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3200" spc="-1" strike="noStrike">
                <a:latin typeface="Arial"/>
              </a:rPr>
              <a:t>Vázlatszöveg formátumának szerkesztése</a:t>
            </a:r>
            <a:endParaRPr b="0" lang="hu-H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800" spc="-1" strike="noStrike">
                <a:latin typeface="Arial"/>
              </a:rPr>
              <a:t>Második vázlatszint</a:t>
            </a:r>
            <a:endParaRPr b="0" lang="hu-H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400" spc="-1" strike="noStrike">
                <a:latin typeface="Arial"/>
              </a:rPr>
              <a:t>Harmadik vázlatszint</a:t>
            </a:r>
            <a:endParaRPr b="0" lang="hu-H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000" spc="-1" strike="noStrike">
                <a:latin typeface="Arial"/>
              </a:rPr>
              <a:t>Negyedik vázlatszint</a:t>
            </a:r>
            <a:endParaRPr b="0" lang="hu-H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latin typeface="Arial"/>
              </a:rPr>
              <a:t>Ötödik vázlatszint</a:t>
            </a:r>
            <a:endParaRPr b="0" lang="hu-H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latin typeface="Arial"/>
              </a:rPr>
              <a:t>Hatodik vázlatszint</a:t>
            </a:r>
            <a:endParaRPr b="0" lang="hu-H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latin typeface="Arial"/>
              </a:rPr>
              <a:t>Hetedik vázlatszint</a:t>
            </a:r>
            <a:endParaRPr b="0" lang="hu-H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 descr=""/>
          <p:cNvPicPr/>
          <p:nvPr/>
        </p:nvPicPr>
        <p:blipFill>
          <a:blip r:embed="rId2"/>
          <a:stretch/>
        </p:blipFill>
        <p:spPr>
          <a:xfrm>
            <a:off x="0" y="6324480"/>
            <a:ext cx="9905040" cy="532440"/>
          </a:xfrm>
          <a:prstGeom prst="rect">
            <a:avLst/>
          </a:prstGeom>
          <a:ln>
            <a:noFill/>
          </a:ln>
        </p:spPr>
      </p:pic>
      <p:pic>
        <p:nvPicPr>
          <p:cNvPr id="85" name="Picture 10" descr=""/>
          <p:cNvPicPr/>
          <p:nvPr/>
        </p:nvPicPr>
        <p:blipFill>
          <a:blip r:embed="rId3"/>
          <a:stretch/>
        </p:blipFill>
        <p:spPr>
          <a:xfrm>
            <a:off x="8255160" y="5943600"/>
            <a:ext cx="1649880" cy="913320"/>
          </a:xfrm>
          <a:prstGeom prst="rect">
            <a:avLst/>
          </a:prstGeom>
          <a:ln>
            <a:noFill/>
          </a:ln>
        </p:spPr>
      </p:pic>
      <p:pic>
        <p:nvPicPr>
          <p:cNvPr id="86" name="Picture 28" descr=""/>
          <p:cNvPicPr/>
          <p:nvPr/>
        </p:nvPicPr>
        <p:blipFill>
          <a:blip r:embed="rId4"/>
          <a:stretch/>
        </p:blipFill>
        <p:spPr>
          <a:xfrm>
            <a:off x="0" y="0"/>
            <a:ext cx="9905040" cy="656280"/>
          </a:xfrm>
          <a:prstGeom prst="rect">
            <a:avLst/>
          </a:prstGeom>
          <a:ln>
            <a:noFill/>
          </a:ln>
        </p:spPr>
      </p:pic>
      <p:pic>
        <p:nvPicPr>
          <p:cNvPr id="87" name="Kép 9" descr=""/>
          <p:cNvPicPr/>
          <p:nvPr/>
        </p:nvPicPr>
        <p:blipFill>
          <a:blip r:embed="rId5"/>
          <a:stretch/>
        </p:blipFill>
        <p:spPr>
          <a:xfrm>
            <a:off x="11160" y="107640"/>
            <a:ext cx="1423800" cy="1696680"/>
          </a:xfrm>
          <a:prstGeom prst="rect">
            <a:avLst/>
          </a:prstGeom>
          <a:ln>
            <a:noFill/>
          </a:ln>
        </p:spPr>
      </p:pic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hu-HU" sz="4400" spc="-1" strike="noStrike">
                <a:latin typeface="Arial"/>
              </a:rPr>
              <a:t>Címszöveg formátumának szerkesztése</a:t>
            </a:r>
            <a:endParaRPr b="0" lang="hu-HU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3200" spc="-1" strike="noStrike">
                <a:latin typeface="Arial"/>
              </a:rPr>
              <a:t>Vázlatszöveg formátumának szerkesztése</a:t>
            </a:r>
            <a:endParaRPr b="0" lang="hu-H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800" spc="-1" strike="noStrike">
                <a:latin typeface="Arial"/>
              </a:rPr>
              <a:t>Második vázlatszint</a:t>
            </a:r>
            <a:endParaRPr b="0" lang="hu-H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400" spc="-1" strike="noStrike">
                <a:latin typeface="Arial"/>
              </a:rPr>
              <a:t>Harmadik vázlatszint</a:t>
            </a:r>
            <a:endParaRPr b="0" lang="hu-H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000" spc="-1" strike="noStrike">
                <a:latin typeface="Arial"/>
              </a:rPr>
              <a:t>Negyedik vázlatszint</a:t>
            </a:r>
            <a:endParaRPr b="0" lang="hu-H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latin typeface="Arial"/>
              </a:rPr>
              <a:t>Ötödik vázlatszint</a:t>
            </a:r>
            <a:endParaRPr b="0" lang="hu-H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latin typeface="Arial"/>
              </a:rPr>
              <a:t>Hatodik vázlatszint</a:t>
            </a:r>
            <a:endParaRPr b="0" lang="hu-H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latin typeface="Arial"/>
              </a:rPr>
              <a:t>Hetedik vázlatszint</a:t>
            </a:r>
            <a:endParaRPr b="0" lang="hu-H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9" descr=""/>
          <p:cNvPicPr/>
          <p:nvPr/>
        </p:nvPicPr>
        <p:blipFill>
          <a:blip r:embed="rId2"/>
          <a:stretch/>
        </p:blipFill>
        <p:spPr>
          <a:xfrm>
            <a:off x="0" y="6324480"/>
            <a:ext cx="9905040" cy="532440"/>
          </a:xfrm>
          <a:prstGeom prst="rect">
            <a:avLst/>
          </a:prstGeom>
          <a:ln>
            <a:noFill/>
          </a:ln>
        </p:spPr>
      </p:pic>
      <p:pic>
        <p:nvPicPr>
          <p:cNvPr id="127" name="Picture 10" descr=""/>
          <p:cNvPicPr/>
          <p:nvPr/>
        </p:nvPicPr>
        <p:blipFill>
          <a:blip r:embed="rId3"/>
          <a:stretch/>
        </p:blipFill>
        <p:spPr>
          <a:xfrm>
            <a:off x="8255160" y="5943600"/>
            <a:ext cx="1649880" cy="913320"/>
          </a:xfrm>
          <a:prstGeom prst="rect">
            <a:avLst/>
          </a:prstGeom>
          <a:ln>
            <a:noFill/>
          </a:ln>
        </p:spPr>
      </p:pic>
      <p:pic>
        <p:nvPicPr>
          <p:cNvPr id="128" name="Picture 28" descr=""/>
          <p:cNvPicPr/>
          <p:nvPr/>
        </p:nvPicPr>
        <p:blipFill>
          <a:blip r:embed="rId4"/>
          <a:stretch/>
        </p:blipFill>
        <p:spPr>
          <a:xfrm>
            <a:off x="0" y="0"/>
            <a:ext cx="9905040" cy="656280"/>
          </a:xfrm>
          <a:prstGeom prst="rect">
            <a:avLst/>
          </a:prstGeom>
          <a:ln>
            <a:noFill/>
          </a:ln>
        </p:spPr>
      </p:pic>
      <p:pic>
        <p:nvPicPr>
          <p:cNvPr id="129" name="Kép 1" descr=""/>
          <p:cNvPicPr/>
          <p:nvPr/>
        </p:nvPicPr>
        <p:blipFill>
          <a:blip r:embed="rId5"/>
          <a:stretch/>
        </p:blipFill>
        <p:spPr>
          <a:xfrm>
            <a:off x="10800" y="108000"/>
            <a:ext cx="1425600" cy="1698480"/>
          </a:xfrm>
          <a:prstGeom prst="rect">
            <a:avLst/>
          </a:prstGeom>
          <a:ln>
            <a:noFill/>
          </a:ln>
        </p:spPr>
      </p:pic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hu-HU" sz="4400" spc="-1" strike="noStrike">
                <a:latin typeface="Arial"/>
              </a:rPr>
              <a:t>Címszöveg formátumának szerkesztése</a:t>
            </a:r>
            <a:endParaRPr b="0" lang="hu-HU" sz="4400" spc="-1" strike="noStrike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3200" spc="-1" strike="noStrike">
                <a:latin typeface="Arial"/>
              </a:rPr>
              <a:t>Vázlatszöveg formátumának szerkesztése</a:t>
            </a:r>
            <a:endParaRPr b="0" lang="hu-H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800" spc="-1" strike="noStrike">
                <a:latin typeface="Arial"/>
              </a:rPr>
              <a:t>Második vázlatszint</a:t>
            </a:r>
            <a:endParaRPr b="0" lang="hu-H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400" spc="-1" strike="noStrike">
                <a:latin typeface="Arial"/>
              </a:rPr>
              <a:t>Harmadik vázlatszint</a:t>
            </a:r>
            <a:endParaRPr b="0" lang="hu-H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000" spc="-1" strike="noStrike">
                <a:latin typeface="Arial"/>
              </a:rPr>
              <a:t>Negyedik vázlatszint</a:t>
            </a:r>
            <a:endParaRPr b="0" lang="hu-H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latin typeface="Arial"/>
              </a:rPr>
              <a:t>Ötödik vázlatszint</a:t>
            </a:r>
            <a:endParaRPr b="0" lang="hu-H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latin typeface="Arial"/>
              </a:rPr>
              <a:t>Hatodik vázlatszint</a:t>
            </a:r>
            <a:endParaRPr b="0" lang="hu-H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latin typeface="Arial"/>
              </a:rPr>
              <a:t>Hetedik vázlatszint</a:t>
            </a:r>
            <a:endParaRPr b="0" lang="hu-H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icture 9" descr=""/>
          <p:cNvPicPr/>
          <p:nvPr/>
        </p:nvPicPr>
        <p:blipFill>
          <a:blip r:embed="rId2"/>
          <a:stretch/>
        </p:blipFill>
        <p:spPr>
          <a:xfrm>
            <a:off x="0" y="6324480"/>
            <a:ext cx="9905040" cy="532440"/>
          </a:xfrm>
          <a:prstGeom prst="rect">
            <a:avLst/>
          </a:prstGeom>
          <a:ln>
            <a:noFill/>
          </a:ln>
        </p:spPr>
      </p:pic>
      <p:pic>
        <p:nvPicPr>
          <p:cNvPr id="169" name="Picture 10" descr=""/>
          <p:cNvPicPr/>
          <p:nvPr/>
        </p:nvPicPr>
        <p:blipFill>
          <a:blip r:embed="rId3"/>
          <a:stretch/>
        </p:blipFill>
        <p:spPr>
          <a:xfrm>
            <a:off x="8255160" y="5943600"/>
            <a:ext cx="1649880" cy="913320"/>
          </a:xfrm>
          <a:prstGeom prst="rect">
            <a:avLst/>
          </a:prstGeom>
          <a:ln>
            <a:noFill/>
          </a:ln>
        </p:spPr>
      </p:pic>
      <p:pic>
        <p:nvPicPr>
          <p:cNvPr id="170" name="Picture 28" descr=""/>
          <p:cNvPicPr/>
          <p:nvPr/>
        </p:nvPicPr>
        <p:blipFill>
          <a:blip r:embed="rId4"/>
          <a:stretch/>
        </p:blipFill>
        <p:spPr>
          <a:xfrm>
            <a:off x="0" y="0"/>
            <a:ext cx="9905040" cy="656280"/>
          </a:xfrm>
          <a:prstGeom prst="rect">
            <a:avLst/>
          </a:prstGeom>
          <a:ln>
            <a:noFill/>
          </a:ln>
        </p:spPr>
      </p:pic>
      <p:pic>
        <p:nvPicPr>
          <p:cNvPr id="171" name="Kép 1" descr=""/>
          <p:cNvPicPr/>
          <p:nvPr/>
        </p:nvPicPr>
        <p:blipFill>
          <a:blip r:embed="rId5"/>
          <a:stretch/>
        </p:blipFill>
        <p:spPr>
          <a:xfrm>
            <a:off x="10800" y="108000"/>
            <a:ext cx="1425600" cy="1698480"/>
          </a:xfrm>
          <a:prstGeom prst="rect">
            <a:avLst/>
          </a:prstGeom>
          <a:ln>
            <a:noFill/>
          </a:ln>
        </p:spPr>
      </p:pic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hu-HU" sz="1800" spc="-1" strike="noStrike">
                <a:latin typeface="Arial"/>
              </a:rPr>
              <a:t>Címszöveg formátumának szerkesztése</a:t>
            </a:r>
            <a:endParaRPr b="0" lang="hu-HU" sz="1800" spc="-1" strike="noStrike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46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latin typeface="Arial"/>
              </a:rPr>
              <a:t>Vázlatszöveg formátumának szerkesztése</a:t>
            </a:r>
            <a:endParaRPr b="0" lang="hu-HU" sz="1800" spc="-1" strike="noStrike">
              <a:latin typeface="Arial"/>
            </a:endParaRPr>
          </a:p>
          <a:p>
            <a:pPr lvl="1" marL="864000" indent="-324000" algn="ctr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latin typeface="Arial"/>
              </a:rPr>
              <a:t>Második vázlatszint</a:t>
            </a:r>
            <a:endParaRPr b="0" lang="hu-HU" sz="1800" spc="-1" strike="noStrike">
              <a:latin typeface="Arial"/>
            </a:endParaRPr>
          </a:p>
          <a:p>
            <a:pPr lvl="2" marL="1296000" indent="-288000" algn="ctr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latin typeface="Arial"/>
              </a:rPr>
              <a:t>Harmadik vázlatszint</a:t>
            </a:r>
            <a:endParaRPr b="0" lang="hu-HU" sz="1800" spc="-1" strike="noStrike">
              <a:latin typeface="Arial"/>
            </a:endParaRPr>
          </a:p>
          <a:p>
            <a:pPr lvl="3" marL="1728000" indent="-216000" algn="ctr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latin typeface="Arial"/>
              </a:rPr>
              <a:t>Negyedik vázlatszint</a:t>
            </a:r>
            <a:endParaRPr b="0" lang="hu-HU" sz="1800" spc="-1" strike="noStrike">
              <a:latin typeface="Arial"/>
            </a:endParaRPr>
          </a:p>
          <a:p>
            <a:pPr lvl="4" marL="2160000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latin typeface="Arial"/>
              </a:rPr>
              <a:t>Ötödik vázlatszint</a:t>
            </a:r>
            <a:endParaRPr b="0" lang="hu-HU" sz="1800" spc="-1" strike="noStrike">
              <a:latin typeface="Arial"/>
            </a:endParaRPr>
          </a:p>
          <a:p>
            <a:pPr lvl="5" marL="2592000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latin typeface="Arial"/>
              </a:rPr>
              <a:t>Hatodik vázlatszint</a:t>
            </a:r>
            <a:endParaRPr b="0" lang="hu-HU" sz="1800" spc="-1" strike="noStrike">
              <a:latin typeface="Arial"/>
            </a:endParaRPr>
          </a:p>
          <a:p>
            <a:pPr lvl="6" marL="3024000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latin typeface="Arial"/>
              </a:rPr>
              <a:t>Hetedik vázlatszint</a:t>
            </a:r>
            <a:endParaRPr b="0" lang="hu-HU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Picture 9" descr=""/>
          <p:cNvPicPr/>
          <p:nvPr/>
        </p:nvPicPr>
        <p:blipFill>
          <a:blip r:embed="rId2"/>
          <a:stretch/>
        </p:blipFill>
        <p:spPr>
          <a:xfrm>
            <a:off x="0" y="6324480"/>
            <a:ext cx="9905040" cy="532440"/>
          </a:xfrm>
          <a:prstGeom prst="rect">
            <a:avLst/>
          </a:prstGeom>
          <a:ln>
            <a:noFill/>
          </a:ln>
        </p:spPr>
      </p:pic>
      <p:pic>
        <p:nvPicPr>
          <p:cNvPr id="211" name="Picture 10" descr=""/>
          <p:cNvPicPr/>
          <p:nvPr/>
        </p:nvPicPr>
        <p:blipFill>
          <a:blip r:embed="rId3"/>
          <a:stretch/>
        </p:blipFill>
        <p:spPr>
          <a:xfrm>
            <a:off x="8255160" y="5943600"/>
            <a:ext cx="1649880" cy="913320"/>
          </a:xfrm>
          <a:prstGeom prst="rect">
            <a:avLst/>
          </a:prstGeom>
          <a:ln>
            <a:noFill/>
          </a:ln>
        </p:spPr>
      </p:pic>
      <p:pic>
        <p:nvPicPr>
          <p:cNvPr id="212" name="Picture 28" descr=""/>
          <p:cNvPicPr/>
          <p:nvPr/>
        </p:nvPicPr>
        <p:blipFill>
          <a:blip r:embed="rId4"/>
          <a:stretch/>
        </p:blipFill>
        <p:spPr>
          <a:xfrm>
            <a:off x="0" y="0"/>
            <a:ext cx="9905040" cy="656280"/>
          </a:xfrm>
          <a:prstGeom prst="rect">
            <a:avLst/>
          </a:prstGeom>
          <a:ln>
            <a:noFill/>
          </a:ln>
        </p:spPr>
      </p:pic>
      <p:pic>
        <p:nvPicPr>
          <p:cNvPr id="213" name="Kép 1" descr=""/>
          <p:cNvPicPr/>
          <p:nvPr/>
        </p:nvPicPr>
        <p:blipFill>
          <a:blip r:embed="rId5"/>
          <a:stretch/>
        </p:blipFill>
        <p:spPr>
          <a:xfrm>
            <a:off x="10800" y="108000"/>
            <a:ext cx="1425600" cy="1698480"/>
          </a:xfrm>
          <a:prstGeom prst="rect">
            <a:avLst/>
          </a:prstGeom>
          <a:ln>
            <a:noFill/>
          </a:ln>
        </p:spPr>
      </p:pic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hu-HU" sz="4400" spc="-1" strike="noStrike">
                <a:latin typeface="Arial"/>
              </a:rPr>
              <a:t>Címszöveg formátumának szerkesztése</a:t>
            </a:r>
            <a:endParaRPr b="0" lang="hu-HU" sz="4400" spc="-1" strike="noStrike"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3200" spc="-1" strike="noStrike">
                <a:latin typeface="Arial"/>
              </a:rPr>
              <a:t>Vázlatszöveg formátumának szerkesztése</a:t>
            </a:r>
            <a:endParaRPr b="0" lang="hu-H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800" spc="-1" strike="noStrike">
                <a:latin typeface="Arial"/>
              </a:rPr>
              <a:t>Második vázlatszint</a:t>
            </a:r>
            <a:endParaRPr b="0" lang="hu-H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400" spc="-1" strike="noStrike">
                <a:latin typeface="Arial"/>
              </a:rPr>
              <a:t>Harmadik vázlatszint</a:t>
            </a:r>
            <a:endParaRPr b="0" lang="hu-H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000" spc="-1" strike="noStrike">
                <a:latin typeface="Arial"/>
              </a:rPr>
              <a:t>Negyedik vázlatszint</a:t>
            </a:r>
            <a:endParaRPr b="0" lang="hu-H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latin typeface="Arial"/>
              </a:rPr>
              <a:t>Ötödik vázlatszint</a:t>
            </a:r>
            <a:endParaRPr b="0" lang="hu-H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latin typeface="Arial"/>
              </a:rPr>
              <a:t>Hatodik vázlatszint</a:t>
            </a:r>
            <a:endParaRPr b="0" lang="hu-H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latin typeface="Arial"/>
              </a:rPr>
              <a:t>Hetedik vázlatszint</a:t>
            </a:r>
            <a:endParaRPr b="0" lang="hu-H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slideLayout" Target="../slideLayouts/slideLayout4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slideLayout" Target="../slideLayouts/slideLayout61.xml"/><Relationship Id="rId3" Type="http://schemas.openxmlformats.org/officeDocument/2006/relationships/notesSlide" Target="../notesSlides/notesSlide1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jpeg"/><Relationship Id="rId5" Type="http://schemas.openxmlformats.org/officeDocument/2006/relationships/image" Target="../media/image30.jpe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9" Type="http://schemas.openxmlformats.org/officeDocument/2006/relationships/slideLayout" Target="../slideLayouts/slideLayout13.xml"/><Relationship Id="rId10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9" Type="http://schemas.openxmlformats.org/officeDocument/2006/relationships/image" Target="../media/image43.png"/><Relationship Id="rId10" Type="http://schemas.openxmlformats.org/officeDocument/2006/relationships/image" Target="../media/image44.png"/><Relationship Id="rId11" Type="http://schemas.openxmlformats.org/officeDocument/2006/relationships/image" Target="../media/image45.png"/><Relationship Id="rId12" Type="http://schemas.openxmlformats.org/officeDocument/2006/relationships/image" Target="../media/image46.jpeg"/><Relationship Id="rId13" Type="http://schemas.openxmlformats.org/officeDocument/2006/relationships/image" Target="../media/image47.png"/><Relationship Id="rId14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hyperlink" Target="mailto:titkar@hetpecset.hu" TargetMode="External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https://www.hte.hu/en/informaciobiztonsagi-szakosztaly-eivok" TargetMode="External"/><Relationship Id="rId2" Type="http://schemas.openxmlformats.org/officeDocument/2006/relationships/hyperlink" Target="http://www.isaca.hu/" TargetMode="External"/><Relationship Id="rId3" Type="http://schemas.openxmlformats.org/officeDocument/2006/relationships/slideLayout" Target="../slideLayouts/slideLayout3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hyperlink" Target="http://www.isaca.hu/" TargetMode="External"/><Relationship Id="rId2" Type="http://schemas.openxmlformats.org/officeDocument/2006/relationships/slideLayout" Target="../slideLayouts/slideLayout3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s://www.inf.elte.hu/content/atadtak-magyarorszag-elso-mesterseges-intelligencia-ipari-tanszeket-a-bosch-es-az-elte-egyuttmukodeseben.t.3687" TargetMode="External"/><Relationship Id="rId2" Type="http://schemas.openxmlformats.org/officeDocument/2006/relationships/slideLayout" Target="../slideLayouts/slideLayout49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CustomShape 1"/>
          <p:cNvSpPr/>
          <p:nvPr/>
        </p:nvSpPr>
        <p:spPr>
          <a:xfrm>
            <a:off x="2504880" y="620640"/>
            <a:ext cx="7400520" cy="194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„</a:t>
            </a: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Információvédelem menedzselése”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CI. (101) szakmai fórum</a:t>
            </a:r>
            <a:endParaRPr b="0" lang="hu-H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Budapest, 2022. május 18.</a:t>
            </a:r>
            <a:endParaRPr b="0" lang="hu-HU" sz="2400" spc="-1" strike="noStrike">
              <a:latin typeface="Arial"/>
            </a:endParaRPr>
          </a:p>
        </p:txBody>
      </p:sp>
      <p:sp>
        <p:nvSpPr>
          <p:cNvPr id="259" name="CustomShape 2"/>
          <p:cNvSpPr/>
          <p:nvPr/>
        </p:nvSpPr>
        <p:spPr>
          <a:xfrm>
            <a:off x="3080880" y="2962800"/>
            <a:ext cx="6824520" cy="3345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80000"/>
              </a:lnSpc>
            </a:pPr>
            <a:r>
              <a:rPr b="1" lang="hu-HU" sz="3200" spc="-1" strike="noStrike">
                <a:solidFill>
                  <a:srgbClr val="000000"/>
                </a:solidFill>
                <a:latin typeface="Arial"/>
                <a:ea typeface="DejaVu Sans"/>
              </a:rPr>
              <a:t>Bevezető gondolatok</a:t>
            </a:r>
            <a:endParaRPr b="0" lang="hu-HU" sz="32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endParaRPr b="0" lang="hu-HU" sz="32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b="1" i="1" lang="hu-HU" sz="2000" spc="-1" strike="noStrike">
                <a:solidFill>
                  <a:srgbClr val="0d0147"/>
                </a:solidFill>
                <a:latin typeface="Arial"/>
                <a:ea typeface="DejaVu Sans"/>
              </a:rPr>
              <a:t>Jerabek György</a:t>
            </a:r>
            <a:endParaRPr b="0" lang="hu-HU" sz="2000" spc="-1" strike="noStrike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b="1" i="1" lang="hu-HU" sz="2000" spc="-1" strike="noStrike">
                <a:solidFill>
                  <a:srgbClr val="0d0147"/>
                </a:solidFill>
                <a:latin typeface="Arial"/>
                <a:ea typeface="DejaVu Sans"/>
              </a:rPr>
              <a:t>titkár</a:t>
            </a:r>
            <a:endParaRPr b="0" lang="hu-HU" sz="2000" spc="-1" strike="noStrike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b="0" lang="hu-HU" sz="1600" spc="-1" strike="noStrike">
                <a:solidFill>
                  <a:srgbClr val="0d0147"/>
                </a:solidFill>
                <a:latin typeface="Arial"/>
                <a:ea typeface="DejaVu Sans"/>
              </a:rPr>
              <a:t>Hétpecsét Információbiztonsági Egyesület</a:t>
            </a:r>
            <a:endParaRPr b="0" lang="hu-HU" sz="1600" spc="-1" strike="noStrike">
              <a:latin typeface="Arial"/>
            </a:endParaRPr>
          </a:p>
          <a:p>
            <a:pPr algn="ctr">
              <a:lnSpc>
                <a:spcPct val="80000"/>
              </a:lnSpc>
            </a:pPr>
            <a:endParaRPr b="0" lang="hu-HU" sz="1600" spc="-1" strike="noStrike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b="1" lang="hu-HU" sz="2100" spc="-1" strike="noStrike" u="sng">
                <a:solidFill>
                  <a:srgbClr val="0066ff"/>
                </a:solidFill>
                <a:uFillTx/>
                <a:latin typeface="Arial"/>
                <a:ea typeface="DejaVu Sans"/>
              </a:rPr>
              <a:t>www.hetpecset.hu</a:t>
            </a:r>
            <a:endParaRPr b="0" lang="hu-HU" sz="21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endParaRPr b="0" lang="hu-HU" sz="2100" spc="-1" strike="noStrike">
              <a:latin typeface="Arial"/>
            </a:endParaRPr>
          </a:p>
        </p:txBody>
      </p:sp>
      <p:pic>
        <p:nvPicPr>
          <p:cNvPr id="260" name="Kép 3" descr="A képen személy látható&#10;&#10;Automatikusan generált leírás"/>
          <p:cNvPicPr/>
          <p:nvPr/>
        </p:nvPicPr>
        <p:blipFill>
          <a:blip r:embed="rId1"/>
          <a:stretch/>
        </p:blipFill>
        <p:spPr>
          <a:xfrm rot="16200000">
            <a:off x="-767160" y="2504880"/>
            <a:ext cx="4615560" cy="3080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CustomShape 1"/>
          <p:cNvSpPr/>
          <p:nvPr/>
        </p:nvSpPr>
        <p:spPr>
          <a:xfrm>
            <a:off x="1712520" y="116640"/>
            <a:ext cx="7696800" cy="50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2400" spc="-1" strike="noStrike">
                <a:solidFill>
                  <a:srgbClr val="000000"/>
                </a:solidFill>
                <a:latin typeface="Arial"/>
              </a:rPr>
              <a:t>A rendezvényünk értékelő lapja</a:t>
            </a:r>
            <a:endParaRPr b="0" lang="hu-HU" sz="2400" spc="-1" strike="noStrike">
              <a:latin typeface="Arial"/>
            </a:endParaRPr>
          </a:p>
        </p:txBody>
      </p:sp>
      <p:sp>
        <p:nvSpPr>
          <p:cNvPr id="308" name="CustomShape 2"/>
          <p:cNvSpPr/>
          <p:nvPr/>
        </p:nvSpPr>
        <p:spPr>
          <a:xfrm>
            <a:off x="495000" y="273600"/>
            <a:ext cx="8914320" cy="346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endParaRPr b="0" lang="hu-H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1800" spc="-1" strike="noStrike">
              <a:latin typeface="Arial"/>
            </a:endParaRPr>
          </a:p>
        </p:txBody>
      </p:sp>
      <p:pic>
        <p:nvPicPr>
          <p:cNvPr id="309" name="Kép 3" descr=""/>
          <p:cNvPicPr/>
          <p:nvPr/>
        </p:nvPicPr>
        <p:blipFill>
          <a:blip r:embed="rId1"/>
          <a:stretch/>
        </p:blipFill>
        <p:spPr>
          <a:xfrm>
            <a:off x="2504880" y="980640"/>
            <a:ext cx="4896000" cy="4896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CustomShape 1"/>
          <p:cNvSpPr/>
          <p:nvPr/>
        </p:nvSpPr>
        <p:spPr>
          <a:xfrm>
            <a:off x="1928520" y="692640"/>
            <a:ext cx="7668000" cy="60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3200" spc="-1" strike="noStrike">
                <a:solidFill>
                  <a:srgbClr val="0d0147"/>
                </a:solidFill>
                <a:latin typeface="Arial"/>
                <a:ea typeface="DejaVu Sans"/>
              </a:rPr>
              <a:t>Mai program – 7P (10:00 – 13.00)</a:t>
            </a:r>
            <a:endParaRPr b="0" lang="hu-HU" sz="3200" spc="-1" strike="noStrike">
              <a:latin typeface="Arial"/>
            </a:endParaRPr>
          </a:p>
        </p:txBody>
      </p:sp>
      <p:sp>
        <p:nvSpPr>
          <p:cNvPr id="311" name="CustomShape 2"/>
          <p:cNvSpPr/>
          <p:nvPr/>
        </p:nvSpPr>
        <p:spPr>
          <a:xfrm>
            <a:off x="0" y="1989000"/>
            <a:ext cx="9905400" cy="4479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hu-HU" sz="1800" spc="-1" strike="noStrike">
                <a:solidFill>
                  <a:srgbClr val="660000"/>
                </a:solidFill>
                <a:latin typeface="Open Sans"/>
                <a:ea typeface="DejaVu Sans"/>
              </a:rPr>
              <a:t>Köszöntő és bevezető gondolatok - </a:t>
            </a:r>
            <a:r>
              <a:rPr b="0" i="1" lang="hu-HU" sz="1800" spc="-1" strike="noStrike">
                <a:solidFill>
                  <a:srgbClr val="660000"/>
                </a:solidFill>
                <a:latin typeface="Open Sans"/>
                <a:ea typeface="DejaVu Sans"/>
              </a:rPr>
              <a:t>Jerabek György</a:t>
            </a:r>
            <a:r>
              <a:rPr b="0" lang="hu-HU" sz="1800" spc="-1" strike="noStrike">
                <a:solidFill>
                  <a:srgbClr val="660000"/>
                </a:solidFill>
                <a:latin typeface="Open Sans"/>
                <a:ea typeface="DejaVu Sans"/>
              </a:rPr>
              <a:t> (Hétpecsét Egyesület) titkár</a:t>
            </a: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800" spc="-1" strike="noStrike">
                <a:solidFill>
                  <a:srgbClr val="660000"/>
                </a:solidFill>
                <a:latin typeface="Open Sans"/>
                <a:ea typeface="DejaVu Sans"/>
              </a:rPr>
              <a:t>A felhőalapú rendszerek biztonsági kockázatai és megfelelési kérdései - </a:t>
            </a:r>
            <a:r>
              <a:rPr b="0" lang="hu-HU" sz="1800" spc="-1" strike="noStrike">
                <a:solidFill>
                  <a:srgbClr val="660000"/>
                </a:solidFill>
                <a:latin typeface="Open Sans"/>
                <a:ea typeface="DejaVu Sans"/>
              </a:rPr>
              <a:t>Farkas Imre (FORTIX Consulting Kft.) cégvezető</a:t>
            </a: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800" spc="-1" strike="noStrike">
                <a:solidFill>
                  <a:srgbClr val="660000"/>
                </a:solidFill>
                <a:latin typeface="Open Sans"/>
                <a:ea typeface="DejaVu Sans"/>
              </a:rPr>
              <a:t>A biztonság nem játék, de játszva fejleszthető! - </a:t>
            </a:r>
            <a:r>
              <a:rPr b="0" i="1" lang="hu-HU" sz="1800" spc="-1" strike="noStrike">
                <a:solidFill>
                  <a:srgbClr val="660000"/>
                </a:solidFill>
                <a:latin typeface="Open Sans"/>
                <a:ea typeface="DejaVu Sans"/>
              </a:rPr>
              <a:t>Oroszi Eszter</a:t>
            </a:r>
            <a:r>
              <a:rPr b="0" lang="hu-HU" sz="1800" spc="-1" strike="noStrike">
                <a:solidFill>
                  <a:srgbClr val="660000"/>
                </a:solidFill>
                <a:latin typeface="Open Sans"/>
                <a:ea typeface="DejaVu Sans"/>
              </a:rPr>
              <a:t> (Silent Signal Kft.) Információbiztonsági tanácsadás üzletágvezető</a:t>
            </a: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800" spc="-1" strike="noStrike">
                <a:solidFill>
                  <a:srgbClr val="660000"/>
                </a:solidFill>
                <a:latin typeface="Open Sans"/>
                <a:ea typeface="DejaVu Sans"/>
              </a:rPr>
              <a:t>11.30 – 11.50 Kávészünet</a:t>
            </a: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800" spc="-1" strike="noStrike">
                <a:solidFill>
                  <a:srgbClr val="660000"/>
                </a:solidFill>
                <a:latin typeface="Open Sans"/>
                <a:ea typeface="DejaVu Sans"/>
              </a:rPr>
              <a:t>Kristálygömb 2022 - </a:t>
            </a:r>
            <a:r>
              <a:rPr b="0" i="1" lang="hu-HU" sz="1800" spc="-1" strike="noStrike">
                <a:solidFill>
                  <a:srgbClr val="660000"/>
                </a:solidFill>
                <a:latin typeface="Open Sans"/>
                <a:ea typeface="DejaVu Sans"/>
              </a:rPr>
              <a:t>Csinos Tamás </a:t>
            </a:r>
            <a:r>
              <a:rPr b="0" lang="hu-HU" sz="1800" spc="-1" strike="noStrike">
                <a:solidFill>
                  <a:srgbClr val="660000"/>
                </a:solidFill>
                <a:latin typeface="Open Sans"/>
                <a:ea typeface="DejaVu Sans"/>
              </a:rPr>
              <a:t>(Clico Hungary Kft.) country manager</a:t>
            </a: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800" spc="-1" strike="noStrike">
                <a:solidFill>
                  <a:srgbClr val="660000"/>
                </a:solidFill>
                <a:latin typeface="Open Sans"/>
                <a:ea typeface="DejaVu Sans"/>
              </a:rPr>
              <a:t>Az igazságügyi informatikai szakértői hivatás</a:t>
            </a:r>
            <a:r>
              <a:rPr b="0" lang="hu-HU" sz="1800" spc="-1" strike="noStrike">
                <a:solidFill>
                  <a:srgbClr val="660000"/>
                </a:solidFill>
                <a:latin typeface="Open Sans"/>
                <a:ea typeface="DejaVu Sans"/>
              </a:rPr>
              <a:t> - </a:t>
            </a:r>
            <a:r>
              <a:rPr b="0" i="1" lang="hu-HU" sz="1800" spc="-1" strike="noStrike">
                <a:solidFill>
                  <a:srgbClr val="660000"/>
                </a:solidFill>
                <a:latin typeface="Open Sans"/>
                <a:ea typeface="DejaVu Sans"/>
              </a:rPr>
              <a:t>dr. Máté István Zsolt </a:t>
            </a:r>
            <a:r>
              <a:rPr b="0" lang="hu-HU" sz="1800" spc="-1" strike="noStrike">
                <a:solidFill>
                  <a:srgbClr val="660000"/>
                </a:solidFill>
                <a:latin typeface="Open Sans"/>
                <a:ea typeface="DejaVu Sans"/>
              </a:rPr>
              <a:t>(Nemzeti Szakértői és Kutató Központ) igazságügyi informatikai szakértő, SME</a:t>
            </a: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br/>
            <a:endParaRPr b="0" lang="hu-H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CustomShape 1"/>
          <p:cNvSpPr/>
          <p:nvPr/>
        </p:nvSpPr>
        <p:spPr>
          <a:xfrm>
            <a:off x="1568520" y="692640"/>
            <a:ext cx="8336520" cy="60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3200" spc="-1" strike="noStrike">
                <a:solidFill>
                  <a:srgbClr val="0d0147"/>
                </a:solidFill>
                <a:latin typeface="Arial"/>
                <a:ea typeface="DejaVu Sans"/>
              </a:rPr>
              <a:t>Mai program – DPO Klub (13:30 – 15:00)</a:t>
            </a:r>
            <a:endParaRPr b="0" lang="hu-HU" sz="3200" spc="-1" strike="noStrike">
              <a:latin typeface="Arial"/>
            </a:endParaRPr>
          </a:p>
        </p:txBody>
      </p:sp>
      <p:pic>
        <p:nvPicPr>
          <p:cNvPr id="313" name="Picture 4" descr=""/>
          <p:cNvPicPr/>
          <p:nvPr/>
        </p:nvPicPr>
        <p:blipFill>
          <a:blip r:embed="rId1"/>
          <a:stretch/>
        </p:blipFill>
        <p:spPr>
          <a:xfrm>
            <a:off x="0" y="692640"/>
            <a:ext cx="9905400" cy="5616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CustomShape 1"/>
          <p:cNvSpPr/>
          <p:nvPr/>
        </p:nvSpPr>
        <p:spPr>
          <a:xfrm>
            <a:off x="8769600" y="6019920"/>
            <a:ext cx="557640" cy="49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6521D718-1D3D-4F9E-A63D-91888F55DE5F}" type="slidenum">
              <a:rPr b="0" lang="hu-H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&lt;szám&gt;</a:t>
            </a:fld>
            <a:endParaRPr b="0" lang="hu-HU" sz="1400" spc="-1" strike="noStrike">
              <a:latin typeface="Arial"/>
            </a:endParaRPr>
          </a:p>
        </p:txBody>
      </p:sp>
      <p:sp>
        <p:nvSpPr>
          <p:cNvPr id="262" name="CustomShape 2"/>
          <p:cNvSpPr/>
          <p:nvPr/>
        </p:nvSpPr>
        <p:spPr>
          <a:xfrm>
            <a:off x="1523880" y="152280"/>
            <a:ext cx="799992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2800" spc="-1" strike="noStrike">
                <a:solidFill>
                  <a:srgbClr val="0d0147"/>
                </a:solidFill>
                <a:latin typeface="Arial"/>
                <a:ea typeface="DejaVu Sans"/>
              </a:rPr>
              <a:t>A huszonegyedik évünket kezdtük 2022-ben!</a:t>
            </a:r>
            <a:endParaRPr b="0" lang="hu-HU" sz="2800" spc="-1" strike="noStrike">
              <a:latin typeface="Arial"/>
            </a:endParaRPr>
          </a:p>
        </p:txBody>
      </p:sp>
      <p:sp>
        <p:nvSpPr>
          <p:cNvPr id="263" name="CustomShape 3"/>
          <p:cNvSpPr/>
          <p:nvPr/>
        </p:nvSpPr>
        <p:spPr>
          <a:xfrm>
            <a:off x="1136520" y="1196640"/>
            <a:ext cx="8190720" cy="496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457200">
              <a:lnSpc>
                <a:spcPct val="100000"/>
              </a:lnSpc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2001-től óta „Értékteremtő munkacsoport”</a:t>
            </a:r>
            <a:endParaRPr b="0" lang="hu-HU" sz="2400" spc="-1" strike="noStrike">
              <a:latin typeface="Arial"/>
            </a:endParaRPr>
          </a:p>
          <a:p>
            <a:pPr lvl="2" marL="1257480" indent="-34236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MagiCom + Szenzor + magánszemélyek</a:t>
            </a:r>
            <a:endParaRPr b="0" lang="hu-HU" sz="2000" spc="-1" strike="noStrike">
              <a:latin typeface="Arial"/>
            </a:endParaRPr>
          </a:p>
          <a:p>
            <a:pPr lvl="2" marL="1257480" indent="-34236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BS7799 szabvány fordítás</a:t>
            </a:r>
            <a:endParaRPr b="0" lang="hu-HU" sz="2000" spc="-1" strike="noStrike">
              <a:latin typeface="Arial"/>
            </a:endParaRPr>
          </a:p>
          <a:p>
            <a:pPr lvl="2" marL="1257480" indent="-34236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oktatási tematikák készítése</a:t>
            </a:r>
            <a:endParaRPr b="0" lang="hu-H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0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2004-ben 12 magánszemély megalakítja a</a:t>
            </a:r>
            <a:endParaRPr b="0" lang="hu-HU" sz="24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Hétpecsét Információbiztonsági Egyesület</a:t>
            </a: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et</a:t>
            </a:r>
            <a:endParaRPr b="0" lang="hu-HU" sz="24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Céljaink: </a:t>
            </a:r>
            <a:endParaRPr b="0" lang="hu-HU" sz="2400" spc="-1" strike="noStrike">
              <a:latin typeface="Arial"/>
            </a:endParaRPr>
          </a:p>
          <a:p>
            <a:pPr lvl="2" marL="1257480" indent="-34236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az információs társadalom biztonságának támogatása</a:t>
            </a:r>
            <a:endParaRPr b="0" lang="hu-HU" sz="2000" spc="-1" strike="noStrike">
              <a:latin typeface="Arial"/>
            </a:endParaRPr>
          </a:p>
          <a:p>
            <a:pPr lvl="2" marL="1257480" indent="-34236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az információvédelem kultúrájának és ismereteinek terjesztése, a tudatosság kialakítása</a:t>
            </a:r>
            <a:endParaRPr b="0" lang="hu-HU" sz="2000" spc="-1" strike="noStrike">
              <a:latin typeface="Arial"/>
            </a:endParaRPr>
          </a:p>
          <a:p>
            <a:pPr lvl="2" marL="1257480" indent="-34236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információvédelmi szakmai műhely létrehozása</a:t>
            </a:r>
            <a:endParaRPr b="0" lang="hu-H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000" spc="-1" strike="noStrike">
              <a:latin typeface="Arial"/>
            </a:endParaRPr>
          </a:p>
        </p:txBody>
      </p:sp>
      <p:pic>
        <p:nvPicPr>
          <p:cNvPr id="264" name="Kép 1" descr=""/>
          <p:cNvPicPr/>
          <p:nvPr/>
        </p:nvPicPr>
        <p:blipFill>
          <a:blip r:embed="rId1"/>
          <a:stretch/>
        </p:blipFill>
        <p:spPr>
          <a:xfrm>
            <a:off x="339480" y="5442120"/>
            <a:ext cx="1188000" cy="1181880"/>
          </a:xfrm>
          <a:prstGeom prst="rect">
            <a:avLst/>
          </a:prstGeom>
          <a:ln>
            <a:noFill/>
          </a:ln>
        </p:spPr>
      </p:pic>
      <p:pic>
        <p:nvPicPr>
          <p:cNvPr id="265" name="Kép 2" descr=""/>
          <p:cNvPicPr/>
          <p:nvPr/>
        </p:nvPicPr>
        <p:blipFill>
          <a:blip r:embed="rId2"/>
          <a:stretch/>
        </p:blipFill>
        <p:spPr>
          <a:xfrm>
            <a:off x="1737000" y="5428440"/>
            <a:ext cx="1175760" cy="1181880"/>
          </a:xfrm>
          <a:prstGeom prst="rect">
            <a:avLst/>
          </a:prstGeom>
          <a:ln>
            <a:noFill/>
          </a:ln>
        </p:spPr>
      </p:pic>
      <p:pic>
        <p:nvPicPr>
          <p:cNvPr id="266" name="Kép 3" descr=""/>
          <p:cNvPicPr/>
          <p:nvPr/>
        </p:nvPicPr>
        <p:blipFill>
          <a:blip r:embed="rId3"/>
          <a:stretch/>
        </p:blipFill>
        <p:spPr>
          <a:xfrm>
            <a:off x="3122640" y="5457600"/>
            <a:ext cx="1175760" cy="1181880"/>
          </a:xfrm>
          <a:prstGeom prst="rect">
            <a:avLst/>
          </a:prstGeom>
          <a:ln>
            <a:noFill/>
          </a:ln>
        </p:spPr>
      </p:pic>
      <p:pic>
        <p:nvPicPr>
          <p:cNvPr id="267" name="Kép 6" descr="A képen aláírás, kültéri, rúd, olvasás látható&#10;&#10;Automatikusan generált leírás"/>
          <p:cNvPicPr/>
          <p:nvPr/>
        </p:nvPicPr>
        <p:blipFill>
          <a:blip r:embed="rId4"/>
          <a:stretch/>
        </p:blipFill>
        <p:spPr>
          <a:xfrm>
            <a:off x="4507920" y="5442120"/>
            <a:ext cx="1211040" cy="1211040"/>
          </a:xfrm>
          <a:prstGeom prst="rect">
            <a:avLst/>
          </a:prstGeom>
          <a:ln>
            <a:noFill/>
          </a:ln>
        </p:spPr>
      </p:pic>
      <p:pic>
        <p:nvPicPr>
          <p:cNvPr id="268" name="Kép 8" descr="A képen aláírás, leállítás, függő, személyek látható&#10;&#10;Automatikusan generált leírás"/>
          <p:cNvPicPr/>
          <p:nvPr/>
        </p:nvPicPr>
        <p:blipFill>
          <a:blip r:embed="rId5"/>
          <a:stretch/>
        </p:blipFill>
        <p:spPr>
          <a:xfrm>
            <a:off x="5963400" y="5442120"/>
            <a:ext cx="1211040" cy="1228320"/>
          </a:xfrm>
          <a:prstGeom prst="rect">
            <a:avLst/>
          </a:prstGeom>
          <a:ln>
            <a:noFill/>
          </a:ln>
        </p:spPr>
      </p:pic>
      <p:pic>
        <p:nvPicPr>
          <p:cNvPr id="269" name="Kép 4" descr=""/>
          <p:cNvPicPr/>
          <p:nvPr/>
        </p:nvPicPr>
        <p:blipFill>
          <a:blip r:embed="rId6"/>
          <a:stretch/>
        </p:blipFill>
        <p:spPr>
          <a:xfrm>
            <a:off x="7680600" y="609120"/>
            <a:ext cx="2226960" cy="2226960"/>
          </a:xfrm>
          <a:prstGeom prst="rect">
            <a:avLst/>
          </a:prstGeom>
          <a:ln>
            <a:noFill/>
          </a:ln>
        </p:spPr>
      </p:pic>
      <p:pic>
        <p:nvPicPr>
          <p:cNvPr id="270" name="Kép 5" descr=""/>
          <p:cNvPicPr/>
          <p:nvPr/>
        </p:nvPicPr>
        <p:blipFill>
          <a:blip r:embed="rId7"/>
          <a:stretch/>
        </p:blipFill>
        <p:spPr>
          <a:xfrm>
            <a:off x="8524440" y="4516560"/>
            <a:ext cx="1347120" cy="1270800"/>
          </a:xfrm>
          <a:prstGeom prst="rect">
            <a:avLst/>
          </a:prstGeom>
          <a:ln>
            <a:noFill/>
          </a:ln>
        </p:spPr>
      </p:pic>
      <p:pic>
        <p:nvPicPr>
          <p:cNvPr id="271" name="" descr=""/>
          <p:cNvPicPr/>
          <p:nvPr/>
        </p:nvPicPr>
        <p:blipFill>
          <a:blip r:embed="rId8"/>
          <a:stretch/>
        </p:blipFill>
        <p:spPr>
          <a:xfrm>
            <a:off x="7344000" y="5472000"/>
            <a:ext cx="1192320" cy="1207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CustomShape 1"/>
          <p:cNvSpPr/>
          <p:nvPr/>
        </p:nvSpPr>
        <p:spPr>
          <a:xfrm>
            <a:off x="7264440" y="6019920"/>
            <a:ext cx="2063160" cy="49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5D4F6FDD-1FE8-44EA-B7FE-9CE59C495219}" type="slidenum">
              <a:rPr b="0" lang="hu-HU" sz="1800" spc="-1" strike="noStrike">
                <a:solidFill>
                  <a:srgbClr val="000000"/>
                </a:solidFill>
                <a:latin typeface="Arial"/>
                <a:ea typeface="DejaVu Sans"/>
              </a:rPr>
              <a:t>&lt;szám&gt;</a:t>
            </a:fld>
            <a:endParaRPr b="0" lang="hu-HU" sz="1800" spc="-1" strike="noStrike">
              <a:latin typeface="Arial"/>
            </a:endParaRPr>
          </a:p>
        </p:txBody>
      </p:sp>
      <p:sp>
        <p:nvSpPr>
          <p:cNvPr id="273" name="CustomShape 2"/>
          <p:cNvSpPr/>
          <p:nvPr/>
        </p:nvSpPr>
        <p:spPr>
          <a:xfrm>
            <a:off x="1568520" y="763920"/>
            <a:ext cx="8208360" cy="3959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marL="343080" indent="-34236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</a:rPr>
              <a:t>20+ év civil tapasztalat</a:t>
            </a:r>
            <a:endParaRPr b="0" lang="hu-HU" sz="2400" spc="-1" strike="noStrike">
              <a:latin typeface="Arial"/>
            </a:endParaRPr>
          </a:p>
          <a:p>
            <a:pPr marL="343080" indent="-34236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</a:rPr>
              <a:t>90+ szakmai fórum, 400+ előadás,100-200 látogató/fórum</a:t>
            </a:r>
            <a:endParaRPr b="0" lang="hu-HU" sz="2400" spc="-1" strike="noStrike">
              <a:latin typeface="Arial"/>
            </a:endParaRPr>
          </a:p>
          <a:p>
            <a:pPr marL="343080" indent="-34236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</a:rPr>
              <a:t>2200 fős címlista (ajaj GDPR </a:t>
            </a:r>
            <a:r>
              <a:rPr b="0" lang="hu-HU" sz="2400" spc="-1" strike="noStrike">
                <a:solidFill>
                  <a:srgbClr val="000000"/>
                </a:solidFill>
                <a:latin typeface="Wingdings"/>
              </a:rPr>
              <a:t></a:t>
            </a:r>
            <a:r>
              <a:rPr b="0" lang="hu-HU" sz="2400" spc="-1" strike="noStrike">
                <a:solidFill>
                  <a:srgbClr val="000000"/>
                </a:solidFill>
                <a:latin typeface="Times New Roman"/>
              </a:rPr>
              <a:t>)</a:t>
            </a:r>
            <a:endParaRPr b="0" lang="hu-HU" sz="2400" spc="-1" strike="noStrike">
              <a:latin typeface="Arial"/>
            </a:endParaRPr>
          </a:p>
          <a:p>
            <a:pPr marL="343080" indent="-34236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400" spc="-1" strike="noStrike">
                <a:solidFill>
                  <a:srgbClr val="000000"/>
                </a:solidFill>
                <a:latin typeface="Times New Roman"/>
              </a:rPr>
              <a:t>szakmai díjakat adunk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90000"/>
              </a:lnSpc>
            </a:pPr>
            <a:r>
              <a:rPr b="0" lang="hu-HU" sz="1800" spc="-1" strike="noStrike">
                <a:solidFill>
                  <a:srgbClr val="000000"/>
                </a:solidFill>
                <a:latin typeface="Times New Roman"/>
              </a:rPr>
              <a:t>	</a:t>
            </a:r>
            <a:r>
              <a:rPr b="0" lang="hu-HU" sz="1800" spc="-1" strike="noStrike">
                <a:solidFill>
                  <a:srgbClr val="000000"/>
                </a:solidFill>
                <a:latin typeface="Times New Roman"/>
              </a:rPr>
              <a:t>- Az év információbiztonsági szak- és diplomadolgozata</a:t>
            </a:r>
            <a:endParaRPr b="0" lang="hu-HU" sz="1800" spc="-1" strike="noStrike">
              <a:latin typeface="Arial"/>
            </a:endParaRPr>
          </a:p>
          <a:p>
            <a:pPr>
              <a:lnSpc>
                <a:spcPct val="90000"/>
              </a:lnSpc>
            </a:pPr>
            <a:r>
              <a:rPr b="0" lang="hu-HU" sz="1800" spc="-1" strike="noStrike">
                <a:solidFill>
                  <a:srgbClr val="000000"/>
                </a:solidFill>
                <a:latin typeface="Times New Roman"/>
              </a:rPr>
              <a:t>	</a:t>
            </a:r>
            <a:r>
              <a:rPr b="0" lang="hu-HU" sz="1800" spc="-1" strike="noStrike">
                <a:solidFill>
                  <a:srgbClr val="000000"/>
                </a:solidFill>
                <a:latin typeface="Times New Roman"/>
              </a:rPr>
              <a:t>- </a:t>
            </a:r>
            <a:r>
              <a:rPr b="0" lang="hu-HU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Times New Roman"/>
              </a:rPr>
              <a:t>Az év információbiztonsági újságírója</a:t>
            </a:r>
            <a:endParaRPr b="0" lang="hu-HU" sz="1800" spc="-1" strike="noStrike">
              <a:latin typeface="Arial"/>
            </a:endParaRPr>
          </a:p>
          <a:p>
            <a:pPr marL="343080" indent="-34236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400" spc="-1" strike="noStrike">
                <a:solidFill>
                  <a:srgbClr val="000000"/>
                </a:solidFill>
                <a:highlight>
                  <a:srgbClr val="ffff00"/>
                </a:highlight>
                <a:latin typeface="Times New Roman"/>
              </a:rPr>
              <a:t>szakmai díjakat kapunk (ITBN: „kiemelkedő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90000"/>
              </a:lnSpc>
            </a:pPr>
            <a:r>
              <a:rPr b="0" lang="hu-HU" sz="2400" spc="-1" strike="noStrike">
                <a:solidFill>
                  <a:srgbClr val="000000"/>
                </a:solidFill>
                <a:highlight>
                  <a:srgbClr val="ffff00"/>
                </a:highlight>
                <a:latin typeface="Times New Roman"/>
              </a:rPr>
              <a:t>     </a:t>
            </a:r>
            <a:r>
              <a:rPr b="0" lang="hu-HU" sz="2400" spc="-1" strike="noStrike">
                <a:solidFill>
                  <a:srgbClr val="000000"/>
                </a:solidFill>
                <a:highlight>
                  <a:srgbClr val="ffff00"/>
                </a:highlight>
                <a:latin typeface="Times New Roman"/>
              </a:rPr>
              <a:t>ismeretterjesztő, evangelizáló tevékenységéért”)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90000"/>
              </a:lnSpc>
            </a:pPr>
            <a:endParaRPr b="0" lang="hu-HU" sz="2400" spc="-1" strike="noStrike">
              <a:latin typeface="Arial"/>
            </a:endParaRPr>
          </a:p>
          <a:p>
            <a:pPr>
              <a:lnSpc>
                <a:spcPct val="90000"/>
              </a:lnSpc>
            </a:pPr>
            <a:endParaRPr b="0" lang="hu-HU" sz="2400" spc="-1" strike="noStrike">
              <a:latin typeface="Arial"/>
            </a:endParaRPr>
          </a:p>
          <a:p>
            <a:pPr>
              <a:lnSpc>
                <a:spcPct val="90000"/>
              </a:lnSpc>
            </a:pPr>
            <a:endParaRPr b="0" lang="hu-HU" sz="2400" spc="-1" strike="noStrike">
              <a:latin typeface="Arial"/>
            </a:endParaRPr>
          </a:p>
        </p:txBody>
      </p:sp>
      <p:pic>
        <p:nvPicPr>
          <p:cNvPr id="274" name="Kép 2" descr=""/>
          <p:cNvPicPr/>
          <p:nvPr/>
        </p:nvPicPr>
        <p:blipFill>
          <a:blip r:embed="rId1"/>
          <a:stretch/>
        </p:blipFill>
        <p:spPr>
          <a:xfrm>
            <a:off x="3075840" y="3429000"/>
            <a:ext cx="5836680" cy="28378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CustomShape 1"/>
          <p:cNvSpPr/>
          <p:nvPr/>
        </p:nvSpPr>
        <p:spPr>
          <a:xfrm>
            <a:off x="1784520" y="584640"/>
            <a:ext cx="7128000" cy="1121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3600" spc="-1" strike="noStrike">
                <a:solidFill>
                  <a:srgbClr val="000000"/>
                </a:solidFill>
                <a:latin typeface="Arial"/>
              </a:rPr>
              <a:t>Köszönjük a kitartó támogatást, </a:t>
            </a:r>
            <a:br/>
            <a:r>
              <a:rPr b="1" lang="hu-HU" sz="3600" spc="-1" strike="noStrike">
                <a:solidFill>
                  <a:srgbClr val="000000"/>
                </a:solidFill>
                <a:latin typeface="Arial"/>
              </a:rPr>
              <a:t>hiszen nélkülük nem léteznénk:</a:t>
            </a:r>
            <a:endParaRPr b="0" lang="hu-HU" sz="3600" spc="-1" strike="noStrike">
              <a:latin typeface="Arial"/>
            </a:endParaRPr>
          </a:p>
        </p:txBody>
      </p:sp>
      <p:sp>
        <p:nvSpPr>
          <p:cNvPr id="276" name="CustomShape 2"/>
          <p:cNvSpPr/>
          <p:nvPr/>
        </p:nvSpPr>
        <p:spPr>
          <a:xfrm>
            <a:off x="704520" y="2122200"/>
            <a:ext cx="6336000" cy="943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hu-HU" sz="2800" spc="-1" strike="noStrike">
                <a:solidFill>
                  <a:srgbClr val="000000"/>
                </a:solidFill>
                <a:latin typeface="Arial"/>
                <a:ea typeface="DejaVu Sans"/>
              </a:rPr>
              <a:t>30+ magán pártoló tag! </a:t>
            </a:r>
            <a:endParaRPr b="0" lang="hu-H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2800" spc="-1" strike="noStrike">
                <a:solidFill>
                  <a:srgbClr val="000000"/>
                </a:solidFill>
                <a:latin typeface="Arial"/>
                <a:ea typeface="DejaVu Sans"/>
              </a:rPr>
              <a:t>…</a:t>
            </a:r>
            <a:r>
              <a:rPr b="1" lang="hu-HU" sz="2800" spc="-1" strike="noStrike">
                <a:solidFill>
                  <a:srgbClr val="000000"/>
                </a:solidFill>
                <a:latin typeface="Arial"/>
                <a:ea typeface="DejaVu Sans"/>
              </a:rPr>
              <a:t>és 10+ céges pártoló tagunk! </a:t>
            </a:r>
            <a:endParaRPr b="0" lang="hu-HU" sz="2800" spc="-1" strike="noStrike">
              <a:latin typeface="Arial"/>
            </a:endParaRPr>
          </a:p>
        </p:txBody>
      </p:sp>
      <p:pic>
        <p:nvPicPr>
          <p:cNvPr id="277" name="Kép 2" descr=""/>
          <p:cNvPicPr/>
          <p:nvPr/>
        </p:nvPicPr>
        <p:blipFill>
          <a:blip r:embed="rId1"/>
          <a:stretch/>
        </p:blipFill>
        <p:spPr>
          <a:xfrm>
            <a:off x="2420640" y="3052800"/>
            <a:ext cx="2159640" cy="1212840"/>
          </a:xfrm>
          <a:prstGeom prst="rect">
            <a:avLst/>
          </a:prstGeom>
          <a:ln>
            <a:noFill/>
          </a:ln>
        </p:spPr>
      </p:pic>
      <p:pic>
        <p:nvPicPr>
          <p:cNvPr id="278" name="Kép 3" descr=""/>
          <p:cNvPicPr/>
          <p:nvPr/>
        </p:nvPicPr>
        <p:blipFill>
          <a:blip r:embed="rId2"/>
          <a:stretch/>
        </p:blipFill>
        <p:spPr>
          <a:xfrm>
            <a:off x="272520" y="3312000"/>
            <a:ext cx="1999440" cy="694440"/>
          </a:xfrm>
          <a:prstGeom prst="rect">
            <a:avLst/>
          </a:prstGeom>
          <a:ln>
            <a:noFill/>
          </a:ln>
        </p:spPr>
      </p:pic>
      <p:pic>
        <p:nvPicPr>
          <p:cNvPr id="279" name="Kép 4" descr=""/>
          <p:cNvPicPr/>
          <p:nvPr/>
        </p:nvPicPr>
        <p:blipFill>
          <a:blip r:embed="rId3"/>
          <a:stretch/>
        </p:blipFill>
        <p:spPr>
          <a:xfrm>
            <a:off x="4808880" y="3294360"/>
            <a:ext cx="2345040" cy="562680"/>
          </a:xfrm>
          <a:prstGeom prst="rect">
            <a:avLst/>
          </a:prstGeom>
          <a:ln>
            <a:noFill/>
          </a:ln>
        </p:spPr>
      </p:pic>
      <p:pic>
        <p:nvPicPr>
          <p:cNvPr id="280" name="Kép 5" descr=""/>
          <p:cNvPicPr/>
          <p:nvPr/>
        </p:nvPicPr>
        <p:blipFill>
          <a:blip r:embed="rId4"/>
          <a:stretch/>
        </p:blipFill>
        <p:spPr>
          <a:xfrm>
            <a:off x="7689240" y="3423960"/>
            <a:ext cx="1828080" cy="304200"/>
          </a:xfrm>
          <a:prstGeom prst="rect">
            <a:avLst/>
          </a:prstGeom>
          <a:ln>
            <a:noFill/>
          </a:ln>
        </p:spPr>
      </p:pic>
      <p:pic>
        <p:nvPicPr>
          <p:cNvPr id="281" name="Kép 6" descr=""/>
          <p:cNvPicPr/>
          <p:nvPr/>
        </p:nvPicPr>
        <p:blipFill>
          <a:blip r:embed="rId5"/>
          <a:stretch/>
        </p:blipFill>
        <p:spPr>
          <a:xfrm>
            <a:off x="1028520" y="4257360"/>
            <a:ext cx="2159640" cy="720720"/>
          </a:xfrm>
          <a:prstGeom prst="rect">
            <a:avLst/>
          </a:prstGeom>
          <a:ln>
            <a:noFill/>
          </a:ln>
        </p:spPr>
      </p:pic>
      <p:pic>
        <p:nvPicPr>
          <p:cNvPr id="282" name="Kép 7" descr=""/>
          <p:cNvPicPr/>
          <p:nvPr/>
        </p:nvPicPr>
        <p:blipFill>
          <a:blip r:embed="rId6"/>
          <a:stretch/>
        </p:blipFill>
        <p:spPr>
          <a:xfrm>
            <a:off x="3220920" y="4007160"/>
            <a:ext cx="1571400" cy="776520"/>
          </a:xfrm>
          <a:prstGeom prst="rect">
            <a:avLst/>
          </a:prstGeom>
          <a:ln>
            <a:noFill/>
          </a:ln>
        </p:spPr>
      </p:pic>
      <p:pic>
        <p:nvPicPr>
          <p:cNvPr id="283" name="Kép 8" descr=""/>
          <p:cNvPicPr/>
          <p:nvPr/>
        </p:nvPicPr>
        <p:blipFill>
          <a:blip r:embed="rId7"/>
          <a:stretch/>
        </p:blipFill>
        <p:spPr>
          <a:xfrm>
            <a:off x="5096520" y="4174920"/>
            <a:ext cx="2380680" cy="608760"/>
          </a:xfrm>
          <a:prstGeom prst="rect">
            <a:avLst/>
          </a:prstGeom>
          <a:ln>
            <a:noFill/>
          </a:ln>
        </p:spPr>
      </p:pic>
      <p:pic>
        <p:nvPicPr>
          <p:cNvPr id="284" name="Kép 9" descr=""/>
          <p:cNvPicPr/>
          <p:nvPr/>
        </p:nvPicPr>
        <p:blipFill>
          <a:blip r:embed="rId8"/>
          <a:stretch/>
        </p:blipFill>
        <p:spPr>
          <a:xfrm>
            <a:off x="7709040" y="4266720"/>
            <a:ext cx="1904400" cy="465840"/>
          </a:xfrm>
          <a:prstGeom prst="rect">
            <a:avLst/>
          </a:prstGeom>
          <a:ln>
            <a:noFill/>
          </a:ln>
        </p:spPr>
      </p:pic>
      <p:pic>
        <p:nvPicPr>
          <p:cNvPr id="285" name="Kép 10" descr=""/>
          <p:cNvPicPr/>
          <p:nvPr/>
        </p:nvPicPr>
        <p:blipFill>
          <a:blip r:embed="rId9"/>
          <a:stretch/>
        </p:blipFill>
        <p:spPr>
          <a:xfrm>
            <a:off x="358200" y="5085360"/>
            <a:ext cx="1828080" cy="808920"/>
          </a:xfrm>
          <a:prstGeom prst="rect">
            <a:avLst/>
          </a:prstGeom>
          <a:ln>
            <a:noFill/>
          </a:ln>
        </p:spPr>
      </p:pic>
      <p:pic>
        <p:nvPicPr>
          <p:cNvPr id="286" name="Kép 13" descr=""/>
          <p:cNvPicPr/>
          <p:nvPr/>
        </p:nvPicPr>
        <p:blipFill>
          <a:blip r:embed="rId10"/>
          <a:stretch/>
        </p:blipFill>
        <p:spPr>
          <a:xfrm>
            <a:off x="5126040" y="4951440"/>
            <a:ext cx="2028240" cy="951840"/>
          </a:xfrm>
          <a:prstGeom prst="rect">
            <a:avLst/>
          </a:prstGeom>
          <a:ln>
            <a:noFill/>
          </a:ln>
        </p:spPr>
      </p:pic>
      <p:pic>
        <p:nvPicPr>
          <p:cNvPr id="287" name="Kép 14" descr=""/>
          <p:cNvPicPr/>
          <p:nvPr/>
        </p:nvPicPr>
        <p:blipFill>
          <a:blip r:embed="rId11"/>
          <a:stretch/>
        </p:blipFill>
        <p:spPr>
          <a:xfrm>
            <a:off x="7457400" y="5054760"/>
            <a:ext cx="2319120" cy="626400"/>
          </a:xfrm>
          <a:prstGeom prst="rect">
            <a:avLst/>
          </a:prstGeom>
          <a:ln>
            <a:noFill/>
          </a:ln>
        </p:spPr>
      </p:pic>
      <p:sp>
        <p:nvSpPr>
          <p:cNvPr id="288" name="CustomShape 3"/>
          <p:cNvSpPr/>
          <p:nvPr/>
        </p:nvSpPr>
        <p:spPr>
          <a:xfrm>
            <a:off x="1035720" y="6348600"/>
            <a:ext cx="6046560" cy="45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…</a:t>
            </a: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és lesz itt hely az Ön cég-logójának is!</a:t>
            </a:r>
            <a:endParaRPr b="0" lang="hu-HU" sz="2400" spc="-1" strike="noStrike">
              <a:latin typeface="Arial"/>
            </a:endParaRPr>
          </a:p>
        </p:txBody>
      </p:sp>
      <p:pic>
        <p:nvPicPr>
          <p:cNvPr id="289" name="" descr=""/>
          <p:cNvPicPr/>
          <p:nvPr/>
        </p:nvPicPr>
        <p:blipFill>
          <a:blip r:embed="rId12"/>
          <a:stretch/>
        </p:blipFill>
        <p:spPr>
          <a:xfrm>
            <a:off x="216000" y="4198320"/>
            <a:ext cx="608760" cy="913680"/>
          </a:xfrm>
          <a:prstGeom prst="rect">
            <a:avLst/>
          </a:prstGeom>
          <a:ln>
            <a:noFill/>
          </a:ln>
        </p:spPr>
      </p:pic>
      <p:pic>
        <p:nvPicPr>
          <p:cNvPr id="290" name="" descr=""/>
          <p:cNvPicPr/>
          <p:nvPr/>
        </p:nvPicPr>
        <p:blipFill>
          <a:blip r:embed="rId13"/>
          <a:stretch/>
        </p:blipFill>
        <p:spPr>
          <a:xfrm>
            <a:off x="2828880" y="5150520"/>
            <a:ext cx="1814760" cy="897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1712520" y="152280"/>
            <a:ext cx="819252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2800" spc="-1" strike="noStrike">
                <a:solidFill>
                  <a:srgbClr val="0d0147"/>
                </a:solidFill>
                <a:latin typeface="Arial"/>
                <a:ea typeface="DejaVu Sans"/>
              </a:rPr>
              <a:t>Az év információbiztonsági újságírója - 2022</a:t>
            </a:r>
            <a:endParaRPr b="0" lang="hu-HU" sz="2800" spc="-1" strike="noStrike">
              <a:latin typeface="Arial"/>
            </a:endParaRPr>
          </a:p>
        </p:txBody>
      </p:sp>
      <p:sp>
        <p:nvSpPr>
          <p:cNvPr id="292" name="CustomShape 2"/>
          <p:cNvSpPr/>
          <p:nvPr/>
        </p:nvSpPr>
        <p:spPr>
          <a:xfrm>
            <a:off x="704520" y="836640"/>
            <a:ext cx="8779680" cy="182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3600" spc="-1" strike="noStrike">
                <a:solidFill>
                  <a:srgbClr val="000000"/>
                </a:solidFill>
                <a:latin typeface="Arial"/>
                <a:ea typeface="DejaVu Sans"/>
              </a:rPr>
              <a:t>PÁLYÁZATI FELHÍVÁS</a:t>
            </a:r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az </a:t>
            </a:r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„Év információbiztonsági dolgozata - 2022”</a:t>
            </a:r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cím elnyerésére</a:t>
            </a:r>
            <a:endParaRPr b="0" lang="hu-HU" sz="2400" spc="-1" strike="noStrike">
              <a:latin typeface="Arial"/>
            </a:endParaRPr>
          </a:p>
        </p:txBody>
      </p:sp>
      <p:sp>
        <p:nvSpPr>
          <p:cNvPr id="293" name="CustomShape 3"/>
          <p:cNvSpPr/>
          <p:nvPr/>
        </p:nvSpPr>
        <p:spPr>
          <a:xfrm>
            <a:off x="272520" y="2709000"/>
            <a:ext cx="9432360" cy="338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3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Beadási határidő: 2022. július 31.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</a:pPr>
            <a:endParaRPr b="0" lang="hu-HU" sz="2400" spc="-1" strike="noStrike">
              <a:latin typeface="Arial"/>
            </a:endParaRPr>
          </a:p>
          <a:p>
            <a:pPr lvl="1" marL="800280" indent="-3423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1" i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Benyújtás: elektronikusan </a:t>
            </a: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(</a:t>
            </a:r>
            <a:r>
              <a:rPr b="0" lang="hu-HU" sz="24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1"/>
              </a:rPr>
              <a:t>titkar@hetpecset.hu</a:t>
            </a: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) 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</a:pPr>
            <a:endParaRPr b="0" lang="hu-HU" sz="2400" spc="-1" strike="noStrike">
              <a:latin typeface="Arial"/>
            </a:endParaRPr>
          </a:p>
          <a:p>
            <a:pPr lvl="1" marL="800280" indent="-3423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1" i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3 kategória: BsC, MsC és „Egyéb”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</a:pPr>
            <a:endParaRPr b="0" lang="hu-HU" sz="2400" spc="-1" strike="noStrike">
              <a:latin typeface="Arial"/>
            </a:endParaRPr>
          </a:p>
          <a:p>
            <a:pPr lvl="1" marL="800280" indent="-342360">
              <a:lnSpc>
                <a:spcPct val="100000"/>
              </a:lnSpc>
              <a:spcBef>
                <a:spcPts val="601"/>
              </a:spcBef>
              <a:buClr>
                <a:srgbClr val="ff0000"/>
              </a:buClr>
              <a:buFont typeface="Wingdings" charset="2"/>
              <a:buChar char=""/>
            </a:pPr>
            <a:r>
              <a:rPr b="1" i="1" lang="hu-HU" sz="2400" spc="-1" strike="noStrike">
                <a:solidFill>
                  <a:srgbClr val="ff0000"/>
                </a:solidFill>
                <a:latin typeface="Arial"/>
                <a:ea typeface="DejaVu Sans"/>
              </a:rPr>
              <a:t>Eredményhirdetés: a 2022. évi szeptemberi fórumon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CustomShape 1"/>
          <p:cNvSpPr/>
          <p:nvPr/>
        </p:nvSpPr>
        <p:spPr>
          <a:xfrm>
            <a:off x="8697240" y="6019920"/>
            <a:ext cx="630000" cy="49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7FC74B4A-E80A-491C-9F09-5ADDD4DE8108}" type="slidenum">
              <a:rPr b="0" lang="hu-H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&lt;szám&gt;</a:t>
            </a:fld>
            <a:endParaRPr b="0" lang="hu-HU" sz="1400" spc="-1" strike="noStrike">
              <a:latin typeface="Arial"/>
            </a:endParaRPr>
          </a:p>
        </p:txBody>
      </p:sp>
      <p:sp>
        <p:nvSpPr>
          <p:cNvPr id="295" name="CustomShape 2"/>
          <p:cNvSpPr/>
          <p:nvPr/>
        </p:nvSpPr>
        <p:spPr>
          <a:xfrm>
            <a:off x="1374840" y="60120"/>
            <a:ext cx="8530200" cy="60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hu-HU" sz="2800" spc="-1" strike="noStrike">
                <a:solidFill>
                  <a:srgbClr val="0d0147"/>
                </a:solidFill>
                <a:latin typeface="Arial"/>
                <a:ea typeface="DejaVu Sans"/>
              </a:rPr>
              <a:t>Az eddigi nyertesek (2006- )</a:t>
            </a:r>
            <a:endParaRPr b="0" lang="hu-HU" sz="2800" spc="-1" strike="noStrike">
              <a:latin typeface="Arial"/>
            </a:endParaRPr>
          </a:p>
        </p:txBody>
      </p:sp>
      <p:pic>
        <p:nvPicPr>
          <p:cNvPr id="296" name="Picture 5" descr=""/>
          <p:cNvPicPr/>
          <p:nvPr/>
        </p:nvPicPr>
        <p:blipFill>
          <a:blip r:embed="rId1"/>
          <a:stretch/>
        </p:blipFill>
        <p:spPr>
          <a:xfrm>
            <a:off x="272520" y="2493000"/>
            <a:ext cx="1871640" cy="2605320"/>
          </a:xfrm>
          <a:prstGeom prst="rect">
            <a:avLst/>
          </a:prstGeom>
          <a:ln>
            <a:noFill/>
          </a:ln>
        </p:spPr>
      </p:pic>
      <p:sp>
        <p:nvSpPr>
          <p:cNvPr id="297" name="CustomShape 3"/>
          <p:cNvSpPr/>
          <p:nvPr/>
        </p:nvSpPr>
        <p:spPr>
          <a:xfrm>
            <a:off x="1568520" y="783000"/>
            <a:ext cx="6984000" cy="5483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marL="1828800">
              <a:lnSpc>
                <a:spcPct val="100000"/>
              </a:lnSpc>
              <a:spcAft>
                <a:spcPts val="601"/>
              </a:spcAft>
            </a:pP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2006 - </a:t>
            </a:r>
            <a:r>
              <a:rPr b="0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Kristóf Csaba</a:t>
            </a: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 (Biztonság portál)</a:t>
            </a: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Aft>
                <a:spcPts val="601"/>
              </a:spcAft>
            </a:pP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2007 - </a:t>
            </a:r>
            <a:r>
              <a:rPr b="0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Kelemen László </a:t>
            </a: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(IT Security)</a:t>
            </a: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Aft>
                <a:spcPts val="601"/>
              </a:spcAft>
            </a:pP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2008 - </a:t>
            </a:r>
            <a:r>
              <a:rPr b="0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Turcsán Tamás </a:t>
            </a: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(CW, Figyelő)</a:t>
            </a: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Aft>
                <a:spcPts val="601"/>
              </a:spcAft>
            </a:pP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2009 - </a:t>
            </a:r>
            <a:r>
              <a:rPr b="0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Dajkó Pál </a:t>
            </a: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(IT café)</a:t>
            </a: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Aft>
                <a:spcPts val="601"/>
              </a:spcAft>
            </a:pP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2010 - </a:t>
            </a:r>
            <a:r>
              <a:rPr b="0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Sebők Viktória </a:t>
            </a: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(Figyelő)</a:t>
            </a: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Aft>
                <a:spcPts val="601"/>
              </a:spcAft>
            </a:pP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2011 - </a:t>
            </a:r>
            <a:r>
              <a:rPr b="0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Schopp Attila </a:t>
            </a: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(ITBusiness)</a:t>
            </a: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Aft>
                <a:spcPts val="601"/>
              </a:spcAft>
            </a:pP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2012 - </a:t>
            </a:r>
            <a:r>
              <a:rPr b="0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Bátky Zoltán </a:t>
            </a: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(Bitport.hu Média Kft.)</a:t>
            </a: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Aft>
                <a:spcPts val="601"/>
              </a:spcAft>
            </a:pP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2013 - </a:t>
            </a:r>
            <a:r>
              <a:rPr b="0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Kristóf Csaba </a:t>
            </a: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(Biztonságportál (Isidor Kft.)</a:t>
            </a: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Aft>
                <a:spcPts val="601"/>
              </a:spcAft>
            </a:pP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2014 - </a:t>
            </a:r>
            <a:r>
              <a:rPr b="0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Csizmazia-Darab István </a:t>
            </a: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(SICONTACT Kft.)</a:t>
            </a: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Aft>
                <a:spcPts val="601"/>
              </a:spcAft>
            </a:pP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2015 - </a:t>
            </a:r>
            <a:r>
              <a:rPr b="0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Molnár József </a:t>
            </a: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(PC World)</a:t>
            </a: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Aft>
                <a:spcPts val="601"/>
              </a:spcAft>
            </a:pP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2016 - </a:t>
            </a:r>
            <a:r>
              <a:rPr b="0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Bolcsó Dániel</a:t>
            </a: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, (Index.hu)</a:t>
            </a: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Aft>
                <a:spcPts val="601"/>
              </a:spcAft>
            </a:pP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2017 - </a:t>
            </a:r>
            <a:r>
              <a:rPr b="0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Vass Enikő </a:t>
            </a: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(ITBusiness)</a:t>
            </a: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Aft>
                <a:spcPts val="601"/>
              </a:spcAft>
            </a:pP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2018 -  </a:t>
            </a:r>
            <a:r>
              <a:rPr b="0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Dömös Zsuzsanna </a:t>
            </a: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(24.hu)</a:t>
            </a: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Aft>
                <a:spcPts val="601"/>
              </a:spcAft>
            </a:pP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2019 - </a:t>
            </a:r>
            <a:r>
              <a:rPr b="1" lang="hu-HU" sz="1600" spc="-1" strike="noStrike">
                <a:solidFill>
                  <a:srgbClr val="ff0000"/>
                </a:solidFill>
                <a:latin typeface="Arial"/>
                <a:ea typeface="Microsoft YaHei"/>
              </a:rPr>
              <a:t> </a:t>
            </a:r>
            <a:r>
              <a:rPr b="0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Makay József </a:t>
            </a: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(https://makay.net/blog)</a:t>
            </a: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Aft>
                <a:spcPts val="601"/>
              </a:spcAft>
            </a:pPr>
            <a:r>
              <a:rPr b="1" lang="hu-HU" sz="1600" spc="-1" strike="noStrike">
                <a:solidFill>
                  <a:srgbClr val="ff0000"/>
                </a:solidFill>
                <a:latin typeface="Arial"/>
                <a:ea typeface="Microsoft YaHei"/>
              </a:rPr>
              <a:t>2020 - </a:t>
            </a:r>
            <a:r>
              <a:rPr b="1" lang="hu-HU" sz="1600" spc="-1" strike="noStrike">
                <a:solidFill>
                  <a:srgbClr val="ff0000"/>
                </a:solidFill>
                <a:latin typeface="Wingdings"/>
                <a:ea typeface="Microsoft YaHei"/>
              </a:rPr>
              <a:t></a:t>
            </a: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Aft>
                <a:spcPts val="601"/>
              </a:spcAft>
            </a:pP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2021 – </a:t>
            </a:r>
            <a:r>
              <a:rPr b="0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Kocsis Tamás </a:t>
            </a:r>
            <a:r>
              <a:rPr b="1" lang="hu-HU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(Alverad Technology Focus)</a:t>
            </a: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Aft>
                <a:spcPts val="601"/>
              </a:spcAft>
            </a:pP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Bef>
                <a:spcPts val="349"/>
              </a:spcBef>
            </a:pPr>
            <a:endParaRPr b="0" lang="hu-HU" sz="1600" spc="-1" strike="noStrike">
              <a:latin typeface="Arial"/>
            </a:endParaRPr>
          </a:p>
          <a:p>
            <a:pPr marL="1828800">
              <a:lnSpc>
                <a:spcPct val="100000"/>
              </a:lnSpc>
              <a:spcBef>
                <a:spcPts val="349"/>
              </a:spcBef>
            </a:pPr>
            <a:endParaRPr b="0" lang="hu-HU" sz="1600" spc="-1" strike="noStrike">
              <a:latin typeface="Arial"/>
            </a:endParaRPr>
          </a:p>
          <a:p>
            <a:pPr marL="341280" indent="-335880">
              <a:lnSpc>
                <a:spcPct val="100000"/>
              </a:lnSpc>
              <a:spcBef>
                <a:spcPts val="400"/>
              </a:spcBef>
            </a:pPr>
            <a:endParaRPr b="0" lang="hu-HU" sz="1600" spc="-1" strike="noStrike">
              <a:latin typeface="Arial"/>
            </a:endParaRPr>
          </a:p>
          <a:p>
            <a:pPr marL="1828800" indent="-335880">
              <a:lnSpc>
                <a:spcPct val="100000"/>
              </a:lnSpc>
              <a:spcBef>
                <a:spcPts val="400"/>
              </a:spcBef>
            </a:pPr>
            <a:endParaRPr b="0" lang="hu-HU" sz="1600" spc="-1" strike="noStrike">
              <a:latin typeface="Arial"/>
            </a:endParaRPr>
          </a:p>
          <a:p>
            <a:pPr marL="1828800" indent="-335880">
              <a:lnSpc>
                <a:spcPct val="100000"/>
              </a:lnSpc>
              <a:spcBef>
                <a:spcPts val="400"/>
              </a:spcBef>
            </a:pPr>
            <a:endParaRPr b="0" lang="hu-HU" sz="1600" spc="-1" strike="noStrike">
              <a:latin typeface="Arial"/>
            </a:endParaRPr>
          </a:p>
          <a:p>
            <a:pPr marL="1371600" indent="-335880">
              <a:lnSpc>
                <a:spcPct val="100000"/>
              </a:lnSpc>
              <a:spcBef>
                <a:spcPts val="400"/>
              </a:spcBef>
            </a:pPr>
            <a:endParaRPr b="0" lang="hu-HU" sz="1600" spc="-1" strike="noStrike">
              <a:latin typeface="Arial"/>
            </a:endParaRPr>
          </a:p>
          <a:p>
            <a:pPr marL="741240" indent="-278640">
              <a:lnSpc>
                <a:spcPct val="100000"/>
              </a:lnSpc>
              <a:spcBef>
                <a:spcPts val="601"/>
              </a:spcBef>
            </a:pPr>
            <a:endParaRPr b="0" lang="hu-HU" sz="1600" spc="-1" strike="noStrike">
              <a:latin typeface="Arial"/>
            </a:endParaRPr>
          </a:p>
          <a:p>
            <a:pPr marL="341280" indent="-335880">
              <a:lnSpc>
                <a:spcPct val="100000"/>
              </a:lnSpc>
              <a:spcBef>
                <a:spcPts val="601"/>
              </a:spcBef>
            </a:pPr>
            <a:endParaRPr b="0" lang="hu-HU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CustomShape 1"/>
          <p:cNvSpPr/>
          <p:nvPr/>
        </p:nvSpPr>
        <p:spPr>
          <a:xfrm>
            <a:off x="1856520" y="116640"/>
            <a:ext cx="7552800" cy="50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2400" spc="-1" strike="noStrike">
                <a:solidFill>
                  <a:srgbClr val="000000"/>
                </a:solidFill>
                <a:latin typeface="Arial"/>
              </a:rPr>
              <a:t>Események az (egészen) közeli (és távolabbi) jövőből</a:t>
            </a:r>
            <a:endParaRPr b="0" lang="hu-HU" sz="2400" spc="-1" strike="noStrike">
              <a:latin typeface="Arial"/>
            </a:endParaRPr>
          </a:p>
        </p:txBody>
      </p:sp>
      <p:sp>
        <p:nvSpPr>
          <p:cNvPr id="299" name="CustomShape 2"/>
          <p:cNvSpPr/>
          <p:nvPr/>
        </p:nvSpPr>
        <p:spPr>
          <a:xfrm>
            <a:off x="4004640" y="2619720"/>
            <a:ext cx="2416320" cy="2010240"/>
          </a:xfrm>
          <a:prstGeom prst="rect">
            <a:avLst/>
          </a:prstGeom>
          <a:noFill/>
          <a:ln w="38160">
            <a:solidFill>
              <a:srgbClr val="0070c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  <a:ea typeface="DejaVu Sans"/>
              </a:rPr>
              <a:t>EIVOK-26. HTE EIVOK / NMHH kiberbiztonsági szakmai nap</a:t>
            </a:r>
            <a:endParaRPr b="0" lang="hu-H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  <a:ea typeface="DejaVu Sans"/>
              </a:rPr>
              <a:t>2022. május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19</a:t>
            </a:r>
            <a:endParaRPr b="0" lang="hu-H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hu-HU" sz="18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1"/>
              </a:rPr>
              <a:t>https://www.hte.hu/en/informaciobiztonsagi-szakosztaly-eivok</a:t>
            </a:r>
            <a:r>
              <a:rPr b="0" lang="hu-HU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hu-HU" sz="1800" spc="-1" strike="noStrike">
              <a:latin typeface="Arial"/>
            </a:endParaRPr>
          </a:p>
        </p:txBody>
      </p:sp>
      <p:sp>
        <p:nvSpPr>
          <p:cNvPr id="300" name="CustomShape 3"/>
          <p:cNvSpPr/>
          <p:nvPr/>
        </p:nvSpPr>
        <p:spPr>
          <a:xfrm>
            <a:off x="2539800" y="5818680"/>
            <a:ext cx="3859560" cy="364320"/>
          </a:xfrm>
          <a:prstGeom prst="rect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i="1" lang="hu-HU" sz="1800" spc="-1" strike="noStrike">
                <a:solidFill>
                  <a:srgbClr val="000000"/>
                </a:solidFill>
                <a:latin typeface="Arial"/>
                <a:ea typeface="DejaVu Sans"/>
              </a:rPr>
              <a:t>…</a:t>
            </a:r>
            <a:r>
              <a:rPr b="0" i="1" lang="hu-HU" sz="1800" spc="-1" strike="noStrike">
                <a:solidFill>
                  <a:srgbClr val="000000"/>
                </a:solidFill>
                <a:latin typeface="Arial"/>
                <a:ea typeface="DejaVu Sans"/>
              </a:rPr>
              <a:t>és persze CPE pontok tömkelege!</a:t>
            </a:r>
            <a:endParaRPr b="0" lang="hu-HU" sz="1800" spc="-1" strike="noStrike">
              <a:latin typeface="Arial"/>
            </a:endParaRPr>
          </a:p>
        </p:txBody>
      </p:sp>
      <p:sp>
        <p:nvSpPr>
          <p:cNvPr id="301" name="CustomShape 4"/>
          <p:cNvSpPr/>
          <p:nvPr/>
        </p:nvSpPr>
        <p:spPr>
          <a:xfrm>
            <a:off x="6692040" y="1124640"/>
            <a:ext cx="2416320" cy="912960"/>
          </a:xfrm>
          <a:prstGeom prst="rect">
            <a:avLst/>
          </a:prstGeom>
          <a:noFill/>
          <a:ln w="38160">
            <a:solidFill>
              <a:srgbClr val="0070c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  <a:ea typeface="DejaVu Sans"/>
              </a:rPr>
              <a:t>ISACA 2. szerdák!</a:t>
            </a:r>
            <a:endParaRPr b="0" lang="hu-H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hu-HU" sz="18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2"/>
              </a:rPr>
              <a:t>www.isaca.hu</a:t>
            </a:r>
            <a:r>
              <a:rPr b="0" lang="hu-HU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hu-H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CustomShape 1"/>
          <p:cNvSpPr/>
          <p:nvPr/>
        </p:nvSpPr>
        <p:spPr>
          <a:xfrm>
            <a:off x="1568520" y="116640"/>
            <a:ext cx="8136360" cy="50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2400" spc="-1" strike="noStrike">
                <a:solidFill>
                  <a:srgbClr val="000000"/>
                </a:solidFill>
                <a:latin typeface="Arial"/>
              </a:rPr>
              <a:t>…</a:t>
            </a:r>
            <a:r>
              <a:rPr b="1" lang="hu-HU" sz="2400" spc="-1" strike="noStrike">
                <a:solidFill>
                  <a:srgbClr val="000000"/>
                </a:solidFill>
                <a:latin typeface="Arial"/>
              </a:rPr>
              <a:t>és egy kiemelkedően fontos esemény a jövőből!</a:t>
            </a:r>
            <a:endParaRPr b="0" lang="hu-HU" sz="2400" spc="-1" strike="noStrike">
              <a:latin typeface="Arial"/>
            </a:endParaRPr>
          </a:p>
        </p:txBody>
      </p:sp>
      <p:sp>
        <p:nvSpPr>
          <p:cNvPr id="303" name="CustomShape 2"/>
          <p:cNvSpPr/>
          <p:nvPr/>
        </p:nvSpPr>
        <p:spPr>
          <a:xfrm>
            <a:off x="2576880" y="1905480"/>
            <a:ext cx="5328000" cy="3502080"/>
          </a:xfrm>
          <a:prstGeom prst="rect">
            <a:avLst/>
          </a:prstGeom>
          <a:noFill/>
          <a:ln w="38160">
            <a:solidFill>
              <a:srgbClr val="0070c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hu-HU" sz="3200" spc="-1" strike="noStrike">
                <a:solidFill>
                  <a:srgbClr val="ff0000"/>
                </a:solidFill>
                <a:latin typeface="Arial"/>
                <a:ea typeface="DejaVu Sans"/>
              </a:rPr>
              <a:t>CII. </a:t>
            </a:r>
            <a:r>
              <a:rPr b="0" lang="hu-HU" sz="3200" spc="-1" strike="noStrike">
                <a:solidFill>
                  <a:srgbClr val="000000"/>
                </a:solidFill>
                <a:latin typeface="Arial"/>
                <a:ea typeface="DejaVu Sans"/>
              </a:rPr>
              <a:t>Hétpecsét Információbiztonsági Fórum</a:t>
            </a: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u-HU" sz="3200" spc="-1" strike="noStrike">
                <a:solidFill>
                  <a:srgbClr val="000000"/>
                </a:solidFill>
                <a:latin typeface="Arial"/>
                <a:ea typeface="DejaVu Sans"/>
              </a:rPr>
              <a:t>2022. szeptember 21. (szerda)</a:t>
            </a: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hu-HU" sz="32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1"/>
              </a:rPr>
              <a:t>www.hetpecset.hu</a:t>
            </a:r>
            <a:r>
              <a:rPr b="0" lang="hu-HU" sz="3200" spc="-1" strike="noStrike">
                <a:solidFill>
                  <a:srgbClr val="000000"/>
                </a:solidFill>
                <a:latin typeface="Arial"/>
                <a:ea typeface="DejaVu Sans"/>
              </a:rPr>
              <a:t>  </a:t>
            </a:r>
            <a:endParaRPr b="0" lang="hu-H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CustomShape 1"/>
          <p:cNvSpPr/>
          <p:nvPr/>
        </p:nvSpPr>
        <p:spPr>
          <a:xfrm>
            <a:off x="2000520" y="44640"/>
            <a:ext cx="7121160" cy="635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2800" spc="-1" strike="noStrike">
                <a:solidFill>
                  <a:srgbClr val="000000"/>
                </a:solidFill>
                <a:latin typeface="Arial"/>
              </a:rPr>
              <a:t>Hírek, aktualitások</a:t>
            </a:r>
            <a:endParaRPr b="0" lang="hu-HU" sz="2800" spc="-1" strike="noStrike">
              <a:latin typeface="Arial"/>
            </a:endParaRPr>
          </a:p>
        </p:txBody>
      </p:sp>
      <p:sp>
        <p:nvSpPr>
          <p:cNvPr id="305" name="CustomShape 2"/>
          <p:cNvSpPr/>
          <p:nvPr/>
        </p:nvSpPr>
        <p:spPr>
          <a:xfrm>
            <a:off x="704520" y="2061000"/>
            <a:ext cx="9000360" cy="403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6" name="CustomShape 3"/>
          <p:cNvSpPr/>
          <p:nvPr/>
        </p:nvSpPr>
        <p:spPr>
          <a:xfrm>
            <a:off x="0" y="2061000"/>
            <a:ext cx="9905400" cy="447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a 2013. évi L. törvény 2022.07.01-től hatályos módosítása – poszt-kvantum titkosítás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hu-HU" sz="24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1"/>
              </a:rPr>
              <a:t>Átadták Magyarország első mesterséges intelligencia ipari tanszékét a Bosch és az ELTE együttműködésében</a:t>
            </a: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A mesterséges intelligencia (MI) etikai és társadalmi kérdései – ahogy a Vatikán látja (eGov hírlevél)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Hamarosan fel fogják osztani a világűrt, és Magyarország is ott lehet a tárgyalóasztalnál (eGov hírlevél) 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?>
<Relationships xmlns="http://schemas.openxmlformats.org/package/2006/relationships"><Relationship Id="rId1" Type="http://schemas.openxmlformats.org/officeDocument/2006/relationships/customXmlProps" Target="itemProps1.xml"/>
</Relationships>
</file>

<file path=customXml/_rels/item2.xml.rels><?xml version="1.0" encoding="UTF-8"?>
<Relationships xmlns="http://schemas.openxmlformats.org/package/2006/relationships"><Relationship Id="rId1" Type="http://schemas.openxmlformats.org/officeDocument/2006/relationships/customXmlProps" Target="itemProps2.xml"/>
</Relationships>
</file>

<file path=customXml/_rels/item3.xml.rels><?xml version="1.0" encoding="UTF-8"?>
<Relationships xmlns="http://schemas.openxmlformats.org/package/2006/relationships"><Relationship Id="rId1" Type="http://schemas.openxmlformats.org/officeDocument/2006/relationships/customXmlProps" Target="itemProps3.xml"/>
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5ACD43720D442549879AF264950DA219" ma:contentTypeVersion="10" ma:contentTypeDescription="Új dokumentum létrehozása." ma:contentTypeScope="" ma:versionID="c6435a1189dc00f6d0f4804e44a655b1">
  <xsd:schema xmlns:xsd="http://www.w3.org/2001/XMLSchema" xmlns:xs="http://www.w3.org/2001/XMLSchema" xmlns:p="http://schemas.microsoft.com/office/2006/metadata/properties" xmlns:ns3="99173ce1-e3f5-4546-aa1f-973bda85ae02" targetNamespace="http://schemas.microsoft.com/office/2006/metadata/properties" ma:root="true" ma:fieldsID="42f24dfea3f50cda223103c2752b8b5a" ns3:_="">
    <xsd:import namespace="99173ce1-e3f5-4546-aa1f-973bda85ae0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173ce1-e3f5-4546-aa1f-973bda85ae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9CD2AB-727F-4262-BABD-C08C2B450069}">
  <ds:schemaRefs>
    <ds:schemaRef ds:uri="http://purl.org/dc/elements/1.1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99173ce1-e3f5-4546-aa1f-973bda85ae02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75DDC31-0CAD-4502-9AF5-1358B8B245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173ce1-e3f5-4546-aa1f-973bda85ae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7387B0B-1102-4F9F-9F39-679B0323ED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3075</TotalTime>
  <Application>LibreOffice/6.4.4.2$Windows_x86 LibreOffice_project/3d775be2011f3886db32dfd395a6a6d1ca2630ff</Application>
  <Words>702</Words>
  <Paragraphs>121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Tarján Gábor</dc:creator>
  <dc:description/>
  <dc:language>hu-HU</dc:language>
  <cp:lastModifiedBy/>
  <cp:lastPrinted>2016-01-20T05:40:47Z</cp:lastPrinted>
  <dcterms:modified xsi:type="dcterms:W3CDTF">2022-05-16T18:18:33Z</dcterms:modified>
  <cp:revision>197</cp:revision>
  <dc:subject/>
  <dc:title>PowerPoint bemutató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ntentTypeId">
    <vt:lpwstr>0x0101005ACD43720D442549879AF264950DA219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7</vt:i4>
  </property>
  <property fmtid="{D5CDD505-2E9C-101B-9397-08002B2CF9AE}" pid="9" name="PresentationFormat">
    <vt:lpwstr>A4 (210x297 mm)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12</vt:i4>
  </property>
</Properties>
</file>