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72" r:id="rId14"/>
    <p:sldId id="271" r:id="rId15"/>
    <p:sldId id="270" r:id="rId16"/>
    <p:sldId id="266" r:id="rId17"/>
    <p:sldId id="267" r:id="rId18"/>
    <p:sldId id="268" r:id="rId19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A dia áthelyezéséhez kattintson ide</a:t>
            </a: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u-HU" sz="2000" b="0" strike="noStrike" spc="-1">
                <a:latin typeface="Arial"/>
              </a:rPr>
              <a:t>A jegyzetformátum szerkesztéséhez kattintson ide</a:t>
            </a: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hu-HU" sz="1400" b="0" strike="noStrike" spc="-1">
                <a:latin typeface="Times New Roman"/>
              </a:rPr>
              <a:t>&lt;élőfej&gt;</a:t>
            </a:r>
          </a:p>
        </p:txBody>
      </p:sp>
      <p:sp>
        <p:nvSpPr>
          <p:cNvPr id="17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hu-HU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r>
              <a:rPr lang="hu-HU" sz="1400" b="0" strike="noStrike" spc="-1">
                <a:latin typeface="Times New Roman"/>
              </a:rPr>
              <a:t>&lt;dátum/idő&gt;</a:t>
            </a:r>
          </a:p>
        </p:txBody>
      </p:sp>
      <p:sp>
        <p:nvSpPr>
          <p:cNvPr id="17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hu-HU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hu-HU" sz="1400" b="0" strike="noStrike" spc="-1">
                <a:latin typeface="Times New Roman"/>
              </a:rPr>
              <a:t>&lt;élőláb&gt;</a:t>
            </a:r>
          </a:p>
        </p:txBody>
      </p:sp>
      <p:sp>
        <p:nvSpPr>
          <p:cNvPr id="17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hu-HU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fld id="{6D4903FC-C9DF-4A88-942B-57BC71F40C5E}" type="slidenum">
              <a:rPr lang="hu-HU" sz="1400" b="0" strike="noStrike" spc="-1">
                <a:latin typeface="Times New Roman"/>
              </a:rPr>
              <a:t>‹#›</a:t>
            </a:fld>
            <a:endParaRPr lang="hu-H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2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41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43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7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0" y="857250"/>
            <a:ext cx="3343275" cy="2314575"/>
          </a:xfrm>
          <a:prstGeom prst="rect">
            <a:avLst/>
          </a:prstGeom>
          <a:ln w="0">
            <a:noFill/>
          </a:ln>
        </p:spPr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hu-HU" sz="2000" b="0" strike="noStrike" spc="-1">
                <a:latin typeface="Arial"/>
              </a:rPr>
              <a:t>Új kiírás és feltételek: vigyázó szemetek…</a:t>
            </a:r>
          </a:p>
        </p:txBody>
      </p:sp>
      <p:sp>
        <p:nvSpPr>
          <p:cNvPr id="230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defRPr lang="hu-HU" sz="18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6FF2F8D-DEB7-4544-87B4-0CD07726DEAA}" type="slidenum">
              <a:rPr lang="hu-HU" sz="18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hu-HU" sz="18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2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4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2470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762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7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2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3" name="Kép 9"/>
          <p:cNvPicPr/>
          <p:nvPr/>
        </p:nvPicPr>
        <p:blipFill>
          <a:blip r:embed="rId17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43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45" name="Kép 9"/>
          <p:cNvPicPr/>
          <p:nvPr/>
        </p:nvPicPr>
        <p:blipFill>
          <a:blip r:embed="rId17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 w="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85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87" name="Kép 9"/>
          <p:cNvPicPr/>
          <p:nvPr/>
        </p:nvPicPr>
        <p:blipFill>
          <a:blip r:embed="rId17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 w="0"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127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128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129" name="Kép 9"/>
          <p:cNvPicPr/>
          <p:nvPr/>
        </p:nvPicPr>
        <p:blipFill>
          <a:blip r:embed="rId17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 w="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dat.h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e.hu/informaciobiztonsagi-szakosztaly-eivo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madat.hu/" TargetMode="External"/><Relationship Id="rId5" Type="http://schemas.openxmlformats.org/officeDocument/2006/relationships/hyperlink" Target="https://www.witsec.hu/hu/content/bemutatkozas" TargetMode="External"/><Relationship Id="rId4" Type="http://schemas.openxmlformats.org/officeDocument/2006/relationships/hyperlink" Target="https://engage.isaca.org/budapestchapter/isaca-masodik-szerda/20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/>
          <p:nvPr/>
        </p:nvSpPr>
        <p:spPr>
          <a:xfrm>
            <a:off x="1814400" y="692640"/>
            <a:ext cx="6234480" cy="165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400" b="0" strike="noStrike" spc="-1" dirty="0">
              <a:latin typeface="Arial"/>
            </a:endParaRPr>
          </a:p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CIV. Szakmai Fórum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Budapest, 2023. január 25.</a:t>
            </a:r>
            <a:endParaRPr lang="hu-HU" sz="2400" b="0" strike="noStrike" spc="-1" dirty="0">
              <a:latin typeface="Arial"/>
            </a:endParaRPr>
          </a:p>
        </p:txBody>
      </p:sp>
      <p:sp>
        <p:nvSpPr>
          <p:cNvPr id="175" name="TextShape 2"/>
          <p:cNvSpPr/>
          <p:nvPr/>
        </p:nvSpPr>
        <p:spPr>
          <a:xfrm>
            <a:off x="272520" y="3141000"/>
            <a:ext cx="5904360" cy="290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hu-HU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 lang="hu-HU" sz="32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2000" b="1" i="1" spc="-1" dirty="0">
                <a:solidFill>
                  <a:srgbClr val="0D0147"/>
                </a:solidFill>
                <a:latin typeface="Arial"/>
              </a:rPr>
              <a:t>Jerabek György</a:t>
            </a:r>
          </a:p>
          <a:p>
            <a:pPr algn="ctr">
              <a:lnSpc>
                <a:spcPct val="80000"/>
              </a:lnSpc>
            </a:pPr>
            <a:endParaRPr lang="hu-HU" sz="20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1600" b="0" strike="noStrike" spc="-1" dirty="0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Egyesület, titkár</a:t>
            </a:r>
            <a:endParaRPr lang="hu-HU" sz="16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2100" b="1" u="sng" strike="noStrike" spc="-1" dirty="0">
                <a:solidFill>
                  <a:srgbClr val="0066FF"/>
                </a:solidFill>
                <a:uFillTx/>
                <a:latin typeface="Arial"/>
                <a:ea typeface="DejaVu Sans"/>
              </a:rPr>
              <a:t>www.hetpecset.hu</a:t>
            </a:r>
            <a:endParaRPr lang="hu-HU" sz="21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</p:txBody>
      </p:sp>
      <p:pic>
        <p:nvPicPr>
          <p:cNvPr id="3" name="Kép 2" descr="A képen személy látható&#10;&#10;Automatikusan generált leírás">
            <a:extLst>
              <a:ext uri="{FF2B5EF4-FFF2-40B4-BE49-F238E27FC236}">
                <a16:creationId xmlns:a16="http://schemas.microsoft.com/office/drawing/2014/main" id="{D53AF8FC-103D-3A3A-01F8-F0BD89641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83030" y="2974993"/>
            <a:ext cx="3696120" cy="24426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10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TÁRSRENDEZVÉNYEK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0" y="875071"/>
            <a:ext cx="990600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98F68EC-B571-E1B6-1CF7-5A419C9239F0}"/>
              </a:ext>
            </a:extLst>
          </p:cNvPr>
          <p:cNvSpPr txBox="1"/>
          <p:nvPr/>
        </p:nvSpPr>
        <p:spPr>
          <a:xfrm>
            <a:off x="-68826" y="740071"/>
            <a:ext cx="9974826" cy="5653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MADAT 2023. I. félévi DATA FACTO eseményei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/részletek és regisztráció az esemény előtt a </a:t>
            </a:r>
            <a:r>
              <a:rPr lang="hu-HU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www.madat.hu</a:t>
            </a: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oldalon/</a:t>
            </a: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Február: Lehetetlen küldetés?</a:t>
            </a:r>
            <a:r>
              <a:rPr lang="hu-H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Az érdekmérlegelés készítésével kapcsolatos kerekasztalbeszélgetés (nyilvános)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Március: Szép új világ!</a:t>
            </a:r>
            <a:r>
              <a:rPr lang="hu-H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A mesterséges intelligencia az adatvédelem nézőpontjából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Április: Aki keres az talál? / </a:t>
            </a:r>
            <a:r>
              <a:rPr lang="hu-H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iratkezelés, </a:t>
            </a:r>
            <a:r>
              <a:rPr lang="hu-HU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irattározás</a:t>
            </a:r>
            <a:r>
              <a:rPr lang="hu-H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ügykezelés adatvédelmi problémái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Május: Jön a következő generáció! / </a:t>
            </a:r>
            <a:r>
              <a:rPr lang="hu-H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Beszélgetés az adatvédelmi jellegű egyetemi képzések oktatóival, szervezőivel a kurzusok lehetőségeiről, igényeiről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Június: A MADAT 2023. évi adatvédelmi pályázatának eredményhirdetése /</a:t>
            </a:r>
            <a:r>
              <a:rPr lang="hu-H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MADAT pályázat nyertes szakdolgozatainak kihirdetése és bemutatása</a:t>
            </a:r>
          </a:p>
        </p:txBody>
      </p:sp>
    </p:spTree>
    <p:extLst>
      <p:ext uri="{BB962C8B-B14F-4D97-AF65-F5344CB8AC3E}">
        <p14:creationId xmlns:p14="http://schemas.microsoft.com/office/powerpoint/2010/main" val="3465447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11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A 104. (2023.01.25) fórum programja 2/1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1424520" y="875071"/>
            <a:ext cx="848148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09.30 – 10.00 Érkezés, regisztráció</a:t>
            </a:r>
          </a:p>
          <a:p>
            <a:pPr algn="l"/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10.00 – 11.30 Köszöntő és bevezető gondolatok - Aktualitások az információvédelem területén</a:t>
            </a:r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</a:p>
          <a:p>
            <a:pPr algn="l"/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	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Jerabek György (Hétpecsét Egyesület) titkár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 magyar pénzintézeti szektor </a:t>
            </a:r>
            <a:r>
              <a:rPr lang="hu-HU" sz="1400" b="1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kiberfenyegetettségi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térképe – 2022</a:t>
            </a:r>
          </a:p>
          <a:p>
            <a:pPr algn="l"/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Biró Gabriella (Magyar Nemzeti Bank) főosztályvezető</a:t>
            </a:r>
          </a:p>
          <a:p>
            <a:pPr algn="l"/>
            <a:endParaRPr lang="hu-HU" sz="1400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Két legyet egy csapásra, avagy hogyan lett párhuzamosan két további tanúsítványunk az információbiztonság területén (esettanulmány)</a:t>
            </a:r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Dr. Gonda Sándor (AGROHÍD Ipari Kft.) ügyvezető / adatvédelmi megbízott / 	információbiztonsági vezető és szerzőtárs</a:t>
            </a:r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a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Bíró Zoltán műszaki igazgató</a:t>
            </a:r>
          </a:p>
          <a:p>
            <a:pPr algn="l"/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11.30 – 	Kávészünet (kávé, üdítő, pogácsa, aprósütemény)</a:t>
            </a:r>
          </a:p>
          <a:p>
            <a:pPr>
              <a:lnSpc>
                <a:spcPct val="100000"/>
              </a:lnSpc>
            </a:pPr>
            <a:br>
              <a:rPr lang="hu-HU" sz="1400" dirty="0"/>
            </a:br>
            <a:endParaRPr lang="hu-HU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106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12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A 104. (2023.01.25) fórum programja 2/2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1424520" y="875071"/>
            <a:ext cx="848148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l"/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.</a:t>
            </a:r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– </a:t>
            </a:r>
            <a:r>
              <a:rPr lang="hu-HU" sz="1400" b="1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11.50 Kávészünet (kávé, üdítő, pogácsa, aprósütemény)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11.50 	– 13.00 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Hálózati és </a:t>
            </a:r>
            <a:r>
              <a:rPr lang="hu-HU" sz="1400" b="1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iNformácIóbiztonSág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v2.0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</a:p>
          <a:p>
            <a:pPr algn="l"/>
            <a:endParaRPr lang="hu-HU" sz="1400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Király Anna (Szabályozott Tevékenységek Felügyeleti Hatósága) informatikai biztonsági mérnök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NKI HUNEX 2022 kiberbiztonsági gyakorlat élménybeszámoló -  GoodMills Zrt</a:t>
            </a:r>
          </a:p>
          <a:p>
            <a:pPr algn="l"/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Dr. Muraközi Gergely (Dr. Bakos – Dr. </a:t>
            </a:r>
            <a:r>
              <a:rPr lang="hu-HU" sz="1400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Smied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– Dr. Muraközi Ügyvédi Iroda) irodavezető ügyvéd é</a:t>
            </a:r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s s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zerzőtárs</a:t>
            </a:r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a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Jerabek György (GoodMills IBF)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1400" dirty="0"/>
              <a:t>13. 00 - 	</a:t>
            </a:r>
          </a:p>
          <a:p>
            <a:pPr>
              <a:lnSpc>
                <a:spcPct val="100000"/>
              </a:lnSpc>
            </a:pPr>
            <a:r>
              <a:rPr lang="hu-HU" sz="1400" dirty="0"/>
              <a:t>	levonulás az operatív területről: ADAPTO meghívó és fórumértékelő QR kód kiosztása</a:t>
            </a:r>
            <a:br>
              <a:rPr lang="hu-HU" sz="1400" dirty="0"/>
            </a:br>
            <a:endParaRPr lang="hu-HU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968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2"/>
          <p:cNvSpPr/>
          <p:nvPr/>
        </p:nvSpPr>
        <p:spPr>
          <a:xfrm>
            <a:off x="360" y="69264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DPO Klub – Mai programja</a:t>
            </a:r>
            <a:endParaRPr lang="hu-HU" sz="3200" b="0" strike="noStrike" spc="-1">
              <a:latin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9DA2EB-2A60-387A-8E61-A4BFF1638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892" y="1494503"/>
            <a:ext cx="7305643" cy="410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1712520" y="116640"/>
            <a:ext cx="7697160" cy="503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hu-HU" sz="2400" b="1" strike="noStrike" spc="-1">
                <a:latin typeface="Arial"/>
              </a:rPr>
              <a:t>A rendezvényünk értékelő lapja</a:t>
            </a:r>
            <a:endParaRPr lang="hu-H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ubTitle"/>
          </p:nvPr>
        </p:nvSpPr>
        <p:spPr>
          <a:xfrm>
            <a:off x="272520" y="188640"/>
            <a:ext cx="8914680" cy="346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216" name="Téglalap 3"/>
          <p:cNvSpPr/>
          <p:nvPr/>
        </p:nvSpPr>
        <p:spPr>
          <a:xfrm>
            <a:off x="27000" y="4595760"/>
            <a:ext cx="99057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17" name="Kép 216"/>
          <p:cNvPicPr/>
          <p:nvPr/>
        </p:nvPicPr>
        <p:blipFill>
          <a:blip r:embed="rId2"/>
          <a:stretch/>
        </p:blipFill>
        <p:spPr>
          <a:xfrm>
            <a:off x="3240000" y="1224000"/>
            <a:ext cx="3381840" cy="4509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3DF4AA1F-FB35-4C2C-8BF6-0027A21DD3A3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15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A jövő ...</a:t>
            </a:r>
            <a:endParaRPr lang="hu-HU" sz="3200" b="0" strike="noStrike" spc="-1">
              <a:latin typeface="Arial"/>
            </a:endParaRPr>
          </a:p>
        </p:txBody>
      </p:sp>
      <p:sp>
        <p:nvSpPr>
          <p:cNvPr id="220" name="Téglalap 1"/>
          <p:cNvSpPr/>
          <p:nvPr/>
        </p:nvSpPr>
        <p:spPr>
          <a:xfrm>
            <a:off x="992520" y="1196640"/>
            <a:ext cx="8064360" cy="26762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hu-HU" sz="2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400" b="0" strike="noStrike" spc="-1" dirty="0">
              <a:latin typeface="Arial"/>
            </a:endParaRPr>
          </a:p>
          <a:p>
            <a:endParaRPr lang="hu-HU" sz="2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/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CV. Szakmai Fórum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hu-HU" sz="24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2023. március 22.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/>
          <p:nvPr/>
        </p:nvSpPr>
        <p:spPr>
          <a:xfrm>
            <a:off x="8769600" y="6019920"/>
            <a:ext cx="55800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68B9E1AE-C4EC-4C7A-96FE-7159C478D577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78" name="Text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Túl a </a:t>
            </a:r>
            <a:r>
              <a:rPr lang="hu-HU" sz="2800" b="1" i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századik</a:t>
            </a:r>
            <a:r>
              <a:rPr lang="hu-HU" sz="28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 fórumon 2022-ben!</a:t>
            </a:r>
            <a:endParaRPr lang="hu-HU" sz="2800" b="0" strike="noStrike" spc="-1" dirty="0">
              <a:latin typeface="Arial"/>
            </a:endParaRPr>
          </a:p>
        </p:txBody>
      </p:sp>
      <p:sp>
        <p:nvSpPr>
          <p:cNvPr id="179" name="TextShape 3"/>
          <p:cNvSpPr/>
          <p:nvPr/>
        </p:nvSpPr>
        <p:spPr>
          <a:xfrm>
            <a:off x="1064520" y="1298880"/>
            <a:ext cx="8191080" cy="496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 lang="hu-HU" sz="24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 lang="hu-H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	 </a:t>
            </a: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 lang="hu-H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 lang="hu-HU" sz="24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1B85246-554A-4F8C-A7CD-A37F96ECDF0A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Fórumok </a:t>
            </a:r>
            <a:endParaRPr lang="hu-HU" sz="3200" b="0" strike="noStrike" spc="-1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1712520" y="780120"/>
            <a:ext cx="6976800" cy="50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hu-HU" sz="1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Minden páratlan 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hónap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(január, március, május, szeptember, november)</a:t>
            </a:r>
            <a:endParaRPr lang="hu-H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harmadik szerdája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kivétel július!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endParaRPr lang="hu-HU" sz="2800" b="0" strike="noStrike" spc="-1">
              <a:latin typeface="Arial"/>
            </a:endParaRPr>
          </a:p>
        </p:txBody>
      </p:sp>
      <p:pic>
        <p:nvPicPr>
          <p:cNvPr id="183" name="Picture 2"/>
          <p:cNvPicPr/>
          <p:nvPr/>
        </p:nvPicPr>
        <p:blipFill>
          <a:blip r:embed="rId3"/>
          <a:stretch/>
        </p:blipFill>
        <p:spPr>
          <a:xfrm>
            <a:off x="424080" y="1874160"/>
            <a:ext cx="4376520" cy="4219200"/>
          </a:xfrm>
          <a:prstGeom prst="rect">
            <a:avLst/>
          </a:prstGeom>
          <a:ln w="0">
            <a:noFill/>
          </a:ln>
        </p:spPr>
      </p:pic>
      <p:pic>
        <p:nvPicPr>
          <p:cNvPr id="184" name="Kép 5" descr="A képen aláírás, leállítás, függő, személyek látható&#10;&#10;Automatikusan generált leírás"/>
          <p:cNvPicPr/>
          <p:nvPr/>
        </p:nvPicPr>
        <p:blipFill>
          <a:blip r:embed="rId4"/>
          <a:stretch/>
        </p:blipFill>
        <p:spPr>
          <a:xfrm>
            <a:off x="6850800" y="3193920"/>
            <a:ext cx="2589840" cy="2626560"/>
          </a:xfrm>
          <a:prstGeom prst="rect">
            <a:avLst/>
          </a:prstGeom>
          <a:ln w="0">
            <a:noFill/>
          </a:ln>
        </p:spPr>
      </p:pic>
      <p:sp>
        <p:nvSpPr>
          <p:cNvPr id="185" name="Szövegdoboz 1"/>
          <p:cNvSpPr/>
          <p:nvPr/>
        </p:nvSpPr>
        <p:spPr>
          <a:xfrm>
            <a:off x="7401240" y="3933000"/>
            <a:ext cx="1511640" cy="1106542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hu-HU" sz="6600" b="1" strike="noStrike" spc="-1" dirty="0">
                <a:solidFill>
                  <a:srgbClr val="C00000"/>
                </a:solidFill>
                <a:latin typeface="Bernard MT Condensed"/>
                <a:ea typeface="DejaVu Sans"/>
              </a:rPr>
              <a:t>1</a:t>
            </a:r>
            <a:r>
              <a:rPr lang="hu-HU" sz="1000" b="1" strike="noStrike" spc="-1" dirty="0">
                <a:solidFill>
                  <a:srgbClr val="C00000"/>
                </a:solidFill>
                <a:latin typeface="Bernard MT Condensed"/>
                <a:ea typeface="DejaVu Sans"/>
              </a:rPr>
              <a:t> </a:t>
            </a:r>
            <a:r>
              <a:rPr lang="hu-HU" sz="6600" b="1" strike="noStrike" spc="-1" dirty="0">
                <a:solidFill>
                  <a:srgbClr val="C00000"/>
                </a:solidFill>
                <a:latin typeface="Bernard MT Condensed"/>
                <a:ea typeface="DejaVu Sans"/>
              </a:rPr>
              <a:t>04</a:t>
            </a:r>
            <a:endParaRPr lang="hu-HU" sz="6600" b="0" strike="noStrike" spc="-1" dirty="0">
              <a:latin typeface="Arial"/>
            </a:endParaRPr>
          </a:p>
        </p:txBody>
      </p:sp>
      <p:sp>
        <p:nvSpPr>
          <p:cNvPr id="186" name="Szövegdoboz 2"/>
          <p:cNvSpPr/>
          <p:nvPr/>
        </p:nvSpPr>
        <p:spPr>
          <a:xfrm>
            <a:off x="6484320" y="5157360"/>
            <a:ext cx="2858324" cy="521766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00B050"/>
                </a:solidFill>
                <a:latin typeface="Arial"/>
                <a:ea typeface="DejaVu Sans"/>
              </a:rPr>
              <a:t>2023. január 25.</a:t>
            </a:r>
            <a:endParaRPr lang="hu-HU" sz="2800" b="0" strike="noStrike" spc="-1" dirty="0">
              <a:latin typeface="Arial"/>
            </a:endParaRPr>
          </a:p>
        </p:txBody>
      </p:sp>
      <p:pic>
        <p:nvPicPr>
          <p:cNvPr id="187" name="Kép 8" descr="A képen aláírás, leállítás, függő, személyek látható&#10;&#10;Automatikusan generált leírás"/>
          <p:cNvPicPr/>
          <p:nvPr/>
        </p:nvPicPr>
        <p:blipFill>
          <a:blip r:embed="rId5"/>
          <a:stretch/>
        </p:blipFill>
        <p:spPr>
          <a:xfrm>
            <a:off x="5033880" y="4866120"/>
            <a:ext cx="1209960" cy="1227240"/>
          </a:xfrm>
          <a:prstGeom prst="rect">
            <a:avLst/>
          </a:prstGeom>
          <a:ln w="0">
            <a:noFill/>
          </a:ln>
        </p:spPr>
      </p:pic>
      <p:sp>
        <p:nvSpPr>
          <p:cNvPr id="188" name="Szövegdoboz 9"/>
          <p:cNvSpPr/>
          <p:nvPr/>
        </p:nvSpPr>
        <p:spPr>
          <a:xfrm>
            <a:off x="5312880" y="5271480"/>
            <a:ext cx="647640" cy="82116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100</a:t>
            </a:r>
            <a:endParaRPr lang="hu-H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1735200" y="836640"/>
            <a:ext cx="7128360" cy="1121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hu-HU" sz="3600" b="1" strike="noStrike" spc="-1">
                <a:latin typeface="Arial"/>
              </a:rPr>
              <a:t>Köszönjük a kitartó támogatást, </a:t>
            </a:r>
            <a:br>
              <a:rPr sz="3600"/>
            </a:br>
            <a:r>
              <a:rPr lang="hu-HU" sz="3600" b="1" strike="noStrike" spc="-1">
                <a:latin typeface="Arial"/>
              </a:rPr>
              <a:t>hiszen nélkülük nem léteznénk:</a:t>
            </a:r>
            <a:endParaRPr lang="hu-H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Szövegdoboz 15"/>
          <p:cNvSpPr/>
          <p:nvPr/>
        </p:nvSpPr>
        <p:spPr>
          <a:xfrm>
            <a:off x="704520" y="2122200"/>
            <a:ext cx="633636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30+ magán pártoló tag! </a:t>
            </a: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…és 13+ céges pártoló tagunk! </a:t>
            </a:r>
            <a:endParaRPr lang="hu-HU" sz="2800" b="0" strike="noStrike" spc="-1">
              <a:latin typeface="Arial"/>
            </a:endParaRPr>
          </a:p>
        </p:txBody>
      </p:sp>
      <p:pic>
        <p:nvPicPr>
          <p:cNvPr id="191" name="Picture 2" descr="http://hirlevel.mediacenter.hu/usrkepek/hetpecset/20220514_tamogatoi_logok.png"/>
          <p:cNvPicPr/>
          <p:nvPr/>
        </p:nvPicPr>
        <p:blipFill>
          <a:blip r:embed="rId2"/>
          <a:stretch/>
        </p:blipFill>
        <p:spPr>
          <a:xfrm>
            <a:off x="1048680" y="3357000"/>
            <a:ext cx="7478280" cy="223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4520" y="1700640"/>
            <a:ext cx="9360720" cy="3744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Az</a:t>
            </a:r>
            <a:br>
              <a:rPr sz="2400"/>
            </a:b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„Év információbiztonsági újságírója” </a:t>
            </a:r>
            <a:br>
              <a:rPr sz="2400"/>
            </a:b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(2006 óta)</a:t>
            </a:r>
            <a:br>
              <a:rPr sz="2400"/>
            </a:br>
            <a:br>
              <a:rPr sz="2400"/>
            </a:b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és az</a:t>
            </a:r>
            <a:br>
              <a:rPr sz="2400"/>
            </a:br>
            <a:br>
              <a:rPr sz="2400"/>
            </a:b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„Év információvédelmi szak- és diplomadolgozata” </a:t>
            </a:r>
            <a:br>
              <a:rPr sz="2400"/>
            </a:b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(2006 illetve 2007 óta)</a:t>
            </a:r>
            <a:br>
              <a:rPr sz="2400"/>
            </a:b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br>
              <a:rPr sz="2400"/>
            </a:br>
            <a:br>
              <a:rPr sz="2400"/>
            </a:br>
            <a:br>
              <a:rPr sz="1800"/>
            </a:br>
            <a:r>
              <a:rPr lang="hu-HU" sz="2000" b="1" strike="noStrike" spc="-1">
                <a:latin typeface="Arial"/>
                <a:ea typeface="DejaVu Sans"/>
              </a:rPr>
              <a:t>CPE pontok</a:t>
            </a:r>
            <a:endParaRPr lang="hu-H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704520" y="2277000"/>
            <a:ext cx="9000720" cy="338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Szakmai elismerések</a:t>
            </a: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125360" y="-21600"/>
            <a:ext cx="8780040" cy="192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hu-HU" sz="36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PÁLYÁZATI FELHÍVÁS</a:t>
            </a:r>
            <a:br>
              <a:rPr sz="36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„Az év információbiztonsági </a:t>
            </a: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szak- és diplomadolgozata - 2023”</a:t>
            </a:r>
            <a:endParaRPr lang="hu-H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CustomShape 3"/>
          <p:cNvSpPr/>
          <p:nvPr/>
        </p:nvSpPr>
        <p:spPr>
          <a:xfrm>
            <a:off x="704520" y="2421000"/>
            <a:ext cx="9000720" cy="208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hu-HU" sz="2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idén 18. alkalommal</a:t>
            </a:r>
            <a:endParaRPr lang="hu-HU" sz="22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hu-HU" sz="2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részletek a honlapon – </a:t>
            </a:r>
            <a:r>
              <a:rPr lang="hu-HU" sz="22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HAMAROSAN</a:t>
            </a:r>
            <a:r>
              <a:rPr lang="hu-HU" sz="2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hu-HU" sz="2200" b="1" strike="noStrike" spc="-1" dirty="0">
                <a:solidFill>
                  <a:srgbClr val="000000"/>
                </a:solidFill>
                <a:latin typeface="Arial"/>
                <a:ea typeface="DejaVu Sans"/>
                <a:sym typeface="Wingdings" panose="05000000000000000000" pitchFamily="2" charset="2"/>
              </a:rPr>
              <a:t></a:t>
            </a:r>
            <a:endParaRPr lang="hu-H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lang="hu-HU" sz="22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hu-HU" sz="2200" b="1" spc="-1" dirty="0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lang="hu-HU" sz="2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pályázók köre kibővült</a:t>
            </a:r>
            <a:br>
              <a:rPr sz="2200" dirty="0"/>
            </a:br>
            <a:r>
              <a:rPr lang="hu-HU" sz="2400" b="0" i="1" strike="noStrike" spc="-1" dirty="0">
                <a:solidFill>
                  <a:srgbClr val="050505"/>
                </a:solidFill>
                <a:latin typeface="Segoe UI Historic"/>
                <a:ea typeface="DejaVu Sans"/>
              </a:rPr>
              <a:t>egyéb</a:t>
            </a:r>
            <a:r>
              <a:rPr lang="hu-HU" sz="2400" b="0" strike="noStrike" spc="-1" dirty="0">
                <a:solidFill>
                  <a:srgbClr val="050505"/>
                </a:solidFill>
                <a:latin typeface="Segoe UI Historic"/>
                <a:ea typeface="DejaVu Sans"/>
              </a:rPr>
              <a:t> iskola vagy nem iskolarendszerben végzős hallgató, aki záró-dolgozatot készít a tanulmányi követelményei alapján; valamint minden olyan szerző, aki a témakörben tanulmányt tett közzé (könyv, egyéb publikációk, folyóiratcikk, stb.) </a:t>
            </a:r>
            <a:endParaRPr lang="hu-H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</a:pPr>
            <a:endParaRPr lang="hu-H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6FCF819-23B8-4359-9A4E-B0A05EBA4A4B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7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1374840" y="60120"/>
            <a:ext cx="792036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hu-HU" sz="2400" b="1" strike="noStrike" spc="-1">
                <a:solidFill>
                  <a:srgbClr val="0D0147"/>
                </a:solidFill>
                <a:latin typeface="Arial"/>
                <a:ea typeface="DejaVu Sans"/>
              </a:rPr>
              <a:t>EDDIGI NYERTESEK(2006-tól)</a:t>
            </a:r>
            <a:endParaRPr lang="hu-HU" sz="2400" b="0" strike="noStrike" spc="-1">
              <a:latin typeface="Arial"/>
            </a:endParaRPr>
          </a:p>
        </p:txBody>
      </p:sp>
      <p:sp>
        <p:nvSpPr>
          <p:cNvPr id="199" name="Text Box 4"/>
          <p:cNvSpPr/>
          <p:nvPr/>
        </p:nvSpPr>
        <p:spPr>
          <a:xfrm>
            <a:off x="0" y="776880"/>
            <a:ext cx="9905760" cy="597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1280" indent="-336600">
              <a:lnSpc>
                <a:spcPct val="100000"/>
              </a:lnSpc>
              <a:tabLst>
                <a:tab pos="0" algn="l"/>
              </a:tabLst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		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2006 - Czirkos Zoltán (BMGE) - P2P alapú biztonsági szoftver kifejlesztése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2007 - Gulyás Gábor György (BMGE) - Anonim csevegő szolgáltatás vizsgálata hagyományos és mobil környezetben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2007 – Árva-Szabó Péter (PTE) - Munkavállalói személyes adatok kezelésének gyakorlati problémái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2008 - Cserbák Márton (BMGE) - „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Lightweight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” biztonsági megoldás rádiófrekvenciás azonosítással támogatott elektronikus kereskedelmi környezetben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2008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Gábri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Máté (ZMNE) – Az információ hatása a XXI. század biztonságára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2009 – Ravasz Csaba (DF) – Digitális aláírás megvalósítása vállalati környezetben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2009 – Horváth Bence (BCE)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Identity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management (Üzleti előnyök – technológiai kockázatok)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2010 – Füzesi Tamás (BCE) – Hálózati biztonság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2010 – Paulik Tamás (BMGE) – Kliensoldali webes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tartalomtitkosító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eszköz készítése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2011 – Besenyei Tamás  (BMGE) – A webes tartalmakban alkalmazható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szteganográfiai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módszerek vizsgálata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2012 – Boda Károlynak (BMGE) – Böngészőfüggetlen rendszerujjlenyomat, mint webes nyomkövetési módszer kidolgozása és vizsgálata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2013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Paráda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István (NKE) -  A hálózatbiztonság vizsgálata a hálózati eszközöket érintő támadások gyakorlati szimulációin keresztül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2013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Dinya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Péter (BCE) –  Jelszavak használatával kapcsolatos megoldások, módszerek és szokások elemzése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2014 – Szerencsés Ákos (BMGE) – Webes egér hőtérképek készítése és elemzése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2015 – Szegedi Péter (NKE) -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Kriptoeszköz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előállítása és alkalmazásának lehetőségei a Magyar Honvédségben(BSC)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Simon Benedek (BMGE) - Strukturális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deanonimizációs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algoritmusok elemzése és fejlesztése (MSC)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2016 – Gyebnár Gergő (NKE) - A kibervédelem rendszere a magyar és a globális kibertérben és 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Borókai Bence (PPKE) - Kritikus infrastruktúrák biztonsági szabályozása; egy Kiberbiztonsági Műveleti Központ (CSOC) megtervezése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Tóth Géza (ÓE) -  Biztonsági kiegészítések szolgáltatás orientált architektúrák Enterprise Service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Bus-on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keresztüli kommunikációjához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MSc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2017 – Kovács Zoltán  (BMGE) - Webes Nyomkövetési Trendek Vizsgálata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Beláz Annamária (NKE) - A magyar kibervédelmi szabályozás továbbfejlesztésének lehetőségei, Különös tekintettel a stratégiaalkotásra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2018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Podholiczki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Evelin (NKE) -  Az információbiztonság felelős szerepe egy közigazgatási szervnél. Biztonságban vannak egészségügyi adataink?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 Legárd Ildikó (NKE) - Az elektronikus információbiztonság-tudatosság és tudatosítás jelenlegi helyzete, lehetőségei és kihívásai a közszolgálatban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MSc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2019 -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Dominguez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Zoltán és Villányi Bálint (BME) DNS Alapú Információvédelem az okos eszközök világában (BSC)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Kékessy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Ágnes (PE) „Az információbiztonság- tudatosság vizsgálata (MSC)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2020 - Toppantó Tamás (BME) Beépített adatvédelem vizsgálata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biometrikus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azonosítókat kezelő kamerás rendszerekhez  (BSC)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Szikszai Marcell (ME) - ORWELL MÁR KÍNÁBAN IS? A TÁRSADALMI KREDITRENDSZEREK (MSC)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2021 - Fehér Tamás (BCE) Információbiztonság irányítási rendszer alapelvek alkalmazása okosotthon környezetben (BSC)</a:t>
            </a:r>
            <a:br>
              <a:rPr sz="1100" dirty="0"/>
            </a:b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Csiktusnády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-Kiss Kenéz (BME) Szabadon hozzáférhető arcfelismerési könyvtárak adatvédelmi szempontú vizsgálata (BSC)</a:t>
            </a:r>
            <a:br>
              <a:rPr sz="1100" dirty="0"/>
            </a:b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Bódis Péter (NKE) Az információbiztonság tudatosításának automatizált lehetősége. (SZT)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828800" indent="-628560">
              <a:lnSpc>
                <a:spcPct val="100000"/>
              </a:lnSpc>
              <a:spcBef>
                <a:spcPts val="349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400" b="0" strike="noStrike" spc="-1" dirty="0">
              <a:latin typeface="Arial"/>
            </a:endParaRPr>
          </a:p>
          <a:p>
            <a:pPr marL="1828800" indent="-628560">
              <a:lnSpc>
                <a:spcPct val="100000"/>
              </a:lnSpc>
              <a:spcBef>
                <a:spcPts val="349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050" b="0" strike="noStrike" spc="-1" dirty="0">
              <a:latin typeface="Arial"/>
            </a:endParaRPr>
          </a:p>
          <a:p>
            <a:pPr marL="341280" indent="-33660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828800" indent="-336600">
              <a:lnSpc>
                <a:spcPct val="100000"/>
              </a:lnSpc>
              <a:spcBef>
                <a:spcPts val="400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828800" indent="-336600">
              <a:lnSpc>
                <a:spcPct val="100000"/>
              </a:lnSpc>
              <a:spcBef>
                <a:spcPts val="400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371600" indent="-336600">
              <a:lnSpc>
                <a:spcPct val="100000"/>
              </a:lnSpc>
              <a:spcBef>
                <a:spcPts val="400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741240" indent="-27936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hu-HU" sz="1600" b="0" strike="noStrike" spc="-1" dirty="0">
              <a:latin typeface="Arial"/>
            </a:endParaRPr>
          </a:p>
          <a:p>
            <a:pPr marL="341280" indent="-33660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hu-HU" sz="1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C94BEEAC-92CC-40DE-8317-9C31CBB6F8B9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8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01" name="CustomShape 2"/>
          <p:cNvSpPr/>
          <p:nvPr/>
        </p:nvSpPr>
        <p:spPr>
          <a:xfrm>
            <a:off x="1374840" y="60120"/>
            <a:ext cx="853056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hu-HU" sz="2400" b="1" strike="noStrike" spc="-1">
                <a:solidFill>
                  <a:srgbClr val="0D0147"/>
                </a:solidFill>
                <a:latin typeface="Arial"/>
                <a:ea typeface="DejaVu Sans"/>
              </a:rPr>
              <a:t>NYERTES DOLGOZATOK (2006-2021) - intézményenként</a:t>
            </a:r>
            <a:endParaRPr lang="hu-HU" sz="2400" b="0" strike="noStrike" spc="-1">
              <a:latin typeface="Arial"/>
            </a:endParaRPr>
          </a:p>
        </p:txBody>
      </p:sp>
      <p:pic>
        <p:nvPicPr>
          <p:cNvPr id="202" name="Picture 2"/>
          <p:cNvPicPr/>
          <p:nvPr/>
        </p:nvPicPr>
        <p:blipFill>
          <a:blip r:embed="rId3"/>
          <a:stretch/>
        </p:blipFill>
        <p:spPr>
          <a:xfrm>
            <a:off x="2072520" y="1484640"/>
            <a:ext cx="5848560" cy="3515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9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TÁRSRENDEZVÉNYEK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0" y="875071"/>
            <a:ext cx="990600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HTE – EIVOK </a:t>
            </a: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( 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  <a:hlinkClick r:id="rId3"/>
              </a:rPr>
              <a:t>https://www.hte.hu/informaciobiztonsagi-szakosztaly-eivok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EIVOK-33. Információbiztonsági Szakmai Fórum – 2023-02-16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EIVOK-34. Információbiztonsági Szakmai Fórum – 2023-03-16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ISACA </a:t>
            </a: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( 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  <a:hlinkClick r:id="rId4"/>
              </a:rPr>
              <a:t>https://engage.isaca.org/budapestchapter/isaca-masodik-szerda/2023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ISACA második szerdák </a:t>
            </a:r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			- 2023-02-08</a:t>
            </a: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			- 2023-03-08</a:t>
            </a:r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WITSEC 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</a:t>
            </a:r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  <a:hlinkClick r:id="rId5"/>
              </a:rPr>
              <a:t>https://www.witsec.hu/hu/content/bemutatkozas</a:t>
            </a:r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 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MADAT</a:t>
            </a: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  <a:hlinkClick r:id="rId6"/>
              </a:rPr>
              <a:t>https://madat.hu/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</p:txBody>
      </p:sp>
      <p:cxnSp>
        <p:nvCxnSpPr>
          <p:cNvPr id="3" name="Egyenes összekötő 2">
            <a:extLst>
              <a:ext uri="{FF2B5EF4-FFF2-40B4-BE49-F238E27FC236}">
                <a16:creationId xmlns:a16="http://schemas.microsoft.com/office/drawing/2014/main" id="{59C90604-974F-9E44-409E-73956D941E7B}"/>
              </a:ext>
            </a:extLst>
          </p:cNvPr>
          <p:cNvCxnSpPr>
            <a:cxnSpLocks/>
          </p:cNvCxnSpPr>
          <p:nvPr/>
        </p:nvCxnSpPr>
        <p:spPr>
          <a:xfrm>
            <a:off x="0" y="3224981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13AA4E1B-6137-F327-3992-5874BBDD6EAA}"/>
              </a:ext>
            </a:extLst>
          </p:cNvPr>
          <p:cNvCxnSpPr>
            <a:cxnSpLocks/>
          </p:cNvCxnSpPr>
          <p:nvPr/>
        </p:nvCxnSpPr>
        <p:spPr>
          <a:xfrm>
            <a:off x="0" y="4562168"/>
            <a:ext cx="990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A2519E80-1BB0-E983-6A70-21DB706A2676}"/>
              </a:ext>
            </a:extLst>
          </p:cNvPr>
          <p:cNvCxnSpPr>
            <a:cxnSpLocks/>
          </p:cNvCxnSpPr>
          <p:nvPr/>
        </p:nvCxnSpPr>
        <p:spPr>
          <a:xfrm>
            <a:off x="0" y="5466735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</TotalTime>
  <Words>1300</Words>
  <Application>Microsoft Office PowerPoint</Application>
  <PresentationFormat>A4 (210x297 mm)</PresentationFormat>
  <Paragraphs>206</Paragraphs>
  <Slides>15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4</vt:i4>
      </vt:variant>
      <vt:variant>
        <vt:lpstr>Diacímek</vt:lpstr>
      </vt:variant>
      <vt:variant>
        <vt:i4>15</vt:i4>
      </vt:variant>
    </vt:vector>
  </HeadingPairs>
  <TitlesOfParts>
    <vt:vector size="28" baseType="lpstr">
      <vt:lpstr>Arial</vt:lpstr>
      <vt:lpstr>Bernard MT Condensed</vt:lpstr>
      <vt:lpstr>Calibri</vt:lpstr>
      <vt:lpstr>Open Sans</vt:lpstr>
      <vt:lpstr>Segoe UI Historic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Az „Év információbiztonsági újságírója”  (2006 óta)  és az  „Év információvédelmi szak- és diplomadolgozata”  (2006 illetve 2007 óta) cím elnyerésére   CPE pontok</vt:lpstr>
      <vt:lpstr>PÁLYÁZATI FELHÍVÁS   „Az év információbiztonsági  szak- és diplomadolgozata - 2023”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subject/>
  <dc:creator>Tarján Gábor</dc:creator>
  <dc:description/>
  <cp:lastModifiedBy>George Jerabek</cp:lastModifiedBy>
  <cp:revision>96</cp:revision>
  <dcterms:modified xsi:type="dcterms:W3CDTF">2023-01-24T17:12:07Z</dcterms:modified>
  <dc:language>hu-HU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A4 (210x297 mm)</vt:lpwstr>
  </property>
  <property fmtid="{D5CDD505-2E9C-101B-9397-08002B2CF9AE}" pid="4" name="Slides">
    <vt:i4>13</vt:i4>
  </property>
</Properties>
</file>