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notesMasterIdLst>
    <p:notesMasterId r:id="rId16"/>
  </p:notesMasterIdLst>
  <p:sldIdLst>
    <p:sldId id="280" r:id="rId3"/>
    <p:sldId id="281" r:id="rId4"/>
    <p:sldId id="272" r:id="rId5"/>
    <p:sldId id="284" r:id="rId6"/>
    <p:sldId id="274" r:id="rId7"/>
    <p:sldId id="285" r:id="rId8"/>
    <p:sldId id="288" r:id="rId9"/>
    <p:sldId id="290" r:id="rId10"/>
    <p:sldId id="289" r:id="rId11"/>
    <p:sldId id="261" r:id="rId12"/>
    <p:sldId id="283" r:id="rId13"/>
    <p:sldId id="282" r:id="rId14"/>
    <p:sldId id="275" r:id="rId15"/>
  </p:sldIdLst>
  <p:sldSz cx="9906000" cy="6858000" type="A4"/>
  <p:notesSz cx="6797675" cy="987425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552" autoAdjust="0"/>
  </p:normalViewPr>
  <p:slideViewPr>
    <p:cSldViewPr>
      <p:cViewPr varScale="1">
        <p:scale>
          <a:sx n="101" d="100"/>
          <a:sy n="101" d="100"/>
        </p:scale>
        <p:origin x="786" y="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unkaf&#252;ze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Nyertes</a:t>
            </a:r>
            <a:r>
              <a:rPr lang="hu-HU" baseline="0"/>
              <a:t> dolgozatok intézményei 2006-2023</a:t>
            </a:r>
            <a:endParaRPr lang="hu-H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Munka1!$A$2:$A$12</c:f>
              <c:strCache>
                <c:ptCount val="11"/>
                <c:pt idx="0">
                  <c:v>BMGE</c:v>
                </c:pt>
                <c:pt idx="1">
                  <c:v>NKE (ZMNE)</c:v>
                </c:pt>
                <c:pt idx="2">
                  <c:v>BCE</c:v>
                </c:pt>
                <c:pt idx="3">
                  <c:v>ÓE</c:v>
                </c:pt>
                <c:pt idx="4">
                  <c:v>DE</c:v>
                </c:pt>
                <c:pt idx="5">
                  <c:v>DF</c:v>
                </c:pt>
                <c:pt idx="6">
                  <c:v>ME</c:v>
                </c:pt>
                <c:pt idx="7">
                  <c:v>PE</c:v>
                </c:pt>
                <c:pt idx="8">
                  <c:v>PPKE</c:v>
                </c:pt>
                <c:pt idx="9">
                  <c:v>PTE</c:v>
                </c:pt>
                <c:pt idx="10">
                  <c:v>???</c:v>
                </c:pt>
              </c:strCache>
            </c:strRef>
          </c:cat>
          <c:val>
            <c:numRef>
              <c:f>Munka1!$B$2:$B$12</c:f>
              <c:numCache>
                <c:formatCode>General</c:formatCode>
                <c:ptCount val="11"/>
                <c:pt idx="0">
                  <c:v>13</c:v>
                </c:pt>
                <c:pt idx="1">
                  <c:v>11</c:v>
                </c:pt>
                <c:pt idx="2">
                  <c:v>4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2862464"/>
        <c:axId val="312864032"/>
      </c:barChart>
      <c:catAx>
        <c:axId val="31286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12864032"/>
        <c:crosses val="autoZero"/>
        <c:auto val="1"/>
        <c:lblAlgn val="ctr"/>
        <c:lblOffset val="100"/>
        <c:noMultiLvlLbl val="0"/>
      </c:catAx>
      <c:valAx>
        <c:axId val="312864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12862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body"/>
          </p:nvPr>
        </p:nvSpPr>
        <p:spPr>
          <a:xfrm>
            <a:off x="749350" y="5042042"/>
            <a:ext cx="5994443" cy="4776483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A jegyzetformátum szerkesztéséhez kattintson ide</a:t>
            </a:r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51822" cy="530403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&lt;élőfej&gt;</a:t>
            </a:r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dt"/>
          </p:nvPr>
        </p:nvSpPr>
        <p:spPr>
          <a:xfrm>
            <a:off x="4241321" y="0"/>
            <a:ext cx="3251822" cy="530403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hu-HU"/>
              <a:t>&lt;dátum/idő&gt;</a:t>
            </a:r>
            <a:endParaRPr/>
          </a:p>
        </p:txBody>
      </p:sp>
      <p:sp>
        <p:nvSpPr>
          <p:cNvPr id="129" name="PlaceHolder 4"/>
          <p:cNvSpPr>
            <a:spLocks noGrp="1"/>
          </p:cNvSpPr>
          <p:nvPr>
            <p:ph type="ftr"/>
          </p:nvPr>
        </p:nvSpPr>
        <p:spPr>
          <a:xfrm>
            <a:off x="0" y="10084441"/>
            <a:ext cx="3251822" cy="530403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hu-HU"/>
              <a:t>&lt;élőláb&gt;</a:t>
            </a:r>
            <a:endParaRPr/>
          </a:p>
        </p:txBody>
      </p:sp>
      <p:sp>
        <p:nvSpPr>
          <p:cNvPr id="130" name="PlaceHolder 5"/>
          <p:cNvSpPr>
            <a:spLocks noGrp="1"/>
          </p:cNvSpPr>
          <p:nvPr>
            <p:ph type="sldNum"/>
          </p:nvPr>
        </p:nvSpPr>
        <p:spPr>
          <a:xfrm>
            <a:off x="4241321" y="10084441"/>
            <a:ext cx="3251822" cy="530403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6E884CB3-57AA-4A42-880B-9405B6238A7F}" type="slidenum">
              <a:rPr lang="hu-HU"/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971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0" y="0"/>
            <a:ext cx="2946373" cy="493946"/>
          </a:xfrm>
          <a:prstGeom prst="rect">
            <a:avLst/>
          </a:prstGeom>
        </p:spPr>
        <p:txBody>
          <a:bodyPr lIns="90718" tIns="45359" rIns="90718" bIns="45359"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</a:rPr>
              <a:t>Információvédelem Menedzselése LVI. Szakmai Fórum</a:t>
            </a:r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906000" y="4689989"/>
            <a:ext cx="4985675" cy="444337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4143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0" y="0"/>
            <a:ext cx="2946373" cy="493946"/>
          </a:xfrm>
          <a:prstGeom prst="rect">
            <a:avLst/>
          </a:prstGeom>
        </p:spPr>
        <p:txBody>
          <a:bodyPr lIns="90718" tIns="45359" rIns="90718" bIns="45359"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</a:rPr>
              <a:t>Információvédelem Menedzselése LVI. Szakmai Fórum</a:t>
            </a:r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906000" y="4689989"/>
            <a:ext cx="4985675" cy="444337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4818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0" y="0"/>
            <a:ext cx="2946373" cy="493946"/>
          </a:xfrm>
          <a:prstGeom prst="rect">
            <a:avLst/>
          </a:prstGeom>
        </p:spPr>
        <p:txBody>
          <a:bodyPr lIns="90718" tIns="45359" rIns="90718" bIns="45359"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</a:rPr>
              <a:t>Információvédelem Menedzselése LVI. Szakmai Fórum</a:t>
            </a:r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906000" y="4689989"/>
            <a:ext cx="4985675" cy="444337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6583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0" y="0"/>
            <a:ext cx="2946373" cy="493946"/>
          </a:xfrm>
          <a:prstGeom prst="rect">
            <a:avLst/>
          </a:prstGeom>
        </p:spPr>
        <p:txBody>
          <a:bodyPr lIns="90718" tIns="45359" rIns="90718" bIns="45359"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</a:rPr>
              <a:t>Információvédelem Menedzselése LVI. Szakmai Fórum</a:t>
            </a:r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906000" y="4689989"/>
            <a:ext cx="4985675" cy="444337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4818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270250" y="850900"/>
            <a:ext cx="3319463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Új kiírás és feltételek: vigyázó szemetek…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6E884CB3-57AA-4A42-880B-9405B6238A7F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982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0" y="0"/>
            <a:ext cx="2946373" cy="493946"/>
          </a:xfrm>
          <a:prstGeom prst="rect">
            <a:avLst/>
          </a:prstGeom>
        </p:spPr>
        <p:txBody>
          <a:bodyPr lIns="90718" tIns="45359" rIns="90718" bIns="45359"/>
          <a:lstStyle/>
          <a:p>
            <a:r>
              <a:rPr lang="hu-HU" sz="1200" b="1">
                <a:solidFill>
                  <a:srgbClr val="0D0147"/>
                </a:solidFill>
                <a:latin typeface="Tahoma"/>
              </a:rPr>
              <a:t>Információvédelem Menedzselése LVI. Szakmai Fórum</a:t>
            </a: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906000" y="4689989"/>
            <a:ext cx="4985675" cy="4443373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0621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0" y="0"/>
            <a:ext cx="2946373" cy="493946"/>
          </a:xfrm>
          <a:prstGeom prst="rect">
            <a:avLst/>
          </a:prstGeom>
        </p:spPr>
        <p:txBody>
          <a:bodyPr lIns="90718" tIns="45359" rIns="90718" bIns="45359"/>
          <a:lstStyle/>
          <a:p>
            <a:r>
              <a:rPr lang="hu-HU" sz="1200" b="1">
                <a:solidFill>
                  <a:srgbClr val="0D0147"/>
                </a:solidFill>
                <a:latin typeface="Tahoma"/>
              </a:rPr>
              <a:t>Információvédelem Menedzselése LVI. Szakmai Fórum</a:t>
            </a: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906000" y="4689989"/>
            <a:ext cx="4985675" cy="4443373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364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0" y="0"/>
            <a:ext cx="2946373" cy="493946"/>
          </a:xfrm>
          <a:prstGeom prst="rect">
            <a:avLst/>
          </a:prstGeom>
        </p:spPr>
        <p:txBody>
          <a:bodyPr lIns="90718" tIns="45359" rIns="90718" bIns="45359"/>
          <a:lstStyle/>
          <a:p>
            <a:r>
              <a:rPr lang="hu-HU" sz="1200" b="1">
                <a:solidFill>
                  <a:srgbClr val="0D0147"/>
                </a:solidFill>
                <a:latin typeface="Tahoma"/>
              </a:rPr>
              <a:t>Információvédelem Menedzselése LVI. Szakmai Fórum</a:t>
            </a: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906000" y="4689989"/>
            <a:ext cx="4985675" cy="444337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0621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0" y="0"/>
            <a:ext cx="2946373" cy="493946"/>
          </a:xfrm>
          <a:prstGeom prst="rect">
            <a:avLst/>
          </a:prstGeom>
        </p:spPr>
        <p:txBody>
          <a:bodyPr lIns="90718" tIns="45359" rIns="90718" bIns="45359"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</a:rPr>
              <a:t>Információvédelem Menedzselése LVI. Szakmai Fórum</a:t>
            </a:r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906000" y="4689989"/>
            <a:ext cx="4985675" cy="444337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4818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0" y="0"/>
            <a:ext cx="2946373" cy="493946"/>
          </a:xfrm>
          <a:prstGeom prst="rect">
            <a:avLst/>
          </a:prstGeom>
        </p:spPr>
        <p:txBody>
          <a:bodyPr lIns="90718" tIns="45359" rIns="90718" bIns="45359"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</a:rPr>
              <a:t>Információvédelem Menedzselése LVI. Szakmai Fórum</a:t>
            </a:r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906000" y="4689989"/>
            <a:ext cx="4985675" cy="444337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7018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40" name="Kép 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41" name="Kép 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24" name="Kép 1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125" name="Kép 1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9" name="Picture 1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2" name="Picture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Tahoma"/>
              </a:rPr>
              <a:t>Címszöveg formátumának szerkesztéseMintacím szerkesztése</a:t>
            </a:r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PlaceHolder 3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F12E3200-EB64-45E5-A435-6433B747F1A3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hu-HU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hu-HU"/>
              <a:t>Hetedik vázlatszint</a:t>
            </a:r>
            <a:endParaRPr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" y="107593"/>
            <a:ext cx="1424608" cy="16972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85" name="Picture 1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86" name="Picture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88" name="PlaceHolder 1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8606A5F8-FD5A-408D-9822-E51918D20893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hu-HU"/>
              <a:t>Címszöveg formátumának szerkesztése</a:t>
            </a:r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hu-HU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hu-HU"/>
              <a:t>Hetedik vázlatszint</a:t>
            </a:r>
            <a:endParaRPr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" y="108134"/>
            <a:ext cx="1426206" cy="169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etpecset.hu/site/news/view/palyazati-kiiras-az-ev-informaciovedelmi-dolgozata-2024-cim-elnyereser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1814488" y="692696"/>
            <a:ext cx="6234856" cy="16560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2400" b="1" dirty="0">
                <a:solidFill>
                  <a:srgbClr val="000000"/>
                </a:solidFill>
                <a:latin typeface="Arial"/>
              </a:rPr>
              <a:t>„Információvédelem menedzselése”
</a:t>
            </a:r>
            <a:r>
              <a:rPr lang="hu-HU" sz="2400" b="1" dirty="0" smtClean="0">
                <a:solidFill>
                  <a:srgbClr val="000000"/>
                </a:solidFill>
                <a:latin typeface="Arial"/>
              </a:rPr>
              <a:t>CXII</a:t>
            </a:r>
            <a:r>
              <a:rPr lang="hu-HU" sz="2400" b="1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hu-HU" sz="2400" b="1" dirty="0">
                <a:solidFill>
                  <a:srgbClr val="000000"/>
                </a:solidFill>
                <a:latin typeface="Arial"/>
              </a:rPr>
              <a:t>Szakmai Fórum
Budapest, </a:t>
            </a:r>
            <a:r>
              <a:rPr lang="hu-HU" sz="2400" b="1" dirty="0" smtClean="0">
                <a:solidFill>
                  <a:srgbClr val="000000"/>
                </a:solidFill>
                <a:latin typeface="Arial"/>
              </a:rPr>
              <a:t>2024. </a:t>
            </a:r>
            <a:r>
              <a:rPr lang="hu-HU" sz="2400" b="1" dirty="0" smtClean="0">
                <a:solidFill>
                  <a:srgbClr val="000000"/>
                </a:solidFill>
                <a:latin typeface="Arial"/>
              </a:rPr>
              <a:t>szeptember </a:t>
            </a:r>
            <a:r>
              <a:rPr lang="hu-HU" sz="2400" b="1" dirty="0" smtClean="0">
                <a:solidFill>
                  <a:srgbClr val="000000"/>
                </a:solidFill>
                <a:latin typeface="Arial"/>
              </a:rPr>
              <a:t>18.</a:t>
            </a:r>
            <a:endParaRPr b="1" dirty="0"/>
          </a:p>
        </p:txBody>
      </p:sp>
      <p:sp>
        <p:nvSpPr>
          <p:cNvPr id="132" name="TextShape 2"/>
          <p:cNvSpPr txBox="1"/>
          <p:nvPr/>
        </p:nvSpPr>
        <p:spPr>
          <a:xfrm>
            <a:off x="272480" y="3140968"/>
            <a:ext cx="5904656" cy="2903621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hu-HU" sz="3200" b="1" dirty="0">
                <a:solidFill>
                  <a:srgbClr val="000000"/>
                </a:solidFill>
              </a:rPr>
              <a:t>Bevezető gondolatok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000" b="1" i="1" dirty="0">
                <a:solidFill>
                  <a:srgbClr val="0D0147"/>
                </a:solidFill>
                <a:latin typeface="Arial"/>
              </a:rPr>
              <a:t>Dr. </a:t>
            </a:r>
            <a:r>
              <a:rPr lang="hu-HU" sz="2000" b="1" i="1" dirty="0" smtClean="0">
                <a:solidFill>
                  <a:srgbClr val="0D0147"/>
                </a:solidFill>
                <a:latin typeface="Arial"/>
              </a:rPr>
              <a:t>Ködmön István</a:t>
            </a:r>
            <a:endParaRPr dirty="0"/>
          </a:p>
          <a:p>
            <a:pPr algn="ctr">
              <a:lnSpc>
                <a:spcPct val="80000"/>
              </a:lnSpc>
            </a:pPr>
            <a:r>
              <a:rPr lang="hu-HU" sz="1600" dirty="0">
                <a:solidFill>
                  <a:srgbClr val="0D0147"/>
                </a:solidFill>
                <a:latin typeface="Arial"/>
              </a:rPr>
              <a:t>Hétpecsét Információbiztonsági Egyesület, </a:t>
            </a:r>
            <a:r>
              <a:rPr lang="hu-HU" sz="1600" dirty="0" smtClean="0">
                <a:solidFill>
                  <a:srgbClr val="0D0147"/>
                </a:solidFill>
                <a:latin typeface="Arial"/>
              </a:rPr>
              <a:t>alelnök</a:t>
            </a:r>
            <a:endParaRPr dirty="0"/>
          </a:p>
          <a:p>
            <a:pPr algn="ctr"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100" b="1" u="sng" dirty="0" err="1">
                <a:solidFill>
                  <a:srgbClr val="0066FF"/>
                </a:solidFill>
                <a:latin typeface="Arial"/>
              </a:rPr>
              <a:t>www.hetpecset.hu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</p:txBody>
      </p:sp>
      <p:pic>
        <p:nvPicPr>
          <p:cNvPr id="1027" name="Picture 3" descr="C:\Users\istvan_kodmon\Documents\A_Ködmön_HPMZRT\Jelentesek_riportok_adatok\2015\Egyéb-2015\Adrenalean_2015\Profil_KI_201505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6" y="2636912"/>
            <a:ext cx="240130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43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8913440" y="5805264"/>
            <a:ext cx="99256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3F13B616-89FC-4754-9A43-C3DB75E6C12E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10</a:t>
            </a:fld>
            <a:endParaRPr dirty="0"/>
          </a:p>
        </p:txBody>
      </p:sp>
      <p:sp>
        <p:nvSpPr>
          <p:cNvPr id="152" name="CustomShape 2"/>
          <p:cNvSpPr/>
          <p:nvPr/>
        </p:nvSpPr>
        <p:spPr>
          <a:xfrm>
            <a:off x="0" y="76320"/>
            <a:ext cx="9905760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3200" b="1" dirty="0" smtClean="0">
                <a:solidFill>
                  <a:srgbClr val="0D0147"/>
                </a:solidFill>
                <a:latin typeface="Arial"/>
              </a:rPr>
              <a:t>A 107. program – 2023.09.20.</a:t>
            </a:r>
            <a:endParaRPr sz="3200" dirty="0"/>
          </a:p>
        </p:txBody>
      </p:sp>
      <p:sp>
        <p:nvSpPr>
          <p:cNvPr id="153" name="CustomShape 3"/>
          <p:cNvSpPr/>
          <p:nvPr/>
        </p:nvSpPr>
        <p:spPr>
          <a:xfrm>
            <a:off x="1424608" y="1124744"/>
            <a:ext cx="8136904" cy="504056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endParaRPr lang="hu-HU" sz="1400" dirty="0"/>
          </a:p>
          <a:p>
            <a:r>
              <a:rPr lang="hu-HU" sz="1400" b="1" dirty="0"/>
              <a:t>09.30 – 10.00 Érkezés, regisztráció</a:t>
            </a:r>
            <a:endParaRPr lang="hu-HU" sz="1400" dirty="0"/>
          </a:p>
          <a:p>
            <a:endParaRPr lang="hu-HU" sz="1400" b="1" dirty="0" smtClean="0"/>
          </a:p>
          <a:p>
            <a:r>
              <a:rPr lang="hu-HU" sz="1400" b="1" dirty="0" smtClean="0"/>
              <a:t>10.00 </a:t>
            </a:r>
            <a:r>
              <a:rPr lang="hu-HU" sz="1400" b="1" dirty="0"/>
              <a:t>– 11.30 </a:t>
            </a:r>
            <a:endParaRPr lang="hu-HU" sz="1400" b="1" dirty="0" smtClean="0"/>
          </a:p>
          <a:p>
            <a:r>
              <a:rPr lang="hu-HU" sz="1400" b="1" dirty="0"/>
              <a:t>	</a:t>
            </a:r>
            <a:r>
              <a:rPr lang="hu-HU" sz="1400" b="1" dirty="0" smtClean="0"/>
              <a:t>Köszöntő </a:t>
            </a:r>
            <a:r>
              <a:rPr lang="hu-HU" sz="1400" b="1" dirty="0"/>
              <a:t>és bevezető gondolatok - Aktualitások az információvédelem területén</a:t>
            </a:r>
            <a:endParaRPr lang="hu-HU" sz="1400" dirty="0"/>
          </a:p>
          <a:p>
            <a:r>
              <a:rPr lang="hu-HU" sz="1400" dirty="0" smtClean="0"/>
              <a:t>		</a:t>
            </a:r>
            <a:r>
              <a:rPr lang="hu-HU" sz="1400" dirty="0" err="1" smtClean="0"/>
              <a:t>Dr.Ködmön</a:t>
            </a:r>
            <a:r>
              <a:rPr lang="hu-HU" sz="1400" dirty="0" smtClean="0"/>
              <a:t> </a:t>
            </a:r>
            <a:r>
              <a:rPr lang="hu-HU" sz="1400" dirty="0"/>
              <a:t>István (Hétpecsét) alelnök</a:t>
            </a:r>
          </a:p>
          <a:p>
            <a:endParaRPr lang="hu-HU" sz="1400" b="1" dirty="0" smtClean="0"/>
          </a:p>
          <a:p>
            <a:r>
              <a:rPr lang="hu-HU" sz="1400" b="1" dirty="0" smtClean="0"/>
              <a:t>	A </a:t>
            </a:r>
            <a:r>
              <a:rPr lang="hu-HU" sz="1400" b="1" dirty="0"/>
              <a:t>NIS2 közvetlen hatásai a kritikus infrastruktúrára és az állami szektorra</a:t>
            </a:r>
            <a:endParaRPr lang="hu-HU" sz="1400" dirty="0"/>
          </a:p>
          <a:p>
            <a:r>
              <a:rPr lang="hu-HU" sz="1400" dirty="0" smtClean="0"/>
              <a:t>		Orosházi </a:t>
            </a:r>
            <a:r>
              <a:rPr lang="hu-HU" sz="1400" dirty="0"/>
              <a:t>Dávid (NBSZ NKI) mb. főosztályvezető</a:t>
            </a:r>
          </a:p>
          <a:p>
            <a:endParaRPr lang="hu-HU" sz="1400" b="1" dirty="0" smtClean="0"/>
          </a:p>
          <a:p>
            <a:r>
              <a:rPr lang="hu-HU" sz="1400" b="1" dirty="0" smtClean="0"/>
              <a:t>	Az </a:t>
            </a:r>
            <a:r>
              <a:rPr lang="hu-HU" sz="1400" b="1" dirty="0"/>
              <a:t>autóipari </a:t>
            </a:r>
            <a:r>
              <a:rPr lang="hu-HU" sz="1400" b="1" dirty="0" err="1"/>
              <a:t>kiberbiztonság</a:t>
            </a:r>
            <a:r>
              <a:rPr lang="hu-HU" sz="1400" b="1" dirty="0"/>
              <a:t> kihívásai: ISO/SAE 21434 szabvány bevezetése és </a:t>
            </a:r>
            <a:r>
              <a:rPr lang="hu-HU" sz="1400" b="1" dirty="0" smtClean="0"/>
              <a:t>	gyakorlati </a:t>
            </a:r>
            <a:r>
              <a:rPr lang="hu-HU" sz="1400" b="1" dirty="0"/>
              <a:t>alkalmazása</a:t>
            </a:r>
            <a:endParaRPr lang="hu-HU" sz="1400" dirty="0"/>
          </a:p>
          <a:p>
            <a:r>
              <a:rPr lang="hu-HU" sz="1400" dirty="0" smtClean="0"/>
              <a:t>		</a:t>
            </a:r>
            <a:r>
              <a:rPr lang="hu-HU" sz="1400" dirty="0" err="1" smtClean="0"/>
              <a:t>Nimsz</a:t>
            </a:r>
            <a:r>
              <a:rPr lang="hu-HU" sz="1400" dirty="0" smtClean="0"/>
              <a:t> </a:t>
            </a:r>
            <a:r>
              <a:rPr lang="hu-HU" sz="1400" dirty="0"/>
              <a:t>Vivien (</a:t>
            </a:r>
            <a:r>
              <a:rPr lang="hu-HU" sz="1400" dirty="0" err="1"/>
              <a:t>thyssenkrupp</a:t>
            </a:r>
            <a:r>
              <a:rPr lang="hu-HU" sz="1400" dirty="0"/>
              <a:t> </a:t>
            </a:r>
            <a:r>
              <a:rPr lang="hu-HU" sz="1400" dirty="0" err="1"/>
              <a:t>Components</a:t>
            </a:r>
            <a:r>
              <a:rPr lang="hu-HU" sz="1400" dirty="0"/>
              <a:t> </a:t>
            </a:r>
            <a:r>
              <a:rPr lang="hu-HU" sz="1400" dirty="0" err="1"/>
              <a:t>Technology</a:t>
            </a:r>
            <a:r>
              <a:rPr lang="hu-HU" sz="1400" dirty="0"/>
              <a:t> Hungary Kft.) Product </a:t>
            </a:r>
            <a:r>
              <a:rPr lang="hu-HU" sz="1400" dirty="0" smtClean="0"/>
              <a:t>		</a:t>
            </a:r>
            <a:r>
              <a:rPr lang="hu-HU" sz="1400" dirty="0" err="1" smtClean="0"/>
              <a:t>Cybersecurity</a:t>
            </a:r>
            <a:r>
              <a:rPr lang="hu-HU" sz="1400" dirty="0" smtClean="0"/>
              <a:t> </a:t>
            </a:r>
            <a:r>
              <a:rPr lang="hu-HU" sz="1400" dirty="0" err="1"/>
              <a:t>Auditor</a:t>
            </a:r>
            <a:endParaRPr lang="hu-HU" sz="1400" dirty="0"/>
          </a:p>
          <a:p>
            <a:endParaRPr lang="hu-HU" sz="1400" b="1" dirty="0" smtClean="0"/>
          </a:p>
          <a:p>
            <a:r>
              <a:rPr lang="hu-HU" sz="1400" b="1" dirty="0" smtClean="0"/>
              <a:t>11.30 </a:t>
            </a:r>
            <a:r>
              <a:rPr lang="hu-HU" sz="1400" b="1" dirty="0"/>
              <a:t>– </a:t>
            </a:r>
            <a:r>
              <a:rPr lang="hu-HU" sz="1400" b="1" dirty="0" smtClean="0"/>
              <a:t>11.50 Szünet</a:t>
            </a:r>
            <a:endParaRPr lang="hu-HU" sz="1400" dirty="0"/>
          </a:p>
          <a:p>
            <a:endParaRPr lang="hu-HU" sz="1400" b="1" dirty="0" smtClean="0"/>
          </a:p>
          <a:p>
            <a:r>
              <a:rPr lang="hu-HU" sz="1400" b="1" dirty="0" smtClean="0"/>
              <a:t>11.50 </a:t>
            </a:r>
            <a:r>
              <a:rPr lang="hu-HU" sz="1400" b="1" dirty="0"/>
              <a:t>– 13.00 </a:t>
            </a:r>
            <a:endParaRPr lang="hu-HU" sz="1400" b="1" dirty="0" smtClean="0"/>
          </a:p>
          <a:p>
            <a:r>
              <a:rPr lang="hu-HU" sz="1400" b="1" dirty="0"/>
              <a:t>	</a:t>
            </a:r>
            <a:r>
              <a:rPr lang="hu-HU" sz="1400" b="1" dirty="0" smtClean="0"/>
              <a:t>„</a:t>
            </a:r>
            <a:r>
              <a:rPr lang="hu-HU" sz="1400" b="1" dirty="0"/>
              <a:t>Az év információvédelmi dolgozata - 2024” cím nyertes előadásai</a:t>
            </a:r>
            <a:endParaRPr lang="hu-HU" sz="1400" dirty="0"/>
          </a:p>
          <a:p>
            <a:endParaRPr lang="hu-HU" sz="1400" b="1" dirty="0" smtClean="0"/>
          </a:p>
          <a:p>
            <a:r>
              <a:rPr lang="hu-HU" sz="1400" b="1" dirty="0" smtClean="0"/>
              <a:t>	Hatósági </a:t>
            </a:r>
            <a:r>
              <a:rPr lang="hu-HU" sz="1400" b="1" dirty="0"/>
              <a:t>tapasztalatok a nyilvántartásba vétel kapcsán</a:t>
            </a:r>
            <a:endParaRPr lang="hu-HU" sz="1400" dirty="0"/>
          </a:p>
          <a:p>
            <a:r>
              <a:rPr lang="hu-HU" sz="1400" dirty="0" smtClean="0"/>
              <a:t>		Király </a:t>
            </a:r>
            <a:r>
              <a:rPr lang="hu-HU" sz="1400" dirty="0"/>
              <a:t>Anna (SZTFH) </a:t>
            </a:r>
            <a:r>
              <a:rPr lang="hu-HU" sz="1400" dirty="0" err="1"/>
              <a:t>kiberbiztonsági</a:t>
            </a:r>
            <a:r>
              <a:rPr lang="hu-HU" sz="1400" dirty="0"/>
              <a:t> szakértő</a:t>
            </a:r>
          </a:p>
          <a:p>
            <a:pPr defTabSz="450850">
              <a:tabLst>
                <a:tab pos="900113" algn="l"/>
              </a:tabLst>
            </a:pPr>
            <a:r>
              <a:rPr lang="hu-HU" sz="1400" dirty="0"/>
              <a:t/>
            </a:r>
            <a:br>
              <a:rPr lang="hu-HU" sz="1400" dirty="0"/>
            </a:br>
            <a:endParaRPr lang="hu-H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2"/>
          <p:cNvSpPr/>
          <p:nvPr/>
        </p:nvSpPr>
        <p:spPr>
          <a:xfrm>
            <a:off x="240" y="692696"/>
            <a:ext cx="9905760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3200" b="1" dirty="0" smtClean="0">
                <a:solidFill>
                  <a:srgbClr val="0D0147"/>
                </a:solidFill>
                <a:latin typeface="Arial"/>
              </a:rPr>
              <a:t>DPO Klub – Mai programja</a:t>
            </a:r>
            <a:endParaRPr sz="3200" dirty="0"/>
          </a:p>
        </p:txBody>
      </p:sp>
      <p:pic>
        <p:nvPicPr>
          <p:cNvPr id="1026" name="Picture 2" descr="https://hetpecset.hu/site/uploads/news/dpoklub7pecset2024szept-b69bc7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00" y="1412776"/>
            <a:ext cx="768085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2671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701EAA1E-70F6-47BD-8B1E-452D89C45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640" y="116632"/>
            <a:ext cx="7697400" cy="504056"/>
          </a:xfrm>
        </p:spPr>
        <p:txBody>
          <a:bodyPr/>
          <a:lstStyle/>
          <a:p>
            <a:pPr algn="ctr"/>
            <a:r>
              <a:rPr lang="hu-HU" sz="2400" b="1" dirty="0"/>
              <a:t>A rendezvényünk értékelő lapja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C54AE6C3-1046-45B1-B7E1-8290AFB385D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72480" y="188640"/>
            <a:ext cx="8915040" cy="347088"/>
          </a:xfrm>
        </p:spPr>
        <p:txBody>
          <a:bodyPr/>
          <a:lstStyle/>
          <a:p>
            <a:pPr algn="ctr"/>
            <a:endParaRPr lang="hu-HU" sz="3200" dirty="0">
              <a:hlinkClick r:id=""/>
            </a:endParaRPr>
          </a:p>
          <a:p>
            <a:pPr algn="ctr"/>
            <a:endParaRPr lang="hu-HU" sz="3200" dirty="0">
              <a:hlinkClick r:id=""/>
            </a:endParaRPr>
          </a:p>
          <a:p>
            <a:pPr algn="ctr"/>
            <a:endParaRPr lang="hu-HU" sz="3200" dirty="0">
              <a:hlinkClick r:id=""/>
            </a:endParaRPr>
          </a:p>
          <a:p>
            <a:pPr algn="ctr"/>
            <a:endParaRPr lang="hu-HU" sz="3200" dirty="0">
              <a:hlinkClick r:id=""/>
            </a:endParaRPr>
          </a:p>
          <a:p>
            <a:pPr algn="ctr"/>
            <a:endParaRPr lang="hu-HU" sz="3200" dirty="0">
              <a:hlinkClick r:id=""/>
            </a:endParaRPr>
          </a:p>
          <a:p>
            <a:pPr algn="ctr"/>
            <a:endParaRPr lang="hu-HU" sz="3200" dirty="0">
              <a:hlinkClick r:id=""/>
            </a:endParaRPr>
          </a:p>
          <a:p>
            <a:pPr algn="ctr"/>
            <a:endParaRPr lang="hu-HU" sz="3200" dirty="0">
              <a:hlinkClick r:id=""/>
            </a:endParaRPr>
          </a:p>
          <a:p>
            <a:pPr algn="ctr"/>
            <a:endParaRPr lang="hu-HU" sz="3200" dirty="0">
              <a:hlinkClick r:id="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00" y="1196752"/>
            <a:ext cx="3867894" cy="515719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992" y="1196753"/>
            <a:ext cx="388843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4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8913440" y="5805264"/>
            <a:ext cx="99256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3F13B616-89FC-4754-9A43-C3DB75E6C12E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13</a:t>
            </a:fld>
            <a:endParaRPr dirty="0"/>
          </a:p>
        </p:txBody>
      </p:sp>
      <p:sp>
        <p:nvSpPr>
          <p:cNvPr id="152" name="CustomShape 2"/>
          <p:cNvSpPr/>
          <p:nvPr/>
        </p:nvSpPr>
        <p:spPr>
          <a:xfrm>
            <a:off x="0" y="76320"/>
            <a:ext cx="9905760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3200" b="1" dirty="0" smtClean="0">
                <a:solidFill>
                  <a:srgbClr val="0D0147"/>
                </a:solidFill>
                <a:latin typeface="Arial"/>
              </a:rPr>
              <a:t>A jövő ...</a:t>
            </a:r>
            <a:endParaRPr sz="3200" dirty="0"/>
          </a:p>
        </p:txBody>
      </p:sp>
      <p:sp>
        <p:nvSpPr>
          <p:cNvPr id="2" name="Téglalap 1"/>
          <p:cNvSpPr/>
          <p:nvPr/>
        </p:nvSpPr>
        <p:spPr>
          <a:xfrm>
            <a:off x="992560" y="1196752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hu-HU" sz="2400" b="1" dirty="0">
                <a:solidFill>
                  <a:srgbClr val="000000"/>
                </a:solidFill>
              </a:rPr>
              <a:t>„Információvédelem menedzselése”
</a:t>
            </a:r>
            <a:r>
              <a:rPr lang="hu-HU" sz="2400" b="1" dirty="0" smtClean="0">
                <a:solidFill>
                  <a:srgbClr val="000000"/>
                </a:solidFill>
              </a:rPr>
              <a:t>CXIII</a:t>
            </a:r>
            <a:r>
              <a:rPr lang="hu-HU" sz="2400" b="1" dirty="0" smtClean="0">
                <a:solidFill>
                  <a:srgbClr val="000000"/>
                </a:solidFill>
              </a:rPr>
              <a:t>. </a:t>
            </a:r>
            <a:r>
              <a:rPr lang="hu-HU" sz="2400" b="1" dirty="0">
                <a:solidFill>
                  <a:srgbClr val="000000"/>
                </a:solidFill>
              </a:rPr>
              <a:t>Szakmai Fórum
</a:t>
            </a:r>
            <a:r>
              <a:rPr lang="hu-HU" sz="2400" b="1" dirty="0" smtClean="0">
                <a:solidFill>
                  <a:srgbClr val="000000"/>
                </a:solidFill>
              </a:rPr>
              <a:t> . . . , </a:t>
            </a:r>
            <a:r>
              <a:rPr lang="hu-HU" sz="2400" b="1" dirty="0" smtClean="0">
                <a:solidFill>
                  <a:srgbClr val="000000"/>
                </a:solidFill>
              </a:rPr>
              <a:t>2024. </a:t>
            </a:r>
            <a:r>
              <a:rPr lang="hu-HU" sz="2400" b="1" dirty="0" smtClean="0">
                <a:solidFill>
                  <a:srgbClr val="000000"/>
                </a:solidFill>
              </a:rPr>
              <a:t>november </a:t>
            </a:r>
            <a:r>
              <a:rPr lang="hu-HU" sz="2400" b="1" dirty="0" smtClean="0">
                <a:solidFill>
                  <a:srgbClr val="000000"/>
                </a:solidFill>
              </a:rPr>
              <a:t>20.</a:t>
            </a:r>
            <a:endParaRPr lang="hu-HU" sz="2400" b="1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</a:pPr>
            <a:endParaRPr lang="hu-HU" sz="2400" dirty="0" smtClean="0">
              <a:solidFill>
                <a:srgbClr val="000000"/>
              </a:solidFill>
            </a:endParaRPr>
          </a:p>
        </p:txBody>
      </p:sp>
      <p:pic>
        <p:nvPicPr>
          <p:cNvPr id="10" name="Kép 9" descr="A képen aláírás, leállítás, függő, személyek látható&#10;&#10;Automatikusan generált leírás">
            <a:extLst>
              <a:ext uri="{FF2B5EF4-FFF2-40B4-BE49-F238E27FC236}">
                <a16:creationId xmlns="" xmlns:a16="http://schemas.microsoft.com/office/drawing/2014/main" id="{EAB51AA4-844C-4FCA-91B5-082AC2B9CA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880" y="3178261"/>
            <a:ext cx="2590101" cy="2626879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4376936" y="3907611"/>
            <a:ext cx="1465651" cy="11079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6600" b="1" dirty="0" smtClean="0">
                <a:solidFill>
                  <a:srgbClr val="C00000"/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1</a:t>
            </a:r>
            <a:r>
              <a:rPr lang="hu-HU" sz="1000" b="1" dirty="0" smtClean="0">
                <a:solidFill>
                  <a:srgbClr val="C00000"/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 </a:t>
            </a:r>
            <a:r>
              <a:rPr lang="hu-HU" sz="6600" b="1" dirty="0" smtClean="0">
                <a:solidFill>
                  <a:srgbClr val="C00000"/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13</a:t>
            </a:r>
            <a:endParaRPr lang="hu-HU" sz="6600" b="1" dirty="0">
              <a:solidFill>
                <a:srgbClr val="C00000"/>
              </a:solidFill>
              <a:latin typeface="Bernard MT Condensed" panose="02050806060905020404" pitchFamily="18" charset="0"/>
              <a:cs typeface="Aharoni" panose="02010803020104030203" pitchFamily="2" charset="-79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3487349" y="5141664"/>
            <a:ext cx="3502882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00B050"/>
                </a:solidFill>
              </a:rPr>
              <a:t>2024. </a:t>
            </a:r>
            <a:r>
              <a:rPr lang="hu-HU" sz="2800" b="1" dirty="0">
                <a:solidFill>
                  <a:srgbClr val="00B050"/>
                </a:solidFill>
              </a:rPr>
              <a:t>n</a:t>
            </a:r>
            <a:r>
              <a:rPr lang="hu-HU" sz="2800" b="1" dirty="0" smtClean="0">
                <a:solidFill>
                  <a:srgbClr val="00B050"/>
                </a:solidFill>
              </a:rPr>
              <a:t>ovember </a:t>
            </a:r>
            <a:r>
              <a:rPr lang="hu-HU" sz="2800" b="1" dirty="0" smtClean="0">
                <a:solidFill>
                  <a:srgbClr val="00B050"/>
                </a:solidFill>
              </a:rPr>
              <a:t>20.</a:t>
            </a:r>
            <a:endParaRPr lang="hu-H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1953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8769424" y="6019920"/>
            <a:ext cx="558536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D8E583D1-96C4-4E1F-8F8E-145E7A507308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2</a:t>
            </a:fld>
            <a:endParaRPr dirty="0"/>
          </a:p>
        </p:txBody>
      </p:sp>
      <p:sp>
        <p:nvSpPr>
          <p:cNvPr id="134" name="TextShape 2"/>
          <p:cNvSpPr txBox="1"/>
          <p:nvPr/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2800" b="1" dirty="0">
                <a:solidFill>
                  <a:srgbClr val="0D0147"/>
                </a:solidFill>
                <a:latin typeface="Arial"/>
              </a:rPr>
              <a:t>A </a:t>
            </a:r>
            <a:r>
              <a:rPr lang="hu-HU" sz="2800" b="1" dirty="0" smtClean="0">
                <a:solidFill>
                  <a:srgbClr val="0D0147"/>
                </a:solidFill>
                <a:latin typeface="Arial"/>
              </a:rPr>
              <a:t>23. </a:t>
            </a:r>
            <a:r>
              <a:rPr lang="hu-HU" sz="2800" b="1" dirty="0">
                <a:solidFill>
                  <a:srgbClr val="0D0147"/>
                </a:solidFill>
                <a:latin typeface="Arial"/>
              </a:rPr>
              <a:t>évünket kezdtük </a:t>
            </a:r>
            <a:r>
              <a:rPr lang="hu-HU" sz="2800" b="1" dirty="0" smtClean="0">
                <a:solidFill>
                  <a:srgbClr val="0D0147"/>
                </a:solidFill>
                <a:latin typeface="Arial"/>
              </a:rPr>
              <a:t>2024-ben</a:t>
            </a:r>
            <a:r>
              <a:rPr lang="hu-HU" sz="2800" b="1" dirty="0">
                <a:solidFill>
                  <a:srgbClr val="0D0147"/>
                </a:solidFill>
                <a:latin typeface="Arial"/>
              </a:rPr>
              <a:t>!</a:t>
            </a:r>
            <a:endParaRPr sz="2800" dirty="0"/>
          </a:p>
        </p:txBody>
      </p:sp>
      <p:sp>
        <p:nvSpPr>
          <p:cNvPr id="135" name="TextShape 3"/>
          <p:cNvSpPr txBox="1"/>
          <p:nvPr/>
        </p:nvSpPr>
        <p:spPr>
          <a:xfrm>
            <a:off x="1064568" y="1298868"/>
            <a:ext cx="8191384" cy="4968552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100000"/>
              </a:lnSpc>
              <a:buSzPct val="25000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2001-től óta „Értékteremtő munkacsoport”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 err="1">
                <a:solidFill>
                  <a:srgbClr val="000000"/>
                </a:solidFill>
                <a:latin typeface="Arial"/>
              </a:rPr>
              <a:t>MagiCom</a:t>
            </a:r>
            <a:r>
              <a:rPr lang="hu-HU" sz="2000" dirty="0">
                <a:solidFill>
                  <a:srgbClr val="000000"/>
                </a:solidFill>
                <a:latin typeface="Arial"/>
              </a:rPr>
              <a:t> + Szenzor + magánszemélyek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BS7799 szabvány fordítás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oktatási tematikák készítése</a:t>
            </a:r>
            <a:endParaRPr dirty="0"/>
          </a:p>
          <a:p>
            <a:endParaRPr dirty="0"/>
          </a:p>
          <a:p>
            <a:pPr lvl="1">
              <a:lnSpc>
                <a:spcPct val="100000"/>
              </a:lnSpc>
              <a:buSzPct val="25000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2004-ben 12 magánszemély megalakítja a</a:t>
            </a:r>
            <a:endParaRPr dirty="0"/>
          </a:p>
          <a:p>
            <a:r>
              <a:rPr lang="hu-HU" sz="2400" dirty="0">
                <a:solidFill>
                  <a:srgbClr val="000000"/>
                </a:solidFill>
                <a:latin typeface="Arial"/>
              </a:rPr>
              <a:t>	 </a:t>
            </a:r>
            <a:r>
              <a:rPr lang="hu-HU" sz="2400" b="1" dirty="0">
                <a:solidFill>
                  <a:srgbClr val="000000"/>
                </a:solidFill>
                <a:latin typeface="Arial"/>
              </a:rPr>
              <a:t>Hétpecsét Információbiztonsági Egyesület</a:t>
            </a:r>
            <a:r>
              <a:rPr lang="hu-HU" sz="2400" dirty="0">
                <a:solidFill>
                  <a:srgbClr val="000000"/>
                </a:solidFill>
                <a:latin typeface="Arial"/>
              </a:rPr>
              <a:t>et</a:t>
            </a:r>
            <a:endParaRPr dirty="0"/>
          </a:p>
          <a:p>
            <a:endParaRPr dirty="0"/>
          </a:p>
          <a:p>
            <a:pPr lvl="1">
              <a:lnSpc>
                <a:spcPct val="100000"/>
              </a:lnSpc>
              <a:buSzPct val="25000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Céljaink: 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az információs társadalom biztonságának támogatása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az információvédelem kultúrájának és ismereteinek terjesztése, a tudatosság kialakítása</a:t>
            </a:r>
            <a:endParaRPr dirty="0"/>
          </a:p>
          <a:p>
            <a:pPr marL="1257300" lvl="2" indent="-342900">
              <a:lnSpc>
                <a:spcPct val="100000"/>
              </a:lnSpc>
              <a:buSzPct val="75000"/>
              <a:buFont typeface="Wingdings" panose="05000000000000000000" pitchFamily="2" charset="2"/>
              <a:buChar char="ü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információvédelmi szakmai műhely létrehozása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351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8913440" y="5805264"/>
            <a:ext cx="99256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3F13B616-89FC-4754-9A43-C3DB75E6C12E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3</a:t>
            </a:fld>
            <a:endParaRPr dirty="0"/>
          </a:p>
        </p:txBody>
      </p:sp>
      <p:sp>
        <p:nvSpPr>
          <p:cNvPr id="152" name="CustomShape 2"/>
          <p:cNvSpPr/>
          <p:nvPr/>
        </p:nvSpPr>
        <p:spPr>
          <a:xfrm>
            <a:off x="0" y="76320"/>
            <a:ext cx="9905760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3200" b="1" dirty="0" smtClean="0">
                <a:solidFill>
                  <a:srgbClr val="0D0147"/>
                </a:solidFill>
                <a:latin typeface="Arial"/>
              </a:rPr>
              <a:t>Algoritmusok az életünkben 1. </a:t>
            </a:r>
            <a:endParaRPr sz="3200" b="1" dirty="0"/>
          </a:p>
        </p:txBody>
      </p:sp>
      <p:sp>
        <p:nvSpPr>
          <p:cNvPr id="153" name="CustomShape 3"/>
          <p:cNvSpPr/>
          <p:nvPr/>
        </p:nvSpPr>
        <p:spPr>
          <a:xfrm>
            <a:off x="1421109" y="650262"/>
            <a:ext cx="6977000" cy="504056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/>
            <a:endParaRPr lang="hu-HU" sz="1000" dirty="0" smtClean="0"/>
          </a:p>
          <a:p>
            <a:pPr algn="ctr">
              <a:tabLst>
                <a:tab pos="1438275" algn="l"/>
              </a:tabLst>
            </a:pPr>
            <a:r>
              <a:rPr lang="hu-HU" sz="3200" b="1" dirty="0" smtClean="0"/>
              <a:t>Minden páratlan </a:t>
            </a:r>
          </a:p>
          <a:p>
            <a:pPr algn="ctr">
              <a:tabLst>
                <a:tab pos="1438275" algn="l"/>
              </a:tabLst>
            </a:pPr>
            <a:r>
              <a:rPr lang="hu-HU" sz="3200" b="1" dirty="0"/>
              <a:t>hónap</a:t>
            </a:r>
            <a:endParaRPr lang="hu-HU" sz="3200" b="1" dirty="0" smtClean="0"/>
          </a:p>
          <a:p>
            <a:pPr algn="ctr">
              <a:tabLst>
                <a:tab pos="1438275" algn="l"/>
              </a:tabLst>
            </a:pPr>
            <a:r>
              <a:rPr lang="hu-HU" sz="2000" b="1" dirty="0" smtClean="0"/>
              <a:t>(január, március, május, szeptember, november)</a:t>
            </a:r>
            <a:endParaRPr lang="hu-HU" sz="2000" b="1" dirty="0"/>
          </a:p>
          <a:p>
            <a:pPr algn="ctr">
              <a:tabLst>
                <a:tab pos="1438275" algn="l"/>
              </a:tabLst>
            </a:pPr>
            <a:r>
              <a:rPr lang="hu-HU" sz="3200" b="1" dirty="0" smtClean="0"/>
              <a:t> </a:t>
            </a:r>
          </a:p>
          <a:p>
            <a:pPr algn="ctr">
              <a:tabLst>
                <a:tab pos="1438275" algn="l"/>
              </a:tabLst>
            </a:pPr>
            <a:r>
              <a:rPr lang="hu-HU" sz="3200" b="1" dirty="0" smtClean="0"/>
              <a:t>harmadik szerdája</a:t>
            </a:r>
          </a:p>
          <a:p>
            <a:pPr algn="ctr">
              <a:tabLst>
                <a:tab pos="1438275" algn="l"/>
              </a:tabLst>
            </a:pPr>
            <a:endParaRPr lang="hu-HU" sz="3200" b="1" dirty="0" smtClean="0"/>
          </a:p>
          <a:p>
            <a:pPr algn="ctr">
              <a:tabLst>
                <a:tab pos="1438275" algn="l"/>
              </a:tabLst>
            </a:pPr>
            <a:r>
              <a:rPr lang="hu-HU" sz="3200" b="1" dirty="0" smtClean="0"/>
              <a:t> kivétel július!</a:t>
            </a:r>
            <a:endParaRPr lang="hu-HU" sz="2800" dirty="0"/>
          </a:p>
          <a:p>
            <a:pPr algn="ctr"/>
            <a:endParaRPr lang="hu-HU" sz="2800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12" y="1874261"/>
            <a:ext cx="4376737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Kép 5" descr="A képen aláírás, leállítás, függő, személyek látható&#10;&#10;Automatikusan generált leírás">
            <a:extLst>
              <a:ext uri="{FF2B5EF4-FFF2-40B4-BE49-F238E27FC236}">
                <a16:creationId xmlns="" xmlns:a16="http://schemas.microsoft.com/office/drawing/2014/main" id="{EAB51AA4-844C-4FCA-91B5-082AC2B9CA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24" y="2204864"/>
            <a:ext cx="2590101" cy="2626879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7525630" y="2896293"/>
            <a:ext cx="1406810" cy="11079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6600" b="1" dirty="0" smtClean="0">
                <a:solidFill>
                  <a:srgbClr val="C00000"/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1</a:t>
            </a:r>
            <a:r>
              <a:rPr lang="hu-HU" sz="1000" b="1" dirty="0" smtClean="0">
                <a:solidFill>
                  <a:srgbClr val="C00000"/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 </a:t>
            </a:r>
            <a:r>
              <a:rPr lang="hu-HU" sz="6600" b="1" dirty="0">
                <a:solidFill>
                  <a:srgbClr val="C00000"/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2</a:t>
            </a:r>
            <a:r>
              <a:rPr lang="hu-HU" sz="6600" b="1" dirty="0" smtClean="0">
                <a:solidFill>
                  <a:srgbClr val="C00000"/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0</a:t>
            </a:r>
            <a:endParaRPr lang="hu-HU" sz="6600" b="1" dirty="0">
              <a:solidFill>
                <a:srgbClr val="C00000"/>
              </a:solidFill>
              <a:latin typeface="Bernard MT Condensed" panose="02050806060905020404" pitchFamily="18" charset="0"/>
              <a:cs typeface="Aharoni" panose="02010803020104030203" pitchFamily="2" charset="-79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682751" y="3894796"/>
            <a:ext cx="3163045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00B050"/>
                </a:solidFill>
              </a:rPr>
              <a:t>2026. </a:t>
            </a:r>
            <a:r>
              <a:rPr lang="hu-HU" sz="2800" b="1" dirty="0" smtClean="0">
                <a:solidFill>
                  <a:srgbClr val="00B050"/>
                </a:solidFill>
              </a:rPr>
              <a:t>március </a:t>
            </a:r>
            <a:r>
              <a:rPr lang="hu-HU" sz="2800" b="1" dirty="0" smtClean="0">
                <a:solidFill>
                  <a:srgbClr val="00B050"/>
                </a:solidFill>
              </a:rPr>
              <a:t>18.</a:t>
            </a:r>
            <a:endParaRPr lang="hu-HU" sz="2800" b="1" dirty="0">
              <a:solidFill>
                <a:srgbClr val="00B050"/>
              </a:solidFill>
            </a:endParaRPr>
          </a:p>
        </p:txBody>
      </p:sp>
      <p:pic>
        <p:nvPicPr>
          <p:cNvPr id="9" name="Kép 8" descr="A képen aláírás, leállítás, függő, személyek látható&#10;&#10;Automatikusan generált leírás">
            <a:extLst>
              <a:ext uri="{FF2B5EF4-FFF2-40B4-BE49-F238E27FC236}">
                <a16:creationId xmlns="" xmlns:a16="http://schemas.microsoft.com/office/drawing/2014/main" id="{EAB51AA4-844C-4FCA-91B5-082AC2B9CA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855" y="4866156"/>
            <a:ext cx="1210492" cy="1227680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5313040" y="5271591"/>
            <a:ext cx="64807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C00000"/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100</a:t>
            </a:r>
            <a:endParaRPr lang="hu-HU" sz="2400" b="1" dirty="0">
              <a:solidFill>
                <a:srgbClr val="C00000"/>
              </a:solidFill>
              <a:latin typeface="Bernard MT Condensed" panose="02050806060905020404" pitchFamily="18" charset="0"/>
              <a:cs typeface="Aharoni" panose="02010803020104030203" pitchFamily="2" charset="-79"/>
            </a:endParaRPr>
          </a:p>
        </p:txBody>
      </p:sp>
      <p:pic>
        <p:nvPicPr>
          <p:cNvPr id="11" name="Kép 10" descr="A képen aláírás, leállítás, függő, személyek látható&#10;&#10;Automatikusan generált leírás">
            <a:extLst>
              <a:ext uri="{FF2B5EF4-FFF2-40B4-BE49-F238E27FC236}">
                <a16:creationId xmlns="" xmlns:a16="http://schemas.microsoft.com/office/drawing/2014/main" id="{EAB51AA4-844C-4FCA-91B5-082AC2B9CA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401" y="4855465"/>
            <a:ext cx="1210492" cy="1227680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6647586" y="5260900"/>
            <a:ext cx="64807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C00000"/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110</a:t>
            </a:r>
            <a:endParaRPr lang="hu-HU" sz="2400" b="1" dirty="0">
              <a:solidFill>
                <a:srgbClr val="C00000"/>
              </a:solidFill>
              <a:latin typeface="Bernard MT Condensed" panose="02050806060905020404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146609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C37DADD8-CFDF-46BB-92C3-E9D8B94BD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163" y="836712"/>
            <a:ext cx="7128792" cy="1121706"/>
          </a:xfrm>
        </p:spPr>
        <p:txBody>
          <a:bodyPr/>
          <a:lstStyle/>
          <a:p>
            <a:pPr algn="ctr"/>
            <a:r>
              <a:rPr lang="hu-HU" sz="3600" b="1" dirty="0">
                <a:latin typeface="+mn-lt"/>
              </a:rPr>
              <a:t>Köszönjük a kitartó támogatást, </a:t>
            </a:r>
            <a:br>
              <a:rPr lang="hu-HU" sz="3600" b="1" dirty="0">
                <a:latin typeface="+mn-lt"/>
              </a:rPr>
            </a:br>
            <a:r>
              <a:rPr lang="hu-HU" sz="3600" b="1" dirty="0">
                <a:latin typeface="+mn-lt"/>
              </a:rPr>
              <a:t>hiszen nélkülük nem léteznénk:</a:t>
            </a:r>
            <a:endParaRPr lang="en-US" sz="3600" b="1" dirty="0">
              <a:latin typeface="+mn-lt"/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="" xmlns:a16="http://schemas.microsoft.com/office/drawing/2014/main" id="{3962CC96-F443-4BA2-B99E-CA50CB60FB4B}"/>
              </a:ext>
            </a:extLst>
          </p:cNvPr>
          <p:cNvSpPr txBox="1"/>
          <p:nvPr/>
        </p:nvSpPr>
        <p:spPr>
          <a:xfrm>
            <a:off x="2131207" y="3284984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30+ magán pártoló tag! </a:t>
            </a:r>
          </a:p>
          <a:p>
            <a:r>
              <a:rPr lang="hu-HU" sz="2800" b="1" dirty="0"/>
              <a:t>…és </a:t>
            </a:r>
            <a:r>
              <a:rPr lang="hu-HU" sz="2800" b="1" dirty="0" smtClean="0"/>
              <a:t>13+ </a:t>
            </a:r>
            <a:r>
              <a:rPr lang="hu-HU" sz="2800" b="1" dirty="0"/>
              <a:t>céges pártoló tagunk! </a:t>
            </a:r>
          </a:p>
        </p:txBody>
      </p:sp>
    </p:spTree>
    <p:extLst>
      <p:ext uri="{BB962C8B-B14F-4D97-AF65-F5344CB8AC3E}">
        <p14:creationId xmlns:p14="http://schemas.microsoft.com/office/powerpoint/2010/main" val="222574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344488" y="1700808"/>
            <a:ext cx="9361112" cy="3744416"/>
          </a:xfrm>
          <a:ln/>
        </p:spPr>
        <p:txBody>
          <a:bodyPr/>
          <a:lstStyle/>
          <a:p>
            <a:pPr algn="ctr" defTabSz="449263" rtl="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400" b="1" dirty="0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Az</a:t>
            </a: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/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 smtClean="0">
                <a:solidFill>
                  <a:schemeClr val="tx1"/>
                </a:solidFill>
                <a:latin typeface="Arial" charset="0"/>
              </a:rPr>
              <a:t>„Év információbiztonsági újságírója” </a:t>
            </a:r>
            <a:br>
              <a:rPr lang="hu-HU" altLang="hu-HU" sz="2400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hu-HU" altLang="hu-HU" sz="2400" b="1" dirty="0" smtClean="0">
                <a:solidFill>
                  <a:schemeClr val="tx1"/>
                </a:solidFill>
                <a:latin typeface="Arial" charset="0"/>
              </a:rPr>
              <a:t>(2006 óta)</a:t>
            </a:r>
            <a:br>
              <a:rPr lang="hu-HU" altLang="hu-HU" sz="2400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hu-HU" altLang="hu-HU" sz="2400" b="1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hu-HU" altLang="hu-HU" sz="2400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hu-HU" altLang="hu-HU" sz="2400" b="1" dirty="0" smtClean="0">
                <a:solidFill>
                  <a:schemeClr val="tx1"/>
                </a:solidFill>
                <a:latin typeface="Arial" charset="0"/>
              </a:rPr>
              <a:t>és az</a:t>
            </a:r>
            <a:br>
              <a:rPr lang="hu-HU" altLang="hu-HU" sz="2400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hu-HU" altLang="hu-HU" sz="2400" b="1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hu-HU" altLang="hu-HU" sz="2400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hu-HU" altLang="hu-HU" sz="2400" b="1" dirty="0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„Év információvédelmi szak- és diplomadolgozata” </a:t>
            </a:r>
            <a:br>
              <a:rPr lang="hu-HU" altLang="hu-HU" sz="2400" b="1" dirty="0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(2006 illetve 2007 óta)</a:t>
            </a:r>
            <a:br>
              <a:rPr lang="hu-HU" altLang="hu-HU" sz="2400" b="1" dirty="0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 smtClean="0">
                <a:solidFill>
                  <a:schemeClr val="tx1"/>
                </a:solidFill>
                <a:latin typeface="Arial" charset="0"/>
              </a:rPr>
              <a:t>cím elnyerésére</a:t>
            </a:r>
            <a:br>
              <a:rPr lang="hu-HU" altLang="hu-HU" sz="2400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</a:rPr>
            </a:br>
            <a:r>
              <a:rPr lang="hu-HU" dirty="0"/>
              <a:t/>
            </a:r>
            <a:br>
              <a:rPr lang="hu-HU" dirty="0"/>
            </a:br>
            <a:r>
              <a:rPr lang="hu-HU" sz="2000" b="1" dirty="0" smtClean="0"/>
              <a:t>CPE pontok</a:t>
            </a:r>
            <a:endParaRPr lang="hu-HU" altLang="hu-HU" sz="2800" b="1" dirty="0">
              <a:solidFill>
                <a:schemeClr val="tx1"/>
              </a:solidFill>
              <a:latin typeface="Arial" charset="0"/>
              <a:ea typeface="+mj-ea"/>
              <a:cs typeface="+mj-cs"/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704528" y="2276872"/>
            <a:ext cx="9001072" cy="3387920"/>
          </a:xfrm>
          <a:prstGeom prst="rect">
            <a:avLst/>
          </a:prstGeom>
          <a:noFill/>
        </p:spPr>
        <p:txBody>
          <a:bodyPr lIns="90000" tIns="45000" rIns="90000" bIns="45000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b="1" dirty="0">
              <a:solidFill>
                <a:srgbClr val="FF0000"/>
              </a:solidFill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0" y="76320"/>
            <a:ext cx="9905760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3200" b="1" dirty="0">
                <a:solidFill>
                  <a:srgbClr val="0D0147"/>
                </a:solidFill>
              </a:rPr>
              <a:t>Algoritmusok az életünkben </a:t>
            </a:r>
            <a:r>
              <a:rPr lang="hu-HU" sz="3200" b="1" dirty="0" smtClean="0">
                <a:solidFill>
                  <a:srgbClr val="0D0147"/>
                </a:solidFill>
              </a:rPr>
              <a:t>2.</a:t>
            </a:r>
            <a:endParaRPr sz="3200" b="1" dirty="0"/>
          </a:p>
        </p:txBody>
      </p:sp>
    </p:spTree>
    <p:extLst>
      <p:ext uri="{BB962C8B-B14F-4D97-AF65-F5344CB8AC3E}">
        <p14:creationId xmlns:p14="http://schemas.microsoft.com/office/powerpoint/2010/main" val="54891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1125537" y="-21591"/>
            <a:ext cx="8780463" cy="1923480"/>
          </a:xfrm>
          <a:ln/>
        </p:spPr>
        <p:txBody>
          <a:bodyPr/>
          <a:lstStyle/>
          <a:p>
            <a:pPr algn="ctr" defTabSz="449263" rtl="0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36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PÁLYÁZATI FELHÍVÁS</a:t>
            </a:r>
            <a:br>
              <a:rPr lang="hu-HU" altLang="hu-HU" sz="36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 </a:t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„Az év információbiztonsági </a:t>
            </a:r>
            <a:b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hu-HU" altLang="hu-HU" sz="2400" b="1" dirty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szak- és diplomadolgozata - </a:t>
            </a:r>
            <a:r>
              <a:rPr lang="hu-HU" altLang="hu-HU" sz="2400" b="1" dirty="0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2024</a:t>
            </a:r>
            <a:endParaRPr lang="hu-HU" altLang="hu-HU" sz="2400" b="1" dirty="0">
              <a:solidFill>
                <a:schemeClr val="tx1"/>
              </a:solidFill>
              <a:latin typeface="Arial" charset="0"/>
              <a:ea typeface="+mj-ea"/>
              <a:cs typeface="+mj-cs"/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904928" y="1889809"/>
            <a:ext cx="9001072" cy="3699431"/>
          </a:xfrm>
          <a:prstGeom prst="rect">
            <a:avLst/>
          </a:prstGeom>
          <a:noFill/>
        </p:spPr>
        <p:txBody>
          <a:bodyPr lIns="90000" tIns="45000" rIns="90000" bIns="45000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 smtClean="0">
                <a:solidFill>
                  <a:srgbClr val="000000"/>
                </a:solidFill>
                <a:latin typeface="+mj-lt"/>
              </a:rPr>
              <a:t>Idén 19. </a:t>
            </a:r>
            <a:r>
              <a:rPr lang="hu-HU" sz="2200" b="1" dirty="0">
                <a:solidFill>
                  <a:srgbClr val="000000"/>
                </a:solidFill>
                <a:latin typeface="+mj-lt"/>
              </a:rPr>
              <a:t>alkalommal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200" b="1" dirty="0">
                <a:latin typeface="+mj-lt"/>
              </a:rPr>
              <a:t>részletek a </a:t>
            </a:r>
            <a:r>
              <a:rPr lang="hu-HU" sz="2200" b="1" dirty="0" smtClean="0">
                <a:latin typeface="+mj-lt"/>
              </a:rPr>
              <a:t>honlapon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sz="2200" b="1" dirty="0" smtClean="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u-HU" sz="2200" b="1" dirty="0">
                <a:latin typeface="+mj-lt"/>
                <a:hlinkClick r:id="rId3"/>
              </a:rPr>
              <a:t>https://</a:t>
            </a:r>
            <a:r>
              <a:rPr lang="hu-HU" sz="2200" b="1" dirty="0" smtClean="0">
                <a:latin typeface="+mj-lt"/>
                <a:hlinkClick r:id="rId3"/>
              </a:rPr>
              <a:t>hetpecset.hu/site/news/view/palyazati-kiiras-az-ev-informaciovedelmi-dolgozata-2024-cim-elnyeresere</a:t>
            </a:r>
            <a:endParaRPr lang="hu-HU" sz="2200" b="1" dirty="0" smtClean="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hu-HU" sz="2200" b="1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u-HU" sz="2200" b="1" dirty="0" smtClean="0">
                <a:latin typeface="+mj-lt"/>
              </a:rPr>
              <a:t>„</a:t>
            </a:r>
            <a:r>
              <a:rPr lang="hu-HU" sz="2200" b="1" dirty="0">
                <a:latin typeface="+mj-lt"/>
              </a:rPr>
              <a:t>Év információvédelmi dolgozata - </a:t>
            </a:r>
            <a:r>
              <a:rPr lang="hu-HU" sz="2200" b="1" dirty="0" smtClean="0">
                <a:latin typeface="+mj-lt"/>
              </a:rPr>
              <a:t>2024” </a:t>
            </a:r>
            <a:endParaRPr lang="hu-HU" sz="2200" b="1" dirty="0" smtClean="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u-HU" sz="2200" b="1" dirty="0" smtClean="0">
                <a:latin typeface="+mj-lt"/>
              </a:rPr>
              <a:t>„</a:t>
            </a:r>
            <a:r>
              <a:rPr lang="hu-HU" sz="2200" b="1" dirty="0">
                <a:latin typeface="+mj-lt"/>
              </a:rPr>
              <a:t>Év információvédelmi dolgozata - </a:t>
            </a:r>
            <a:r>
              <a:rPr lang="hu-HU" sz="2200" b="1" dirty="0" smtClean="0">
                <a:latin typeface="+mj-lt"/>
              </a:rPr>
              <a:t>2024” </a:t>
            </a:r>
            <a:endParaRPr lang="hu-HU" sz="2200" b="1" dirty="0" smtClean="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u-HU" sz="2200" b="1" dirty="0" smtClean="0">
                <a:latin typeface="+mj-lt"/>
              </a:rPr>
              <a:t>„</a:t>
            </a:r>
            <a:r>
              <a:rPr lang="hu-HU" sz="2200" b="1" dirty="0">
                <a:latin typeface="+mj-lt"/>
              </a:rPr>
              <a:t>Egyéb tanulmány”</a:t>
            </a:r>
            <a:endParaRPr lang="hu-HU" sz="2200" b="1" dirty="0" smtClean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hu-HU" sz="2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777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8625408" y="6019920"/>
            <a:ext cx="702552" cy="495000"/>
          </a:xfrm>
          <a:prstGeom prst="rect">
            <a:avLst/>
          </a:prstGeom>
        </p:spPr>
        <p:txBody>
          <a:bodyPr/>
          <a:lstStyle/>
          <a:p>
            <a:fld id="{DA97D2CF-8120-4B18-B80D-7D973BFEA50F}" type="slidenum">
              <a:rPr lang="hu-HU" sz="1400">
                <a:solidFill>
                  <a:srgbClr val="000000"/>
                </a:solidFill>
                <a:latin typeface="Times New Roman"/>
              </a:rPr>
              <a:pPr/>
              <a:t>7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1374956" y="60043"/>
            <a:ext cx="7920880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r>
              <a:rPr lang="hu-HU" sz="2400" b="1" dirty="0">
                <a:solidFill>
                  <a:srgbClr val="0D0147"/>
                </a:solidFill>
              </a:rPr>
              <a:t>EDDIGI NYERTESEK(2006-tól)</a:t>
            </a:r>
            <a:endParaRPr sz="2400" dirty="0">
              <a:solidFill>
                <a:prstClr val="black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764704"/>
            <a:ext cx="9906000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36550" eaLnBrk="0" hangingPunct="0"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1pPr>
            <a:lvl2pPr marL="741363" indent="-279400" eaLnBrk="0" hangingPunct="0"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2pPr>
            <a:lvl3pPr marL="914400" eaLnBrk="0" hangingPunct="0"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3pPr>
            <a:lvl4pPr eaLnBrk="0" hangingPunct="0"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4pPr>
            <a:lvl5pPr eaLnBrk="0" hangingPunct="0"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5pPr>
            <a:lvl6pPr marL="2514600" indent="-228600" algn="ctr" defTabSz="4492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6pPr>
            <a:lvl7pPr marL="2971800" indent="-228600" algn="ctr" defTabSz="4492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7pPr>
            <a:lvl8pPr marL="3429000" indent="-228600" algn="ctr" defTabSz="4492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8pPr>
            <a:lvl9pPr marL="3886200" indent="-228600" algn="ctr" defTabSz="4492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9pPr>
          </a:lstStyle>
          <a:p>
            <a:r>
              <a:rPr lang="hu-HU" sz="1600" b="0" dirty="0">
                <a:solidFill>
                  <a:prstClr val="black"/>
                </a:solidFill>
              </a:rPr>
              <a:t>			</a:t>
            </a:r>
            <a:r>
              <a:rPr lang="hu-HU" sz="1400" b="0" dirty="0" smtClean="0">
                <a:solidFill>
                  <a:prstClr val="black"/>
                </a:solidFill>
              </a:rPr>
              <a:t>2006 </a:t>
            </a:r>
            <a:r>
              <a:rPr lang="hu-HU" sz="1400" b="0" dirty="0">
                <a:solidFill>
                  <a:prstClr val="black"/>
                </a:solidFill>
              </a:rPr>
              <a:t>- </a:t>
            </a:r>
            <a:r>
              <a:rPr lang="hu-HU" sz="1400" b="0" dirty="0" err="1">
                <a:solidFill>
                  <a:prstClr val="black"/>
                </a:solidFill>
              </a:rPr>
              <a:t>Czirkos</a:t>
            </a:r>
            <a:r>
              <a:rPr lang="hu-HU" sz="1400" b="0" dirty="0">
                <a:solidFill>
                  <a:prstClr val="black"/>
                </a:solidFill>
              </a:rPr>
              <a:t> Zoltán (BMGE) - P2P alapú biztonsági szoftver </a:t>
            </a:r>
            <a:r>
              <a:rPr lang="hu-HU" sz="1400" b="0" dirty="0" smtClean="0">
                <a:solidFill>
                  <a:prstClr val="black"/>
                </a:solidFill>
              </a:rPr>
              <a:t>kifejlesztése		</a:t>
            </a:r>
          </a:p>
          <a:p>
            <a:r>
              <a:rPr lang="hu-HU" sz="1400" b="0" dirty="0">
                <a:solidFill>
                  <a:prstClr val="black"/>
                </a:solidFill>
              </a:rPr>
              <a:t>	</a:t>
            </a:r>
            <a:r>
              <a:rPr lang="hu-HU" sz="1400" b="0" dirty="0" smtClean="0">
                <a:solidFill>
                  <a:prstClr val="black"/>
                </a:solidFill>
              </a:rPr>
              <a:t>		2</a:t>
            </a:r>
            <a:r>
              <a:rPr lang="hu-HU" sz="1400" b="0" dirty="0" smtClean="0">
                <a:solidFill>
                  <a:prstClr val="black"/>
                </a:solidFill>
              </a:rPr>
              <a:t>007 </a:t>
            </a:r>
            <a:r>
              <a:rPr lang="hu-HU" sz="1400" b="0" dirty="0">
                <a:solidFill>
                  <a:prstClr val="black"/>
                </a:solidFill>
              </a:rPr>
              <a:t>- Gulyás Gábor György (BMGE) - Anonim csevegő szolgáltatás vizsgálata hagyományos és mobil </a:t>
            </a:r>
            <a:r>
              <a:rPr lang="hu-HU" sz="1400" b="0" dirty="0" smtClean="0">
                <a:solidFill>
                  <a:prstClr val="black"/>
                </a:solidFill>
              </a:rPr>
              <a:t>			környezetben</a:t>
            </a:r>
            <a:endParaRPr lang="hu-HU" sz="1400" b="0" dirty="0">
              <a:solidFill>
                <a:prstClr val="black"/>
              </a:solidFill>
            </a:endParaRPr>
          </a:p>
          <a:p>
            <a:pPr marL="2152650" indent="-714375"/>
            <a:r>
              <a:rPr lang="hu-HU" sz="1400" b="0" dirty="0">
                <a:solidFill>
                  <a:prstClr val="black"/>
                </a:solidFill>
              </a:rPr>
              <a:t>2007 – </a:t>
            </a:r>
            <a:r>
              <a:rPr lang="hu-HU" sz="1400" b="0" dirty="0" err="1">
                <a:solidFill>
                  <a:prstClr val="black"/>
                </a:solidFill>
              </a:rPr>
              <a:t>Árva-Szabó</a:t>
            </a:r>
            <a:r>
              <a:rPr lang="hu-HU" sz="1400" b="0" dirty="0">
                <a:solidFill>
                  <a:prstClr val="black"/>
                </a:solidFill>
              </a:rPr>
              <a:t> Péter (PTE) - Munkavállalói személyes adatok kezelésének gyakorlati problémái</a:t>
            </a:r>
          </a:p>
          <a:p>
            <a:pPr marL="2152650" indent="-714375"/>
            <a:r>
              <a:rPr lang="hu-HU" sz="1400" b="0" dirty="0">
                <a:solidFill>
                  <a:prstClr val="black"/>
                </a:solidFill>
              </a:rPr>
              <a:t>2008 - </a:t>
            </a:r>
            <a:r>
              <a:rPr lang="hu-HU" sz="1400" b="0" dirty="0" err="1">
                <a:solidFill>
                  <a:prstClr val="black"/>
                </a:solidFill>
              </a:rPr>
              <a:t>Cserbák</a:t>
            </a:r>
            <a:r>
              <a:rPr lang="hu-HU" sz="1400" b="0" dirty="0">
                <a:solidFill>
                  <a:prstClr val="black"/>
                </a:solidFill>
              </a:rPr>
              <a:t> Márton (BMGE) - „</a:t>
            </a:r>
            <a:r>
              <a:rPr lang="hu-HU" sz="1400" b="0" dirty="0" err="1">
                <a:solidFill>
                  <a:prstClr val="black"/>
                </a:solidFill>
              </a:rPr>
              <a:t>Lightweight</a:t>
            </a:r>
            <a:r>
              <a:rPr lang="hu-HU" sz="1400" b="0" dirty="0">
                <a:solidFill>
                  <a:prstClr val="black"/>
                </a:solidFill>
              </a:rPr>
              <a:t>” biztonsági megoldás rádiófrekvenciás azonosítással támogatott elektronikus kereskedelmi környezetben</a:t>
            </a:r>
          </a:p>
          <a:p>
            <a:pPr marL="2152650" indent="-714375"/>
            <a:r>
              <a:rPr lang="hu-HU" sz="1400" b="0" dirty="0">
                <a:solidFill>
                  <a:prstClr val="black"/>
                </a:solidFill>
              </a:rPr>
              <a:t>2008 – </a:t>
            </a:r>
            <a:r>
              <a:rPr lang="hu-HU" sz="1400" b="0" dirty="0" err="1">
                <a:solidFill>
                  <a:prstClr val="black"/>
                </a:solidFill>
              </a:rPr>
              <a:t>Gábri</a:t>
            </a:r>
            <a:r>
              <a:rPr lang="hu-HU" sz="1400" b="0" dirty="0">
                <a:solidFill>
                  <a:prstClr val="black"/>
                </a:solidFill>
              </a:rPr>
              <a:t> Máté (ZMNE) – Az információ hatása a XXI. század biztonságára</a:t>
            </a:r>
          </a:p>
          <a:p>
            <a:pPr marL="633413" indent="-628650"/>
            <a:r>
              <a:rPr lang="hu-HU" sz="1400" b="0" dirty="0">
                <a:solidFill>
                  <a:prstClr val="black"/>
                </a:solidFill>
              </a:rPr>
              <a:t>2009 – Ravasz Csaba (DF) – Digitális aláírás megvalósítása vállalati környezetben</a:t>
            </a:r>
          </a:p>
          <a:p>
            <a:pPr marL="633413" indent="-628650"/>
            <a:r>
              <a:rPr lang="hu-HU" sz="1400" b="0" dirty="0">
                <a:solidFill>
                  <a:prstClr val="black"/>
                </a:solidFill>
              </a:rPr>
              <a:t>2009 – Horváth Bence (BCE) – </a:t>
            </a:r>
            <a:r>
              <a:rPr lang="hu-HU" sz="1400" b="0" dirty="0" err="1">
                <a:solidFill>
                  <a:prstClr val="black"/>
                </a:solidFill>
              </a:rPr>
              <a:t>Identity</a:t>
            </a:r>
            <a:r>
              <a:rPr lang="hu-HU" sz="1400" b="0" dirty="0">
                <a:solidFill>
                  <a:prstClr val="black"/>
                </a:solidFill>
              </a:rPr>
              <a:t> management (Üzleti előnyök – technológiai kockázatok)</a:t>
            </a:r>
          </a:p>
          <a:p>
            <a:pPr marL="633413" indent="-628650"/>
            <a:r>
              <a:rPr lang="hu-HU" sz="1400" b="0" dirty="0">
                <a:solidFill>
                  <a:prstClr val="black"/>
                </a:solidFill>
              </a:rPr>
              <a:t>2010 – Füzesi Tamás (BCE) – Hálózati biztonság</a:t>
            </a:r>
          </a:p>
          <a:p>
            <a:pPr marL="633413" indent="-628650"/>
            <a:r>
              <a:rPr lang="hu-HU" sz="1400" b="0" dirty="0">
                <a:solidFill>
                  <a:prstClr val="black"/>
                </a:solidFill>
              </a:rPr>
              <a:t>2010 – Paulik Tamás (BMGE) – Kliensoldali webes tartalomtitkosító eszköz készítése</a:t>
            </a:r>
          </a:p>
          <a:p>
            <a:pPr marL="633413" indent="-628650"/>
            <a:r>
              <a:rPr lang="hu-HU" sz="1400" b="0" dirty="0">
                <a:solidFill>
                  <a:prstClr val="black"/>
                </a:solidFill>
              </a:rPr>
              <a:t>2011 – Besenyei Tamás  (BMGE) – A webes tartalmakban alkalmazható </a:t>
            </a:r>
            <a:r>
              <a:rPr lang="hu-HU" sz="1400" b="0" dirty="0" err="1">
                <a:solidFill>
                  <a:prstClr val="black"/>
                </a:solidFill>
              </a:rPr>
              <a:t>szteganográfiai</a:t>
            </a:r>
            <a:r>
              <a:rPr lang="hu-HU" sz="1400" b="0" dirty="0">
                <a:solidFill>
                  <a:prstClr val="black"/>
                </a:solidFill>
              </a:rPr>
              <a:t> módszerek vizsgálata</a:t>
            </a:r>
          </a:p>
          <a:p>
            <a:pPr marL="633413" indent="-628650"/>
            <a:r>
              <a:rPr lang="hu-HU" sz="1400" b="0" dirty="0">
                <a:solidFill>
                  <a:prstClr val="black"/>
                </a:solidFill>
              </a:rPr>
              <a:t>2012 – Boda Károlynak (BMGE) – </a:t>
            </a:r>
            <a:r>
              <a:rPr lang="hu-HU" sz="1400" b="0" dirty="0" err="1">
                <a:solidFill>
                  <a:prstClr val="black"/>
                </a:solidFill>
              </a:rPr>
              <a:t>Böngészőfüggetlen</a:t>
            </a:r>
            <a:r>
              <a:rPr lang="hu-HU" sz="1400" b="0" dirty="0">
                <a:solidFill>
                  <a:prstClr val="black"/>
                </a:solidFill>
              </a:rPr>
              <a:t> rendszerujjlenyomat, mint webes nyomkövetési módszer kidolgozása és vizsgálata</a:t>
            </a:r>
          </a:p>
          <a:p>
            <a:pPr marL="633413" indent="-628650"/>
            <a:r>
              <a:rPr lang="hu-HU" sz="1400" b="0" dirty="0">
                <a:solidFill>
                  <a:prstClr val="black"/>
                </a:solidFill>
              </a:rPr>
              <a:t>2013 – </a:t>
            </a:r>
            <a:r>
              <a:rPr lang="hu-HU" sz="1400" b="0" dirty="0" err="1">
                <a:solidFill>
                  <a:prstClr val="black"/>
                </a:solidFill>
              </a:rPr>
              <a:t>Paráda</a:t>
            </a:r>
            <a:r>
              <a:rPr lang="hu-HU" sz="1400" b="0" dirty="0">
                <a:solidFill>
                  <a:prstClr val="black"/>
                </a:solidFill>
              </a:rPr>
              <a:t> István (NKE) -  A hálózatbiztonság vizsgálata a hálózati eszközöket érintő támadások gyakorlati szimulációin keresztül</a:t>
            </a:r>
          </a:p>
          <a:p>
            <a:pPr marL="633413" indent="-628650"/>
            <a:r>
              <a:rPr lang="hu-HU" sz="1400" b="0" dirty="0">
                <a:solidFill>
                  <a:prstClr val="black"/>
                </a:solidFill>
              </a:rPr>
              <a:t>2013 – </a:t>
            </a:r>
            <a:r>
              <a:rPr lang="hu-HU" sz="1400" b="0" dirty="0" err="1">
                <a:solidFill>
                  <a:prstClr val="black"/>
                </a:solidFill>
              </a:rPr>
              <a:t>Dinya</a:t>
            </a:r>
            <a:r>
              <a:rPr lang="hu-HU" sz="1400" b="0" dirty="0">
                <a:solidFill>
                  <a:prstClr val="black"/>
                </a:solidFill>
              </a:rPr>
              <a:t> Péter (BCE) –  Jelszavak használatával kapcsolatos megoldások, módszerek és szokások elemzése</a:t>
            </a:r>
          </a:p>
          <a:p>
            <a:pPr marL="633413" indent="-628650"/>
            <a:r>
              <a:rPr lang="hu-HU" sz="1400" b="0" dirty="0">
                <a:solidFill>
                  <a:prstClr val="black"/>
                </a:solidFill>
              </a:rPr>
              <a:t>2014 – Szerencsés Ákos (BMGE) – Webes egér </a:t>
            </a:r>
            <a:r>
              <a:rPr lang="hu-HU" sz="1400" b="0" dirty="0" err="1">
                <a:solidFill>
                  <a:prstClr val="black"/>
                </a:solidFill>
              </a:rPr>
              <a:t>hőtérképek</a:t>
            </a:r>
            <a:r>
              <a:rPr lang="hu-HU" sz="1400" b="0" dirty="0">
                <a:solidFill>
                  <a:prstClr val="black"/>
                </a:solidFill>
              </a:rPr>
              <a:t> készítése és elemzése</a:t>
            </a:r>
          </a:p>
          <a:p>
            <a:pPr marL="633413" indent="-628650"/>
            <a:r>
              <a:rPr lang="hu-HU" sz="1400" b="0" dirty="0">
                <a:solidFill>
                  <a:prstClr val="black"/>
                </a:solidFill>
              </a:rPr>
              <a:t>2015 – Szegedi Péter (NKE) - </a:t>
            </a:r>
            <a:r>
              <a:rPr lang="hu-HU" sz="1400" b="0" dirty="0" err="1">
                <a:solidFill>
                  <a:prstClr val="black"/>
                </a:solidFill>
              </a:rPr>
              <a:t>Kriptoeszköz</a:t>
            </a:r>
            <a:r>
              <a:rPr lang="hu-HU" sz="1400" b="0" dirty="0">
                <a:solidFill>
                  <a:prstClr val="black"/>
                </a:solidFill>
              </a:rPr>
              <a:t> előállítása és alkalmazásának lehetőségei a Magyar Honvédségben(BSC)</a:t>
            </a:r>
          </a:p>
          <a:p>
            <a:pPr marL="633413" indent="-628650"/>
            <a:r>
              <a:rPr lang="hu-HU" sz="1400" b="0" dirty="0">
                <a:solidFill>
                  <a:prstClr val="black"/>
                </a:solidFill>
              </a:rPr>
              <a:t>	Simon Benedek (BMGE) - Strukturális </a:t>
            </a:r>
            <a:r>
              <a:rPr lang="hu-HU" sz="1400" b="0" dirty="0" err="1">
                <a:solidFill>
                  <a:prstClr val="black"/>
                </a:solidFill>
              </a:rPr>
              <a:t>deanonimizációs</a:t>
            </a:r>
            <a:r>
              <a:rPr lang="hu-HU" sz="1400" b="0" dirty="0">
                <a:solidFill>
                  <a:prstClr val="black"/>
                </a:solidFill>
              </a:rPr>
              <a:t> algoritmusok elemzése és fejlesztése (MSC)</a:t>
            </a:r>
          </a:p>
          <a:p>
            <a:pPr marL="633413" indent="-628650"/>
            <a:r>
              <a:rPr lang="hu-HU" sz="1400" b="0" dirty="0">
                <a:solidFill>
                  <a:prstClr val="black"/>
                </a:solidFill>
              </a:rPr>
              <a:t>2016 – Gyebnár Gergő (NKE) - A </a:t>
            </a:r>
            <a:r>
              <a:rPr lang="hu-HU" sz="1400" b="0" dirty="0" err="1">
                <a:solidFill>
                  <a:prstClr val="black"/>
                </a:solidFill>
              </a:rPr>
              <a:t>kibervédelem</a:t>
            </a:r>
            <a:r>
              <a:rPr lang="hu-HU" sz="1400" b="0" dirty="0">
                <a:solidFill>
                  <a:prstClr val="black"/>
                </a:solidFill>
              </a:rPr>
              <a:t> rendszere a magyar és a globális kibertérben és </a:t>
            </a:r>
          </a:p>
          <a:p>
            <a:pPr marL="633413" indent="-628650"/>
            <a:r>
              <a:rPr lang="hu-HU" sz="1400" b="0" dirty="0">
                <a:solidFill>
                  <a:prstClr val="black"/>
                </a:solidFill>
              </a:rPr>
              <a:t>	Borókai Bence (PPKE) - Kritikus infrastruktúrák biztonsági szabályozása; egy </a:t>
            </a:r>
            <a:r>
              <a:rPr lang="hu-HU" sz="1400" b="0" dirty="0" err="1">
                <a:solidFill>
                  <a:prstClr val="black"/>
                </a:solidFill>
              </a:rPr>
              <a:t>Kiberbiztonsági</a:t>
            </a:r>
            <a:r>
              <a:rPr lang="hu-HU" sz="1400" b="0" dirty="0">
                <a:solidFill>
                  <a:prstClr val="black"/>
                </a:solidFill>
              </a:rPr>
              <a:t> Műveleti Központ (CSOC) megtervezése (</a:t>
            </a:r>
            <a:r>
              <a:rPr lang="hu-HU" sz="1400" b="0" dirty="0" err="1">
                <a:solidFill>
                  <a:prstClr val="black"/>
                </a:solidFill>
              </a:rPr>
              <a:t>BSc</a:t>
            </a:r>
            <a:r>
              <a:rPr lang="hu-HU" sz="1400" b="0" dirty="0">
                <a:solidFill>
                  <a:prstClr val="black"/>
                </a:solidFill>
              </a:rPr>
              <a:t>)</a:t>
            </a:r>
          </a:p>
          <a:p>
            <a:pPr marL="633413" indent="-628650"/>
            <a:r>
              <a:rPr lang="hu-HU" sz="1400" b="0" dirty="0">
                <a:solidFill>
                  <a:prstClr val="black"/>
                </a:solidFill>
              </a:rPr>
              <a:t>	Tóth Géza (ÓE) -  Biztonsági kiegészítések szolgáltatás orientált architektúrák </a:t>
            </a:r>
            <a:r>
              <a:rPr lang="hu-HU" sz="1400" b="0" dirty="0" err="1">
                <a:solidFill>
                  <a:prstClr val="black"/>
                </a:solidFill>
              </a:rPr>
              <a:t>Enterprise</a:t>
            </a:r>
            <a:r>
              <a:rPr lang="hu-HU" sz="1400" b="0" dirty="0">
                <a:solidFill>
                  <a:prstClr val="black"/>
                </a:solidFill>
              </a:rPr>
              <a:t> Service </a:t>
            </a:r>
            <a:r>
              <a:rPr lang="hu-HU" sz="1400" b="0" dirty="0" err="1">
                <a:solidFill>
                  <a:prstClr val="black"/>
                </a:solidFill>
              </a:rPr>
              <a:t>Bus-on</a:t>
            </a:r>
            <a:r>
              <a:rPr lang="hu-HU" sz="1400" b="0" dirty="0">
                <a:solidFill>
                  <a:prstClr val="black"/>
                </a:solidFill>
              </a:rPr>
              <a:t> keresztüli </a:t>
            </a:r>
            <a:r>
              <a:rPr lang="hu-HU" sz="1400" b="0" dirty="0">
                <a:solidFill>
                  <a:schemeClr val="tx1"/>
                </a:solidFill>
              </a:rPr>
              <a:t>kommunikációjához (</a:t>
            </a:r>
            <a:r>
              <a:rPr lang="hu-HU" sz="1400" b="0" dirty="0" err="1">
                <a:solidFill>
                  <a:schemeClr val="tx1"/>
                </a:solidFill>
              </a:rPr>
              <a:t>MSc</a:t>
            </a:r>
            <a:r>
              <a:rPr lang="hu-HU" sz="1400" b="0" dirty="0">
                <a:solidFill>
                  <a:schemeClr val="tx1"/>
                </a:solidFill>
              </a:rPr>
              <a:t>)</a:t>
            </a:r>
          </a:p>
          <a:p>
            <a:pPr marL="633413" indent="-628650"/>
            <a:r>
              <a:rPr lang="hu-HU" sz="1400" b="0" dirty="0">
                <a:solidFill>
                  <a:schemeClr val="tx1"/>
                </a:solidFill>
              </a:rPr>
              <a:t>	</a:t>
            </a:r>
            <a:endParaRPr lang="hu-HU" sz="1400" b="0" dirty="0" smtClean="0">
              <a:solidFill>
                <a:schemeClr val="tx1"/>
              </a:solidFill>
            </a:endParaRPr>
          </a:p>
          <a:p>
            <a:pPr marL="633413" indent="-628650"/>
            <a:r>
              <a:rPr lang="hu-HU" sz="1400" b="0" dirty="0">
                <a:solidFill>
                  <a:schemeClr val="tx1"/>
                </a:solidFill>
              </a:rPr>
              <a:t>	</a:t>
            </a:r>
            <a:endParaRPr lang="hu-HU" sz="1400" b="0" dirty="0" smtClean="0">
              <a:solidFill>
                <a:schemeClr val="tx1"/>
              </a:solidFill>
            </a:endParaRPr>
          </a:p>
          <a:p>
            <a:pPr marL="633413" indent="-628650"/>
            <a:endParaRPr lang="hu-HU" sz="1400" b="0" dirty="0">
              <a:solidFill>
                <a:prstClr val="black"/>
              </a:solidFill>
            </a:endParaRPr>
          </a:p>
          <a:p>
            <a:pPr lvl="4" eaLnBrk="1" hangingPunct="1">
              <a:spcBef>
                <a:spcPts val="350"/>
              </a:spcBef>
            </a:pPr>
            <a:endParaRPr lang="hu-HU" altLang="hu-HU" b="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lvl="4" eaLnBrk="1" hangingPunct="1">
              <a:spcBef>
                <a:spcPts val="350"/>
              </a:spcBef>
            </a:pPr>
            <a:endParaRPr lang="hu-HU" altLang="hu-HU" sz="1200" b="0" i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ts val="400"/>
              </a:spcBef>
            </a:pPr>
            <a:endParaRPr lang="hu-HU" altLang="hu-HU" sz="1400" b="0" i="1" dirty="0">
              <a:solidFill>
                <a:prstClr val="black"/>
              </a:solidFill>
            </a:endParaRPr>
          </a:p>
          <a:p>
            <a:pPr lvl="4" eaLnBrk="1" hangingPunct="1">
              <a:spcBef>
                <a:spcPts val="400"/>
              </a:spcBef>
            </a:pPr>
            <a:endParaRPr lang="hu-HU" altLang="hu-HU" sz="1400" b="0" i="1" dirty="0">
              <a:solidFill>
                <a:prstClr val="black"/>
              </a:solidFill>
            </a:endParaRPr>
          </a:p>
          <a:p>
            <a:pPr lvl="4" eaLnBrk="1" hangingPunct="1">
              <a:spcBef>
                <a:spcPts val="400"/>
              </a:spcBef>
            </a:pPr>
            <a:endParaRPr lang="hu-HU" altLang="hu-HU" sz="1400" b="0" i="1" dirty="0">
              <a:solidFill>
                <a:prstClr val="black"/>
              </a:solidFill>
            </a:endParaRPr>
          </a:p>
          <a:p>
            <a:pPr lvl="3" eaLnBrk="1" hangingPunct="1">
              <a:spcBef>
                <a:spcPts val="400"/>
              </a:spcBef>
            </a:pPr>
            <a:endParaRPr lang="hu-HU" altLang="hu-HU" sz="1400" b="0" i="1" dirty="0">
              <a:solidFill>
                <a:prstClr val="black"/>
              </a:solidFill>
            </a:endParaRPr>
          </a:p>
          <a:p>
            <a:pPr lvl="1" eaLnBrk="1" hangingPunct="1">
              <a:spcBef>
                <a:spcPts val="600"/>
              </a:spcBef>
            </a:pPr>
            <a:endParaRPr lang="hu-HU" altLang="hu-HU" sz="2000" b="0" dirty="0">
              <a:solidFill>
                <a:prstClr val="black"/>
              </a:solidFill>
            </a:endParaRPr>
          </a:p>
          <a:p>
            <a:pPr eaLnBrk="1" hangingPunct="1">
              <a:spcBef>
                <a:spcPts val="600"/>
              </a:spcBef>
            </a:pPr>
            <a:endParaRPr lang="hu-HU" altLang="hu-HU" sz="2000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75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8625408" y="6019920"/>
            <a:ext cx="702552" cy="495000"/>
          </a:xfrm>
          <a:prstGeom prst="rect">
            <a:avLst/>
          </a:prstGeom>
        </p:spPr>
        <p:txBody>
          <a:bodyPr/>
          <a:lstStyle/>
          <a:p>
            <a:fld id="{DA97D2CF-8120-4B18-B80D-7D973BFEA50F}" type="slidenum">
              <a:rPr lang="hu-HU" sz="1400">
                <a:solidFill>
                  <a:srgbClr val="000000"/>
                </a:solidFill>
                <a:latin typeface="Times New Roman"/>
              </a:rPr>
              <a:pPr/>
              <a:t>8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1374956" y="60043"/>
            <a:ext cx="7920880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r>
              <a:rPr lang="hu-HU" sz="2400" b="1" dirty="0">
                <a:solidFill>
                  <a:srgbClr val="0D0147"/>
                </a:solidFill>
              </a:rPr>
              <a:t>EDDIGI </a:t>
            </a:r>
            <a:r>
              <a:rPr lang="hu-HU" sz="2400" b="1" dirty="0" smtClean="0">
                <a:solidFill>
                  <a:srgbClr val="0D0147"/>
                </a:solidFill>
              </a:rPr>
              <a:t>NYERTESEK (</a:t>
            </a:r>
            <a:r>
              <a:rPr lang="hu-HU" sz="2400" b="1" dirty="0">
                <a:solidFill>
                  <a:srgbClr val="0D0147"/>
                </a:solidFill>
              </a:rPr>
              <a:t>2006-tól)</a:t>
            </a:r>
            <a:endParaRPr sz="2400" dirty="0">
              <a:solidFill>
                <a:prstClr val="black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8464" y="638331"/>
            <a:ext cx="9721080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36550" eaLnBrk="0" hangingPunct="0"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1pPr>
            <a:lvl2pPr marL="741363" indent="-279400" eaLnBrk="0" hangingPunct="0"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2pPr>
            <a:lvl3pPr marL="914400" eaLnBrk="0" hangingPunct="0"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3pPr>
            <a:lvl4pPr eaLnBrk="0" hangingPunct="0"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4pPr>
            <a:lvl5pPr eaLnBrk="0" hangingPunct="0"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5pPr>
            <a:lvl6pPr marL="2514600" indent="-228600" algn="ctr" defTabSz="4492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6pPr>
            <a:lvl7pPr marL="2971800" indent="-228600" algn="ctr" defTabSz="4492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7pPr>
            <a:lvl8pPr marL="3429000" indent="-228600" algn="ctr" defTabSz="4492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8pPr>
            <a:lvl9pPr marL="3886200" indent="-228600" algn="ctr" defTabSz="449263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  <a:defRPr b="1">
                <a:solidFill>
                  <a:schemeClr val="bg1"/>
                </a:solidFill>
                <a:latin typeface="Times New Roman" pitchFamily="18" charset="0"/>
                <a:ea typeface="Microsoft YaHei" charset="-122"/>
              </a:defRPr>
            </a:lvl9pPr>
          </a:lstStyle>
          <a:p>
            <a:r>
              <a:rPr lang="hu-HU" sz="1600" b="0" dirty="0">
                <a:solidFill>
                  <a:prstClr val="black"/>
                </a:solidFill>
              </a:rPr>
              <a:t>			</a:t>
            </a:r>
            <a:endParaRPr lang="hu-HU" sz="1400" b="0" dirty="0">
              <a:solidFill>
                <a:schemeClr val="tx1"/>
              </a:solidFill>
            </a:endParaRPr>
          </a:p>
          <a:p>
            <a:pPr marL="633413" indent="-628650"/>
            <a:r>
              <a:rPr lang="hu-HU" sz="1400" b="0" dirty="0" smtClean="0">
                <a:solidFill>
                  <a:schemeClr val="tx1"/>
                </a:solidFill>
              </a:rPr>
              <a:t>			</a:t>
            </a:r>
          </a:p>
          <a:p>
            <a:pPr marL="633413" indent="-628650"/>
            <a:r>
              <a:rPr lang="hu-HU" sz="1400" b="0" dirty="0" smtClean="0">
                <a:solidFill>
                  <a:schemeClr val="tx1"/>
                </a:solidFill>
              </a:rPr>
              <a:t>				2017 </a:t>
            </a:r>
            <a:r>
              <a:rPr lang="hu-HU" sz="1400" b="0" dirty="0">
                <a:solidFill>
                  <a:schemeClr val="tx1"/>
                </a:solidFill>
              </a:rPr>
              <a:t>– Kovács Zoltán  (BMGE) - Webes Nyomkövetési Trendek Vizsgálata</a:t>
            </a:r>
          </a:p>
          <a:p>
            <a:pPr marL="633413" indent="-628650"/>
            <a:r>
              <a:rPr lang="hu-HU" sz="1400" b="0" dirty="0" smtClean="0">
                <a:solidFill>
                  <a:schemeClr val="tx1"/>
                </a:solidFill>
              </a:rPr>
              <a:t>				</a:t>
            </a:r>
            <a:r>
              <a:rPr lang="hu-HU" sz="1400" b="0" dirty="0">
                <a:solidFill>
                  <a:schemeClr val="tx1"/>
                </a:solidFill>
              </a:rPr>
              <a:t>	Beláz Annamária (NKE) - A magyar </a:t>
            </a:r>
            <a:r>
              <a:rPr lang="hu-HU" sz="1400" b="0" dirty="0" err="1">
                <a:solidFill>
                  <a:schemeClr val="tx1"/>
                </a:solidFill>
              </a:rPr>
              <a:t>kibervédelmi</a:t>
            </a:r>
            <a:r>
              <a:rPr lang="hu-HU" sz="1400" b="0" dirty="0">
                <a:solidFill>
                  <a:schemeClr val="tx1"/>
                </a:solidFill>
              </a:rPr>
              <a:t> szabályozás továbbfejlesztésének lehetőségei, </a:t>
            </a:r>
            <a:r>
              <a:rPr lang="hu-HU" sz="1400" b="0" dirty="0" smtClean="0">
                <a:solidFill>
                  <a:schemeClr val="tx1"/>
                </a:solidFill>
              </a:rPr>
              <a:t>				Különös </a:t>
            </a:r>
            <a:r>
              <a:rPr lang="hu-HU" sz="1400" b="0" dirty="0">
                <a:solidFill>
                  <a:schemeClr val="tx1"/>
                </a:solidFill>
              </a:rPr>
              <a:t>tekintettel a stratégiaalkotásra</a:t>
            </a:r>
          </a:p>
          <a:p>
            <a:pPr marL="633413" indent="-628650"/>
            <a:r>
              <a:rPr lang="hu-HU" sz="1400" b="0" dirty="0" smtClean="0">
                <a:solidFill>
                  <a:schemeClr val="tx1"/>
                </a:solidFill>
              </a:rPr>
              <a:t>2018 </a:t>
            </a:r>
            <a:r>
              <a:rPr lang="hu-HU" sz="1400" b="0" dirty="0">
                <a:solidFill>
                  <a:schemeClr val="tx1"/>
                </a:solidFill>
              </a:rPr>
              <a:t>– </a:t>
            </a:r>
            <a:r>
              <a:rPr lang="hu-HU" sz="1400" b="0" dirty="0" err="1">
                <a:solidFill>
                  <a:schemeClr val="tx1"/>
                </a:solidFill>
              </a:rPr>
              <a:t>Podholiczki</a:t>
            </a:r>
            <a:r>
              <a:rPr lang="hu-HU" sz="1400" b="0" dirty="0">
                <a:solidFill>
                  <a:schemeClr val="tx1"/>
                </a:solidFill>
              </a:rPr>
              <a:t> Evelin (NKE) -  Az információbiztonság felelős szerepe egy közigazgatási szervnél. </a:t>
            </a:r>
            <a:r>
              <a:rPr lang="hu-HU" sz="1400" b="0" dirty="0" smtClean="0">
                <a:solidFill>
                  <a:schemeClr val="tx1"/>
                </a:solidFill>
              </a:rPr>
              <a:t>Biztonságban </a:t>
            </a:r>
            <a:r>
              <a:rPr lang="hu-HU" sz="1400" b="0" dirty="0">
                <a:solidFill>
                  <a:schemeClr val="tx1"/>
                </a:solidFill>
              </a:rPr>
              <a:t>vannak egészségügyi adataink? (</a:t>
            </a:r>
            <a:r>
              <a:rPr lang="hu-HU" sz="1400" b="0" dirty="0" err="1">
                <a:solidFill>
                  <a:schemeClr val="tx1"/>
                </a:solidFill>
              </a:rPr>
              <a:t>BSc</a:t>
            </a:r>
            <a:r>
              <a:rPr lang="hu-HU" sz="1400" b="0" dirty="0">
                <a:solidFill>
                  <a:schemeClr val="tx1"/>
                </a:solidFill>
              </a:rPr>
              <a:t>)</a:t>
            </a:r>
          </a:p>
          <a:p>
            <a:pPr marL="633413" indent="-628650"/>
            <a:r>
              <a:rPr lang="hu-HU" sz="1400" b="0" dirty="0">
                <a:solidFill>
                  <a:schemeClr val="tx1"/>
                </a:solidFill>
              </a:rPr>
              <a:t>	 </a:t>
            </a:r>
            <a:r>
              <a:rPr lang="hu-HU" sz="1400" b="0" dirty="0" err="1" smtClean="0">
                <a:solidFill>
                  <a:schemeClr val="tx1"/>
                </a:solidFill>
              </a:rPr>
              <a:t>Legárd</a:t>
            </a:r>
            <a:r>
              <a:rPr lang="hu-HU" sz="1400" b="0" dirty="0" smtClean="0">
                <a:solidFill>
                  <a:schemeClr val="tx1"/>
                </a:solidFill>
              </a:rPr>
              <a:t> </a:t>
            </a:r>
            <a:r>
              <a:rPr lang="hu-HU" sz="1400" b="0" dirty="0">
                <a:solidFill>
                  <a:schemeClr val="tx1"/>
                </a:solidFill>
              </a:rPr>
              <a:t>Ildikó (NKE) - Az elektronikus információbiztonság-tudatosság és tudatosítás jelenlegi </a:t>
            </a:r>
            <a:r>
              <a:rPr lang="hu-HU" sz="1400" b="0" dirty="0" smtClean="0">
                <a:solidFill>
                  <a:schemeClr val="tx1"/>
                </a:solidFill>
              </a:rPr>
              <a:t>helyzete, lehetőségei </a:t>
            </a:r>
            <a:r>
              <a:rPr lang="hu-HU" sz="1400" b="0" dirty="0">
                <a:solidFill>
                  <a:schemeClr val="tx1"/>
                </a:solidFill>
              </a:rPr>
              <a:t>és kihívásai a közszolgálatban (</a:t>
            </a:r>
            <a:r>
              <a:rPr lang="hu-HU" sz="1400" b="0" dirty="0" err="1">
                <a:solidFill>
                  <a:schemeClr val="tx1"/>
                </a:solidFill>
              </a:rPr>
              <a:t>MSc</a:t>
            </a:r>
            <a:r>
              <a:rPr lang="hu-HU" sz="1400" b="0" dirty="0">
                <a:solidFill>
                  <a:schemeClr val="tx1"/>
                </a:solidFill>
              </a:rPr>
              <a:t>)</a:t>
            </a:r>
          </a:p>
          <a:p>
            <a:pPr marL="633413" indent="-628650"/>
            <a:r>
              <a:rPr lang="hu-HU" sz="1400" b="0" dirty="0" smtClean="0">
                <a:solidFill>
                  <a:schemeClr val="tx1"/>
                </a:solidFill>
              </a:rPr>
              <a:t>2019 </a:t>
            </a:r>
            <a:r>
              <a:rPr lang="hu-HU" sz="1400" b="0" dirty="0">
                <a:solidFill>
                  <a:schemeClr val="tx1"/>
                </a:solidFill>
              </a:rPr>
              <a:t>- </a:t>
            </a:r>
            <a:r>
              <a:rPr lang="hu-HU" sz="1400" b="0" dirty="0" err="1" smtClean="0">
                <a:solidFill>
                  <a:schemeClr val="tx1"/>
                </a:solidFill>
              </a:rPr>
              <a:t>Dominguez</a:t>
            </a:r>
            <a:r>
              <a:rPr lang="hu-HU" sz="1400" b="0" dirty="0" smtClean="0">
                <a:solidFill>
                  <a:schemeClr val="tx1"/>
                </a:solidFill>
              </a:rPr>
              <a:t> </a:t>
            </a:r>
            <a:r>
              <a:rPr lang="hu-HU" sz="1400" b="0" dirty="0">
                <a:solidFill>
                  <a:schemeClr val="tx1"/>
                </a:solidFill>
              </a:rPr>
              <a:t>Zoltán és Villányi Bálint (BME) DNS Alapú Információvédelem az okos eszközök </a:t>
            </a:r>
            <a:r>
              <a:rPr lang="hu-HU" sz="1400" b="0" dirty="0" smtClean="0">
                <a:solidFill>
                  <a:schemeClr val="tx1"/>
                </a:solidFill>
              </a:rPr>
              <a:t>világában (BSC)</a:t>
            </a:r>
          </a:p>
          <a:p>
            <a:pPr marL="633413" indent="-628650"/>
            <a:r>
              <a:rPr lang="hu-HU" sz="1400" b="0" dirty="0" smtClean="0">
                <a:solidFill>
                  <a:schemeClr val="tx1"/>
                </a:solidFill>
              </a:rPr>
              <a:t>	</a:t>
            </a:r>
            <a:r>
              <a:rPr lang="hu-HU" sz="1400" b="0" dirty="0" err="1" smtClean="0">
                <a:solidFill>
                  <a:schemeClr val="tx1"/>
                </a:solidFill>
              </a:rPr>
              <a:t>Kékessy</a:t>
            </a:r>
            <a:r>
              <a:rPr lang="hu-HU" sz="1400" b="0" dirty="0" smtClean="0">
                <a:solidFill>
                  <a:schemeClr val="tx1"/>
                </a:solidFill>
              </a:rPr>
              <a:t> Ágnes (PE</a:t>
            </a:r>
            <a:r>
              <a:rPr lang="hu-HU" sz="1400" b="0" dirty="0">
                <a:solidFill>
                  <a:schemeClr val="tx1"/>
                </a:solidFill>
              </a:rPr>
              <a:t>) „Az információbiztonság- tudatosság </a:t>
            </a:r>
            <a:r>
              <a:rPr lang="hu-HU" sz="1400" b="0" dirty="0" smtClean="0">
                <a:solidFill>
                  <a:schemeClr val="tx1"/>
                </a:solidFill>
              </a:rPr>
              <a:t>vizsgálata (MSC)</a:t>
            </a:r>
            <a:endParaRPr lang="hu-HU" sz="1400" b="0" dirty="0">
              <a:solidFill>
                <a:schemeClr val="tx1"/>
              </a:solidFill>
            </a:endParaRPr>
          </a:p>
          <a:p>
            <a:pPr marL="633413" indent="-628650"/>
            <a:r>
              <a:rPr lang="hu-HU" sz="1400" b="0" dirty="0">
                <a:solidFill>
                  <a:schemeClr val="tx1"/>
                </a:solidFill>
              </a:rPr>
              <a:t>2020 - Toppantó Tamás (BME) Beépített adatvédelem vizsgálata </a:t>
            </a:r>
            <a:r>
              <a:rPr lang="hu-HU" sz="1400" b="0" dirty="0" err="1">
                <a:solidFill>
                  <a:schemeClr val="tx1"/>
                </a:solidFill>
              </a:rPr>
              <a:t>biometrikus</a:t>
            </a:r>
            <a:r>
              <a:rPr lang="hu-HU" sz="1400" b="0" dirty="0">
                <a:solidFill>
                  <a:schemeClr val="tx1"/>
                </a:solidFill>
              </a:rPr>
              <a:t> azonosítókat kezelő kamerás rendszerekhez </a:t>
            </a:r>
            <a:r>
              <a:rPr lang="hu-HU" sz="1400" b="0" dirty="0" smtClean="0">
                <a:solidFill>
                  <a:schemeClr val="tx1"/>
                </a:solidFill>
              </a:rPr>
              <a:t> (BSC)</a:t>
            </a:r>
          </a:p>
          <a:p>
            <a:pPr marL="633413" indent="-628650"/>
            <a:r>
              <a:rPr lang="hu-HU" sz="1400" b="0" dirty="0">
                <a:solidFill>
                  <a:schemeClr val="tx1"/>
                </a:solidFill>
              </a:rPr>
              <a:t>	Szikszai </a:t>
            </a:r>
            <a:r>
              <a:rPr lang="hu-HU" sz="1400" b="0" dirty="0" smtClean="0">
                <a:solidFill>
                  <a:schemeClr val="tx1"/>
                </a:solidFill>
              </a:rPr>
              <a:t>Marcell (ME) - ORWELL </a:t>
            </a:r>
            <a:r>
              <a:rPr lang="hu-HU" sz="1400" b="0" dirty="0">
                <a:solidFill>
                  <a:schemeClr val="tx1"/>
                </a:solidFill>
              </a:rPr>
              <a:t>MÁR KÍNÁBAN IS? A TÁRSADALMI </a:t>
            </a:r>
            <a:r>
              <a:rPr lang="hu-HU" sz="1400" b="0" dirty="0" smtClean="0">
                <a:solidFill>
                  <a:schemeClr val="tx1"/>
                </a:solidFill>
              </a:rPr>
              <a:t>KREDITRENDSZEREK (MSC)</a:t>
            </a:r>
          </a:p>
          <a:p>
            <a:pPr marL="633413" indent="-628650"/>
            <a:r>
              <a:rPr lang="hu-HU" sz="1400" b="0" dirty="0" smtClean="0">
                <a:solidFill>
                  <a:schemeClr val="tx1"/>
                </a:solidFill>
              </a:rPr>
              <a:t>2021 </a:t>
            </a:r>
            <a:r>
              <a:rPr lang="hu-HU" sz="1400" b="0" dirty="0">
                <a:solidFill>
                  <a:schemeClr val="tx1"/>
                </a:solidFill>
              </a:rPr>
              <a:t>- </a:t>
            </a:r>
            <a:r>
              <a:rPr lang="hu-HU" sz="1400" b="0" dirty="0" smtClean="0">
                <a:solidFill>
                  <a:schemeClr val="tx1"/>
                </a:solidFill>
              </a:rPr>
              <a:t>Fehér Tamás (BCE) </a:t>
            </a:r>
            <a:r>
              <a:rPr lang="hu-HU" sz="1400" b="0" dirty="0">
                <a:solidFill>
                  <a:schemeClr val="tx1"/>
                </a:solidFill>
              </a:rPr>
              <a:t>Információbiztonság irányítási rendszer alapelvek alkalmazása </a:t>
            </a:r>
            <a:r>
              <a:rPr lang="hu-HU" sz="1400" b="0" dirty="0" err="1">
                <a:solidFill>
                  <a:schemeClr val="tx1"/>
                </a:solidFill>
              </a:rPr>
              <a:t>okosotthon</a:t>
            </a:r>
            <a:r>
              <a:rPr lang="hu-HU" sz="1400" b="0" dirty="0">
                <a:solidFill>
                  <a:schemeClr val="tx1"/>
                </a:solidFill>
              </a:rPr>
              <a:t> </a:t>
            </a:r>
            <a:r>
              <a:rPr lang="hu-HU" sz="1400" b="0" dirty="0" smtClean="0">
                <a:solidFill>
                  <a:schemeClr val="tx1"/>
                </a:solidFill>
              </a:rPr>
              <a:t>környezetben (BSC)</a:t>
            </a:r>
            <a:r>
              <a:rPr lang="hu-HU" sz="1400" b="0" dirty="0">
                <a:solidFill>
                  <a:schemeClr val="tx1"/>
                </a:solidFill>
              </a:rPr>
              <a:t/>
            </a:r>
            <a:br>
              <a:rPr lang="hu-HU" sz="1400" b="0" dirty="0">
                <a:solidFill>
                  <a:schemeClr val="tx1"/>
                </a:solidFill>
              </a:rPr>
            </a:br>
            <a:r>
              <a:rPr lang="hu-HU" sz="1400" b="0" dirty="0" err="1">
                <a:solidFill>
                  <a:schemeClr val="tx1"/>
                </a:solidFill>
              </a:rPr>
              <a:t>Csiktusnády-Kiss</a:t>
            </a:r>
            <a:r>
              <a:rPr lang="hu-HU" sz="1400" b="0" dirty="0">
                <a:solidFill>
                  <a:schemeClr val="tx1"/>
                </a:solidFill>
              </a:rPr>
              <a:t> Kenéz </a:t>
            </a:r>
            <a:r>
              <a:rPr lang="hu-HU" sz="1400" b="0" dirty="0" smtClean="0">
                <a:solidFill>
                  <a:schemeClr val="tx1"/>
                </a:solidFill>
              </a:rPr>
              <a:t>(BME) Szabadon </a:t>
            </a:r>
            <a:r>
              <a:rPr lang="hu-HU" sz="1400" b="0" dirty="0">
                <a:solidFill>
                  <a:schemeClr val="tx1"/>
                </a:solidFill>
              </a:rPr>
              <a:t>hozzáférhető arcfelismerési könyvtárak adatvédelmi szempontú </a:t>
            </a:r>
            <a:r>
              <a:rPr lang="hu-HU" sz="1400" b="0" dirty="0" smtClean="0">
                <a:solidFill>
                  <a:schemeClr val="tx1"/>
                </a:solidFill>
              </a:rPr>
              <a:t>vizsgálata (BSC)</a:t>
            </a:r>
            <a:r>
              <a:rPr lang="hu-HU" sz="1400" b="0" dirty="0">
                <a:solidFill>
                  <a:schemeClr val="tx1"/>
                </a:solidFill>
              </a:rPr>
              <a:t/>
            </a:r>
            <a:br>
              <a:rPr lang="hu-HU" sz="1400" b="0" dirty="0">
                <a:solidFill>
                  <a:schemeClr val="tx1"/>
                </a:solidFill>
              </a:rPr>
            </a:br>
            <a:r>
              <a:rPr lang="hu-HU" sz="1400" b="0" dirty="0">
                <a:solidFill>
                  <a:schemeClr val="tx1"/>
                </a:solidFill>
              </a:rPr>
              <a:t>Bódis Péter </a:t>
            </a:r>
            <a:r>
              <a:rPr lang="hu-HU" sz="1400" b="0" dirty="0" smtClean="0">
                <a:solidFill>
                  <a:schemeClr val="tx1"/>
                </a:solidFill>
              </a:rPr>
              <a:t>(NKE) Az </a:t>
            </a:r>
            <a:r>
              <a:rPr lang="hu-HU" sz="1400" b="0" dirty="0">
                <a:solidFill>
                  <a:schemeClr val="tx1"/>
                </a:solidFill>
              </a:rPr>
              <a:t>információbiztonság tudatosításának automatizált lehetősége</a:t>
            </a:r>
            <a:r>
              <a:rPr lang="hu-HU" sz="1400" b="0" dirty="0" smtClean="0">
                <a:solidFill>
                  <a:schemeClr val="tx1"/>
                </a:solidFill>
              </a:rPr>
              <a:t>. (SZT)</a:t>
            </a:r>
            <a:endParaRPr lang="hu-HU" sz="1400" b="0" dirty="0">
              <a:solidFill>
                <a:schemeClr val="tx1"/>
              </a:solidFill>
            </a:endParaRPr>
          </a:p>
          <a:p>
            <a:pPr marL="633413" indent="-628650"/>
            <a:r>
              <a:rPr lang="hu-HU" sz="1400" b="0" dirty="0" smtClean="0">
                <a:solidFill>
                  <a:schemeClr val="tx1"/>
                </a:solidFill>
              </a:rPr>
              <a:t>2022 </a:t>
            </a:r>
            <a:r>
              <a:rPr lang="hu-HU" sz="1400" b="0" dirty="0">
                <a:solidFill>
                  <a:schemeClr val="tx1"/>
                </a:solidFill>
              </a:rPr>
              <a:t>– </a:t>
            </a:r>
            <a:r>
              <a:rPr lang="hu-HU" sz="1400" b="0" dirty="0" err="1">
                <a:solidFill>
                  <a:schemeClr val="tx1"/>
                </a:solidFill>
              </a:rPr>
              <a:t>Csarnó</a:t>
            </a:r>
            <a:r>
              <a:rPr lang="hu-HU" sz="1400" b="0" dirty="0">
                <a:solidFill>
                  <a:schemeClr val="tx1"/>
                </a:solidFill>
              </a:rPr>
              <a:t> </a:t>
            </a:r>
            <a:r>
              <a:rPr lang="hu-HU" sz="1400" b="0" dirty="0" smtClean="0">
                <a:solidFill>
                  <a:schemeClr val="tx1"/>
                </a:solidFill>
              </a:rPr>
              <a:t>Tamás (BME): </a:t>
            </a:r>
            <a:r>
              <a:rPr lang="hu-HU" sz="1400" b="0" dirty="0">
                <a:solidFill>
                  <a:schemeClr val="tx1"/>
                </a:solidFill>
              </a:rPr>
              <a:t>"Gépi tanulási eljárásokkal generált adatok adatvédelmi </a:t>
            </a:r>
            <a:r>
              <a:rPr lang="hu-HU" sz="1400" b="0" dirty="0" smtClean="0">
                <a:solidFill>
                  <a:schemeClr val="tx1"/>
                </a:solidFill>
              </a:rPr>
              <a:t>vizsgálata„ (MSC)</a:t>
            </a:r>
          </a:p>
          <a:p>
            <a:pPr marL="633413" indent="-628650"/>
            <a:r>
              <a:rPr lang="hu-HU" sz="1400" b="0" dirty="0">
                <a:solidFill>
                  <a:schemeClr val="tx1"/>
                </a:solidFill>
              </a:rPr>
              <a:t>	Ari </a:t>
            </a:r>
            <a:r>
              <a:rPr lang="hu-HU" sz="1400" b="0" dirty="0" smtClean="0">
                <a:solidFill>
                  <a:schemeClr val="tx1"/>
                </a:solidFill>
              </a:rPr>
              <a:t>Krisztián (NKE): </a:t>
            </a:r>
            <a:r>
              <a:rPr lang="hu-HU" sz="1400" b="0" dirty="0">
                <a:solidFill>
                  <a:schemeClr val="tx1"/>
                </a:solidFill>
              </a:rPr>
              <a:t>"A nyílt forrású információszerzés szerepe a </a:t>
            </a:r>
            <a:r>
              <a:rPr lang="hu-HU" sz="1400" b="0" dirty="0" err="1">
                <a:solidFill>
                  <a:schemeClr val="tx1"/>
                </a:solidFill>
              </a:rPr>
              <a:t>kibertámadások</a:t>
            </a:r>
            <a:r>
              <a:rPr lang="hu-HU" sz="1400" b="0" dirty="0">
                <a:solidFill>
                  <a:schemeClr val="tx1"/>
                </a:solidFill>
              </a:rPr>
              <a:t> </a:t>
            </a:r>
            <a:r>
              <a:rPr lang="hu-HU" sz="1400" b="0" dirty="0" smtClean="0">
                <a:solidFill>
                  <a:schemeClr val="tx1"/>
                </a:solidFill>
              </a:rPr>
              <a:t>tükrében„ (BSC)</a:t>
            </a:r>
          </a:p>
          <a:p>
            <a:pPr marL="633413" indent="-628650"/>
            <a:r>
              <a:rPr lang="hu-HU" sz="1400" b="0" dirty="0" smtClean="0">
                <a:solidFill>
                  <a:schemeClr val="tx1"/>
                </a:solidFill>
              </a:rPr>
              <a:t>	Szántó Lajos (ÓE): </a:t>
            </a:r>
            <a:r>
              <a:rPr lang="hu-HU" sz="1400" b="0" dirty="0">
                <a:solidFill>
                  <a:schemeClr val="tx1"/>
                </a:solidFill>
              </a:rPr>
              <a:t>"Információbiztonság-tudatosság fejlesztési és mérési lehetőségei vállalati </a:t>
            </a:r>
            <a:r>
              <a:rPr lang="hu-HU" sz="1400" b="0" dirty="0" smtClean="0">
                <a:solidFill>
                  <a:schemeClr val="tx1"/>
                </a:solidFill>
              </a:rPr>
              <a:t>környezetben„ (Egyéb</a:t>
            </a:r>
            <a:r>
              <a:rPr lang="hu-HU" sz="1400" b="0" dirty="0" smtClean="0">
                <a:solidFill>
                  <a:schemeClr val="tx1"/>
                </a:solidFill>
              </a:rPr>
              <a:t>)</a:t>
            </a:r>
          </a:p>
          <a:p>
            <a:pPr marL="633413" indent="-628650"/>
            <a:r>
              <a:rPr lang="hu-HU" sz="1400" b="0" dirty="0" smtClean="0">
                <a:solidFill>
                  <a:schemeClr val="tx1"/>
                </a:solidFill>
              </a:rPr>
              <a:t>2023 </a:t>
            </a:r>
            <a:r>
              <a:rPr lang="hu-HU" sz="1400" b="0" dirty="0">
                <a:solidFill>
                  <a:schemeClr val="tx1"/>
                </a:solidFill>
              </a:rPr>
              <a:t>– </a:t>
            </a:r>
            <a:r>
              <a:rPr lang="hu-HU" sz="1400" b="0" dirty="0" err="1">
                <a:solidFill>
                  <a:schemeClr val="tx1"/>
                </a:solidFill>
              </a:rPr>
              <a:t>Nimsz</a:t>
            </a:r>
            <a:r>
              <a:rPr lang="hu-HU" sz="1400" b="0" dirty="0">
                <a:solidFill>
                  <a:schemeClr val="tx1"/>
                </a:solidFill>
              </a:rPr>
              <a:t> Vivien </a:t>
            </a:r>
            <a:r>
              <a:rPr lang="hu-HU" sz="1400" b="0" dirty="0" smtClean="0">
                <a:solidFill>
                  <a:schemeClr val="tx1"/>
                </a:solidFill>
              </a:rPr>
              <a:t>(NKE): </a:t>
            </a:r>
            <a:r>
              <a:rPr lang="hu-HU" sz="1400" b="0" dirty="0">
                <a:solidFill>
                  <a:schemeClr val="tx1"/>
                </a:solidFill>
              </a:rPr>
              <a:t>Az ellátási láncok információbiztonsággal összefüggő kihívásai és azok megítélése a munkavállalók szempontjából</a:t>
            </a:r>
          </a:p>
          <a:p>
            <a:pPr marL="633413" indent="-628650"/>
            <a:r>
              <a:rPr lang="hu-HU" sz="1400" b="0" dirty="0" smtClean="0">
                <a:solidFill>
                  <a:schemeClr val="tx1"/>
                </a:solidFill>
              </a:rPr>
              <a:t>	Benke </a:t>
            </a:r>
            <a:r>
              <a:rPr lang="hu-HU" sz="1400" b="0" dirty="0">
                <a:solidFill>
                  <a:schemeClr val="tx1"/>
                </a:solidFill>
              </a:rPr>
              <a:t>Bálint Péter </a:t>
            </a:r>
            <a:r>
              <a:rPr lang="hu-HU" sz="1400" b="0" dirty="0" smtClean="0">
                <a:solidFill>
                  <a:schemeClr val="tx1"/>
                </a:solidFill>
              </a:rPr>
              <a:t>(NKE): </a:t>
            </a:r>
            <a:r>
              <a:rPr lang="hu-HU" sz="1400" b="0" dirty="0">
                <a:solidFill>
                  <a:schemeClr val="tx1"/>
                </a:solidFill>
              </a:rPr>
              <a:t>A mesterséges intelligencia és a gépi tanulás hatása a dezinformációra</a:t>
            </a:r>
          </a:p>
          <a:p>
            <a:pPr marL="633413" indent="-628650"/>
            <a:r>
              <a:rPr lang="hu-HU" sz="1400" b="0" dirty="0" smtClean="0">
                <a:solidFill>
                  <a:schemeClr val="tx1"/>
                </a:solidFill>
              </a:rPr>
              <a:t>	Nagy </a:t>
            </a:r>
            <a:r>
              <a:rPr lang="hu-HU" sz="1400" b="0" dirty="0">
                <a:solidFill>
                  <a:schemeClr val="tx1"/>
                </a:solidFill>
              </a:rPr>
              <a:t>Csaba Norbert </a:t>
            </a:r>
            <a:r>
              <a:rPr lang="hu-HU" sz="1400" b="0" dirty="0" smtClean="0">
                <a:solidFill>
                  <a:schemeClr val="tx1"/>
                </a:solidFill>
              </a:rPr>
              <a:t>(DE): </a:t>
            </a:r>
            <a:r>
              <a:rPr lang="hu-HU" sz="1400" b="0" dirty="0">
                <a:solidFill>
                  <a:schemeClr val="tx1"/>
                </a:solidFill>
              </a:rPr>
              <a:t>Blokklánc alapú biztonsági keretrendszer </a:t>
            </a:r>
            <a:r>
              <a:rPr lang="hu-HU" sz="1400" b="0" dirty="0" err="1">
                <a:solidFill>
                  <a:schemeClr val="tx1"/>
                </a:solidFill>
              </a:rPr>
              <a:t>IoT</a:t>
            </a:r>
            <a:r>
              <a:rPr lang="hu-HU" sz="1400" b="0" dirty="0">
                <a:solidFill>
                  <a:schemeClr val="tx1"/>
                </a:solidFill>
              </a:rPr>
              <a:t> </a:t>
            </a:r>
            <a:r>
              <a:rPr lang="hu-HU" sz="1400" b="0" dirty="0" smtClean="0">
                <a:solidFill>
                  <a:schemeClr val="tx1"/>
                </a:solidFill>
              </a:rPr>
              <a:t>eszközökre</a:t>
            </a:r>
          </a:p>
          <a:p>
            <a:pPr marL="633413" indent="-628650"/>
            <a:r>
              <a:rPr lang="hu-HU" sz="1400" b="0" dirty="0" smtClean="0">
                <a:solidFill>
                  <a:schemeClr val="tx1"/>
                </a:solidFill>
              </a:rPr>
              <a:t>2024 – … ???</a:t>
            </a:r>
          </a:p>
          <a:p>
            <a:pPr marL="633413" indent="-628650"/>
            <a:endParaRPr lang="hu-HU" sz="1400" b="0" dirty="0" smtClean="0">
              <a:solidFill>
                <a:schemeClr val="tx1"/>
              </a:solidFill>
            </a:endParaRPr>
          </a:p>
          <a:p>
            <a:pPr marL="633413" indent="-628650"/>
            <a:r>
              <a:rPr lang="hu-HU" sz="1400" b="0" dirty="0">
                <a:solidFill>
                  <a:schemeClr val="tx1"/>
                </a:solidFill>
              </a:rPr>
              <a:t>	</a:t>
            </a:r>
            <a:endParaRPr lang="hu-HU" sz="1400" b="0" dirty="0" smtClean="0">
              <a:solidFill>
                <a:schemeClr val="tx1"/>
              </a:solidFill>
            </a:endParaRPr>
          </a:p>
          <a:p>
            <a:pPr marL="633413" indent="-628650"/>
            <a:r>
              <a:rPr lang="hu-HU" sz="1400" b="0" dirty="0">
                <a:solidFill>
                  <a:schemeClr val="tx1"/>
                </a:solidFill>
              </a:rPr>
              <a:t>	</a:t>
            </a:r>
            <a:endParaRPr lang="hu-HU" sz="1400" b="0" dirty="0" smtClean="0">
              <a:solidFill>
                <a:schemeClr val="tx1"/>
              </a:solidFill>
            </a:endParaRPr>
          </a:p>
          <a:p>
            <a:pPr marL="633413" indent="-628650"/>
            <a:endParaRPr lang="hu-HU" sz="1400" b="0" dirty="0">
              <a:solidFill>
                <a:prstClr val="black"/>
              </a:solidFill>
            </a:endParaRPr>
          </a:p>
          <a:p>
            <a:pPr lvl="4" eaLnBrk="1" hangingPunct="1">
              <a:spcBef>
                <a:spcPts val="350"/>
              </a:spcBef>
            </a:pPr>
            <a:endParaRPr lang="hu-HU" altLang="hu-HU" b="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lvl="4" eaLnBrk="1" hangingPunct="1">
              <a:spcBef>
                <a:spcPts val="350"/>
              </a:spcBef>
            </a:pPr>
            <a:endParaRPr lang="hu-HU" altLang="hu-HU" sz="1200" b="0" i="1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spcBef>
                <a:spcPts val="400"/>
              </a:spcBef>
            </a:pPr>
            <a:endParaRPr lang="hu-HU" altLang="hu-HU" sz="1400" b="0" i="1" dirty="0">
              <a:solidFill>
                <a:prstClr val="black"/>
              </a:solidFill>
            </a:endParaRPr>
          </a:p>
          <a:p>
            <a:pPr lvl="4" eaLnBrk="1" hangingPunct="1">
              <a:spcBef>
                <a:spcPts val="400"/>
              </a:spcBef>
            </a:pPr>
            <a:endParaRPr lang="hu-HU" altLang="hu-HU" sz="1400" b="0" i="1" dirty="0">
              <a:solidFill>
                <a:prstClr val="black"/>
              </a:solidFill>
            </a:endParaRPr>
          </a:p>
          <a:p>
            <a:pPr lvl="4" eaLnBrk="1" hangingPunct="1">
              <a:spcBef>
                <a:spcPts val="400"/>
              </a:spcBef>
            </a:pPr>
            <a:endParaRPr lang="hu-HU" altLang="hu-HU" sz="1400" b="0" i="1" dirty="0">
              <a:solidFill>
                <a:prstClr val="black"/>
              </a:solidFill>
            </a:endParaRPr>
          </a:p>
          <a:p>
            <a:pPr lvl="3" eaLnBrk="1" hangingPunct="1">
              <a:spcBef>
                <a:spcPts val="400"/>
              </a:spcBef>
            </a:pPr>
            <a:endParaRPr lang="hu-HU" altLang="hu-HU" sz="1400" b="0" i="1" dirty="0">
              <a:solidFill>
                <a:prstClr val="black"/>
              </a:solidFill>
            </a:endParaRPr>
          </a:p>
          <a:p>
            <a:pPr lvl="1" eaLnBrk="1" hangingPunct="1">
              <a:spcBef>
                <a:spcPts val="600"/>
              </a:spcBef>
            </a:pPr>
            <a:endParaRPr lang="hu-HU" altLang="hu-HU" sz="2000" b="0" dirty="0">
              <a:solidFill>
                <a:prstClr val="black"/>
              </a:solidFill>
            </a:endParaRPr>
          </a:p>
          <a:p>
            <a:pPr eaLnBrk="1" hangingPunct="1">
              <a:spcBef>
                <a:spcPts val="600"/>
              </a:spcBef>
            </a:pPr>
            <a:endParaRPr lang="hu-HU" altLang="hu-HU" sz="2000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7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564059"/>
              </p:ext>
            </p:extLst>
          </p:nvPr>
        </p:nvGraphicFramePr>
        <p:xfrm>
          <a:off x="1977794" y="848172"/>
          <a:ext cx="698477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8" name="TextShape 1"/>
          <p:cNvSpPr txBox="1"/>
          <p:nvPr/>
        </p:nvSpPr>
        <p:spPr>
          <a:xfrm>
            <a:off x="8625408" y="6019920"/>
            <a:ext cx="702552" cy="495000"/>
          </a:xfrm>
          <a:prstGeom prst="rect">
            <a:avLst/>
          </a:prstGeom>
        </p:spPr>
        <p:txBody>
          <a:bodyPr/>
          <a:lstStyle/>
          <a:p>
            <a:fld id="{DA97D2CF-8120-4B18-B80D-7D973BFEA50F}" type="slidenum">
              <a:rPr lang="hu-HU" sz="1400">
                <a:solidFill>
                  <a:srgbClr val="000000"/>
                </a:solidFill>
                <a:latin typeface="Times New Roman"/>
              </a:rPr>
              <a:pPr/>
              <a:t>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1374956" y="60043"/>
            <a:ext cx="8531044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r>
              <a:rPr lang="hu-HU" sz="2400" b="1" dirty="0" smtClean="0">
                <a:solidFill>
                  <a:srgbClr val="0D0147"/>
                </a:solidFill>
              </a:rPr>
              <a:t>NYERTES DOLGOZATOK (</a:t>
            </a:r>
            <a:r>
              <a:rPr lang="hu-HU" sz="2400" b="1" dirty="0" smtClean="0">
                <a:solidFill>
                  <a:srgbClr val="0D0147"/>
                </a:solidFill>
              </a:rPr>
              <a:t>2006-2023) </a:t>
            </a:r>
            <a:r>
              <a:rPr lang="hu-HU" sz="2400" b="1" dirty="0" smtClean="0">
                <a:solidFill>
                  <a:srgbClr val="0D0147"/>
                </a:solidFill>
              </a:rPr>
              <a:t>- intézményenként</a:t>
            </a:r>
            <a:endParaRPr sz="2400" dirty="0">
              <a:solidFill>
                <a:prstClr val="black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064568" y="4346714"/>
            <a:ext cx="25571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2006-2023</a:t>
            </a:r>
          </a:p>
          <a:p>
            <a:r>
              <a:rPr lang="hu-HU" dirty="0" smtClean="0"/>
              <a:t>10 intézmény</a:t>
            </a:r>
          </a:p>
          <a:p>
            <a:r>
              <a:rPr lang="hu-HU" dirty="0" smtClean="0"/>
              <a:t>36 díjazott pályamunka</a:t>
            </a:r>
          </a:p>
          <a:p>
            <a:r>
              <a:rPr lang="hu-HU" dirty="0" smtClean="0"/>
              <a:t>37 díjazott személy</a:t>
            </a:r>
          </a:p>
          <a:p>
            <a:endParaRPr lang="hu-HU" dirty="0"/>
          </a:p>
          <a:p>
            <a:r>
              <a:rPr lang="hu-HU" dirty="0" smtClean="0"/>
              <a:t>+ a különdíjasok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470182" y="4346714"/>
            <a:ext cx="25571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2006-2024</a:t>
            </a:r>
          </a:p>
          <a:p>
            <a:r>
              <a:rPr lang="hu-HU" dirty="0" smtClean="0"/>
              <a:t>11 intézmény</a:t>
            </a:r>
          </a:p>
          <a:p>
            <a:r>
              <a:rPr lang="hu-HU" dirty="0" smtClean="0"/>
              <a:t>39 díjazott pályamunka</a:t>
            </a:r>
          </a:p>
          <a:p>
            <a:r>
              <a:rPr lang="hu-HU" dirty="0" smtClean="0"/>
              <a:t>40 díjazott személy</a:t>
            </a:r>
          </a:p>
          <a:p>
            <a:endParaRPr lang="hu-HU" dirty="0"/>
          </a:p>
          <a:p>
            <a:r>
              <a:rPr lang="hu-HU" dirty="0" smtClean="0"/>
              <a:t>+ a különdíjasok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3080792" y="1700808"/>
            <a:ext cx="216024" cy="144016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4232920" y="3356992"/>
            <a:ext cx="216024" cy="144016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8409384" y="3717032"/>
            <a:ext cx="216024" cy="144016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102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287</Words>
  <Application>Microsoft Office PowerPoint</Application>
  <PresentationFormat>A4 (210x297 mm)</PresentationFormat>
  <Paragraphs>172</Paragraphs>
  <Slides>13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13</vt:i4>
      </vt:variant>
    </vt:vector>
  </HeadingPairs>
  <TitlesOfParts>
    <vt:vector size="25" baseType="lpstr">
      <vt:lpstr>Microsoft YaHei</vt:lpstr>
      <vt:lpstr>Aharoni</vt:lpstr>
      <vt:lpstr>Arial</vt:lpstr>
      <vt:lpstr>Bernard MT Condensed</vt:lpstr>
      <vt:lpstr>Calibri</vt:lpstr>
      <vt:lpstr>DejaVu Sans</vt:lpstr>
      <vt:lpstr>StarSymbol</vt:lpstr>
      <vt:lpstr>Tahoma</vt:lpstr>
      <vt:lpstr>Times New Roman</vt:lpstr>
      <vt:lpstr>Wingdings</vt:lpstr>
      <vt:lpstr>Office Theme</vt:lpstr>
      <vt:lpstr>Office Theme</vt:lpstr>
      <vt:lpstr>PowerPoint bemutató</vt:lpstr>
      <vt:lpstr>PowerPoint bemutató</vt:lpstr>
      <vt:lpstr>PowerPoint bemutató</vt:lpstr>
      <vt:lpstr>Köszönjük a kitartó támogatást,  hiszen nélkülük nem léteznénk:</vt:lpstr>
      <vt:lpstr>Az „Év információbiztonsági újságírója”  (2006 óta)  és az  „Év információvédelmi szak- és diplomadolgozata”  (2006 illetve 2007 óta) cím elnyerésére   CPE pontok</vt:lpstr>
      <vt:lpstr>PÁLYÁZATI FELHÍVÁS   „Az év információbiztonsági  szak- és diplomadolgozata - 2024</vt:lpstr>
      <vt:lpstr>PowerPoint bemutató</vt:lpstr>
      <vt:lpstr>PowerPoint bemutató</vt:lpstr>
      <vt:lpstr>PowerPoint bemutató</vt:lpstr>
      <vt:lpstr>PowerPoint bemutató</vt:lpstr>
      <vt:lpstr>PowerPoint bemutató</vt:lpstr>
      <vt:lpstr>A rendezvényünk értékelő lapja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Tarján Gábor</dc:creator>
  <cp:lastModifiedBy>Ködmön István dr.</cp:lastModifiedBy>
  <cp:revision>106</cp:revision>
  <cp:lastPrinted>2024-09-17T08:43:22Z</cp:lastPrinted>
  <dcterms:modified xsi:type="dcterms:W3CDTF">2024-09-17T09:11:46Z</dcterms:modified>
</cp:coreProperties>
</file>