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notesMasterIdLst>
    <p:notesMasterId r:id="rId13"/>
  </p:notesMasterIdLst>
  <p:handoutMasterIdLst>
    <p:handoutMasterId r:id="rId14"/>
  </p:handoutMasterIdLst>
  <p:sldIdLst>
    <p:sldId id="256" r:id="rId4"/>
    <p:sldId id="257" r:id="rId5"/>
    <p:sldId id="306" r:id="rId6"/>
    <p:sldId id="307" r:id="rId7"/>
    <p:sldId id="308" r:id="rId8"/>
    <p:sldId id="309" r:id="rId9"/>
    <p:sldId id="291" r:id="rId10"/>
    <p:sldId id="282" r:id="rId11"/>
    <p:sldId id="275" r:id="rId12"/>
  </p:sldIdLst>
  <p:sldSz cx="9906000" cy="6858000" type="A4"/>
  <p:notesSz cx="6858000" cy="9945688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7F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D1F4537-9FE8-4D97-B502-FBD3E3353495}" v="14" dt="2025-01-09T16:05:31.8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908" autoAdjust="0"/>
  </p:normalViewPr>
  <p:slideViewPr>
    <p:cSldViewPr>
      <p:cViewPr varScale="1">
        <p:scale>
          <a:sx n="93" d="100"/>
          <a:sy n="93" d="100"/>
        </p:scale>
        <p:origin x="1068" y="7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microsoft.com/office/2016/11/relationships/changesInfo" Target="changesInfos/changesInfo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rján Gábor" userId="6f1b60f9-b596-4d7c-8308-a6127a833ddb" providerId="ADAL" clId="{EF9E4468-A7C7-4F5D-8B8C-89ABCC8CDBC3}"/>
    <pc:docChg chg="undo custSel delSld modSld">
      <pc:chgData name="Tarján Gábor" userId="6f1b60f9-b596-4d7c-8308-a6127a833ddb" providerId="ADAL" clId="{EF9E4468-A7C7-4F5D-8B8C-89ABCC8CDBC3}" dt="2024-12-20T11:13:05.465" v="531" actId="108"/>
      <pc:docMkLst>
        <pc:docMk/>
      </pc:docMkLst>
      <pc:sldChg chg="addSp delSp modSp mod">
        <pc:chgData name="Tarján Gábor" userId="6f1b60f9-b596-4d7c-8308-a6127a833ddb" providerId="ADAL" clId="{EF9E4468-A7C7-4F5D-8B8C-89ABCC8CDBC3}" dt="2024-12-20T11:06:30.292" v="91" actId="20577"/>
        <pc:sldMkLst>
          <pc:docMk/>
          <pc:sldMk cId="0" sldId="256"/>
        </pc:sldMkLst>
        <pc:spChg chg="mod">
          <ac:chgData name="Tarján Gábor" userId="6f1b60f9-b596-4d7c-8308-a6127a833ddb" providerId="ADAL" clId="{EF9E4468-A7C7-4F5D-8B8C-89ABCC8CDBC3}" dt="2024-12-20T11:05:32.360" v="52" actId="20577"/>
          <ac:spMkLst>
            <pc:docMk/>
            <pc:sldMk cId="0" sldId="256"/>
            <ac:spMk id="131" creationId="{00000000-0000-0000-0000-000000000000}"/>
          </ac:spMkLst>
        </pc:spChg>
        <pc:spChg chg="mod">
          <ac:chgData name="Tarján Gábor" userId="6f1b60f9-b596-4d7c-8308-a6127a833ddb" providerId="ADAL" clId="{EF9E4468-A7C7-4F5D-8B8C-89ABCC8CDBC3}" dt="2024-12-20T11:06:30.292" v="91" actId="20577"/>
          <ac:spMkLst>
            <pc:docMk/>
            <pc:sldMk cId="0" sldId="256"/>
            <ac:spMk id="132" creationId="{00000000-0000-0000-0000-000000000000}"/>
          </ac:spMkLst>
        </pc:spChg>
        <pc:picChg chg="add mod">
          <ac:chgData name="Tarján Gábor" userId="6f1b60f9-b596-4d7c-8308-a6127a833ddb" providerId="ADAL" clId="{EF9E4468-A7C7-4F5D-8B8C-89ABCC8CDBC3}" dt="2024-12-20T11:05:53.615" v="55" actId="1076"/>
          <ac:picMkLst>
            <pc:docMk/>
            <pc:sldMk cId="0" sldId="256"/>
            <ac:picMk id="2" creationId="{78A76568-3F1C-AABF-EBCC-BF1ACE1D687D}"/>
          </ac:picMkLst>
        </pc:picChg>
      </pc:sldChg>
      <pc:sldChg chg="delSp modSp mod">
        <pc:chgData name="Tarján Gábor" userId="6f1b60f9-b596-4d7c-8308-a6127a833ddb" providerId="ADAL" clId="{EF9E4468-A7C7-4F5D-8B8C-89ABCC8CDBC3}" dt="2024-12-20T11:13:05.465" v="531" actId="108"/>
        <pc:sldMkLst>
          <pc:docMk/>
          <pc:sldMk cId="25015480" sldId="291"/>
        </pc:sldMkLst>
        <pc:spChg chg="mod">
          <ac:chgData name="Tarján Gábor" userId="6f1b60f9-b596-4d7c-8308-a6127a833ddb" providerId="ADAL" clId="{EF9E4468-A7C7-4F5D-8B8C-89ABCC8CDBC3}" dt="2024-12-20T11:13:05.465" v="531" actId="108"/>
          <ac:spMkLst>
            <pc:docMk/>
            <pc:sldMk cId="25015480" sldId="291"/>
            <ac:spMk id="2" creationId="{341C780D-109B-4ADB-B203-814EF6CD7276}"/>
          </ac:spMkLst>
        </pc:spChg>
      </pc:sldChg>
      <pc:sldChg chg="del">
        <pc:chgData name="Tarján Gábor" userId="6f1b60f9-b596-4d7c-8308-a6127a833ddb" providerId="ADAL" clId="{EF9E4468-A7C7-4F5D-8B8C-89ABCC8CDBC3}" dt="2024-12-20T11:06:41.851" v="92" actId="47"/>
        <pc:sldMkLst>
          <pc:docMk/>
          <pc:sldMk cId="1202652945" sldId="305"/>
        </pc:sldMkLst>
      </pc:sldChg>
    </pc:docChg>
  </pc:docChgLst>
  <pc:docChgLst>
    <pc:chgData name="Tarján Gábor" userId="6f1b60f9-b596-4d7c-8308-a6127a833ddb" providerId="ADAL" clId="{AD1F4537-9FE8-4D97-B502-FBD3E3353495}"/>
    <pc:docChg chg="undo custSel addSld delSld modSld">
      <pc:chgData name="Tarján Gábor" userId="6f1b60f9-b596-4d7c-8308-a6127a833ddb" providerId="ADAL" clId="{AD1F4537-9FE8-4D97-B502-FBD3E3353495}" dt="2025-01-09T16:05:31.884" v="1155"/>
      <pc:docMkLst>
        <pc:docMk/>
      </pc:docMkLst>
      <pc:sldChg chg="modSp mod">
        <pc:chgData name="Tarján Gábor" userId="6f1b60f9-b596-4d7c-8308-a6127a833ddb" providerId="ADAL" clId="{AD1F4537-9FE8-4D97-B502-FBD3E3353495}" dt="2025-01-09T14:23:51.300" v="0" actId="207"/>
        <pc:sldMkLst>
          <pc:docMk/>
          <pc:sldMk cId="0" sldId="256"/>
        </pc:sldMkLst>
        <pc:spChg chg="mod">
          <ac:chgData name="Tarján Gábor" userId="6f1b60f9-b596-4d7c-8308-a6127a833ddb" providerId="ADAL" clId="{AD1F4537-9FE8-4D97-B502-FBD3E3353495}" dt="2025-01-09T14:23:51.300" v="0" actId="207"/>
          <ac:spMkLst>
            <pc:docMk/>
            <pc:sldMk cId="0" sldId="256"/>
            <ac:spMk id="131" creationId="{00000000-0000-0000-0000-000000000000}"/>
          </ac:spMkLst>
        </pc:spChg>
      </pc:sldChg>
      <pc:sldChg chg="modAnim">
        <pc:chgData name="Tarján Gábor" userId="6f1b60f9-b596-4d7c-8308-a6127a833ddb" providerId="ADAL" clId="{AD1F4537-9FE8-4D97-B502-FBD3E3353495}" dt="2025-01-09T16:05:12.225" v="1153"/>
        <pc:sldMkLst>
          <pc:docMk/>
          <pc:sldMk cId="0" sldId="257"/>
        </pc:sldMkLst>
      </pc:sldChg>
      <pc:sldChg chg="modSp mod">
        <pc:chgData name="Tarján Gábor" userId="6f1b60f9-b596-4d7c-8308-a6127a833ddb" providerId="ADAL" clId="{AD1F4537-9FE8-4D97-B502-FBD3E3353495}" dt="2025-01-09T15:18:33.625" v="800" actId="207"/>
        <pc:sldMkLst>
          <pc:docMk/>
          <pc:sldMk cId="843195357" sldId="275"/>
        </pc:sldMkLst>
        <pc:spChg chg="mod">
          <ac:chgData name="Tarján Gábor" userId="6f1b60f9-b596-4d7c-8308-a6127a833ddb" providerId="ADAL" clId="{AD1F4537-9FE8-4D97-B502-FBD3E3353495}" dt="2025-01-09T15:18:33.625" v="800" actId="207"/>
          <ac:spMkLst>
            <pc:docMk/>
            <pc:sldMk cId="843195357" sldId="275"/>
            <ac:spMk id="2" creationId="{00000000-0000-0000-0000-000000000000}"/>
          </ac:spMkLst>
        </pc:spChg>
        <pc:spChg chg="mod">
          <ac:chgData name="Tarján Gábor" userId="6f1b60f9-b596-4d7c-8308-a6127a833ddb" providerId="ADAL" clId="{AD1F4537-9FE8-4D97-B502-FBD3E3353495}" dt="2025-01-09T14:45:24.327" v="470" actId="14100"/>
          <ac:spMkLst>
            <pc:docMk/>
            <pc:sldMk cId="843195357" sldId="275"/>
            <ac:spMk id="11" creationId="{00000000-0000-0000-0000-000000000000}"/>
          </ac:spMkLst>
        </pc:spChg>
        <pc:spChg chg="mod">
          <ac:chgData name="Tarján Gábor" userId="6f1b60f9-b596-4d7c-8308-a6127a833ddb" providerId="ADAL" clId="{AD1F4537-9FE8-4D97-B502-FBD3E3353495}" dt="2025-01-09T14:43:28.999" v="457" actId="20577"/>
          <ac:spMkLst>
            <pc:docMk/>
            <pc:sldMk cId="843195357" sldId="275"/>
            <ac:spMk id="12" creationId="{00000000-0000-0000-0000-000000000000}"/>
          </ac:spMkLst>
        </pc:spChg>
        <pc:spChg chg="mod">
          <ac:chgData name="Tarján Gábor" userId="6f1b60f9-b596-4d7c-8308-a6127a833ddb" providerId="ADAL" clId="{AD1F4537-9FE8-4D97-B502-FBD3E3353495}" dt="2025-01-09T14:42:51.114" v="426" actId="20577"/>
          <ac:spMkLst>
            <pc:docMk/>
            <pc:sldMk cId="843195357" sldId="275"/>
            <ac:spMk id="152" creationId="{00000000-0000-0000-0000-000000000000}"/>
          </ac:spMkLst>
        </pc:spChg>
        <pc:picChg chg="mod">
          <ac:chgData name="Tarján Gábor" userId="6f1b60f9-b596-4d7c-8308-a6127a833ddb" providerId="ADAL" clId="{AD1F4537-9FE8-4D97-B502-FBD3E3353495}" dt="2025-01-09T14:44:56.283" v="466" actId="1076"/>
          <ac:picMkLst>
            <pc:docMk/>
            <pc:sldMk cId="843195357" sldId="275"/>
            <ac:picMk id="10" creationId="{EAB51AA4-844C-4FCA-91B5-082AC2B9CA77}"/>
          </ac:picMkLst>
        </pc:picChg>
      </pc:sldChg>
      <pc:sldChg chg="addSp delSp modSp mod">
        <pc:chgData name="Tarján Gábor" userId="6f1b60f9-b596-4d7c-8308-a6127a833ddb" providerId="ADAL" clId="{AD1F4537-9FE8-4D97-B502-FBD3E3353495}" dt="2025-01-09T15:09:02.113" v="799" actId="14100"/>
        <pc:sldMkLst>
          <pc:docMk/>
          <pc:sldMk cId="4111446238" sldId="282"/>
        </pc:sldMkLst>
        <pc:picChg chg="del">
          <ac:chgData name="Tarján Gábor" userId="6f1b60f9-b596-4d7c-8308-a6127a833ddb" providerId="ADAL" clId="{AD1F4537-9FE8-4D97-B502-FBD3E3353495}" dt="2025-01-09T14:35:37.218" v="364" actId="478"/>
          <ac:picMkLst>
            <pc:docMk/>
            <pc:sldMk cId="4111446238" sldId="282"/>
            <ac:picMk id="5" creationId="{00000000-0000-0000-0000-000000000000}"/>
          </ac:picMkLst>
        </pc:picChg>
        <pc:picChg chg="del">
          <ac:chgData name="Tarján Gábor" userId="6f1b60f9-b596-4d7c-8308-a6127a833ddb" providerId="ADAL" clId="{AD1F4537-9FE8-4D97-B502-FBD3E3353495}" dt="2025-01-09T14:39:45.598" v="370" actId="478"/>
          <ac:picMkLst>
            <pc:docMk/>
            <pc:sldMk cId="4111446238" sldId="282"/>
            <ac:picMk id="6" creationId="{00000000-0000-0000-0000-000000000000}"/>
          </ac:picMkLst>
        </pc:picChg>
        <pc:picChg chg="add mod">
          <ac:chgData name="Tarján Gábor" userId="6f1b60f9-b596-4d7c-8308-a6127a833ddb" providerId="ADAL" clId="{AD1F4537-9FE8-4D97-B502-FBD3E3353495}" dt="2025-01-09T14:35:51.761" v="369" actId="1076"/>
          <ac:picMkLst>
            <pc:docMk/>
            <pc:sldMk cId="4111446238" sldId="282"/>
            <ac:picMk id="7" creationId="{1D29DCE8-19C2-D23A-F9FF-799B0226203F}"/>
          </ac:picMkLst>
        </pc:picChg>
        <pc:picChg chg="add mod">
          <ac:chgData name="Tarján Gábor" userId="6f1b60f9-b596-4d7c-8308-a6127a833ddb" providerId="ADAL" clId="{AD1F4537-9FE8-4D97-B502-FBD3E3353495}" dt="2025-01-09T15:09:02.113" v="799" actId="14100"/>
          <ac:picMkLst>
            <pc:docMk/>
            <pc:sldMk cId="4111446238" sldId="282"/>
            <ac:picMk id="9" creationId="{F015E9EC-6058-BAEE-9E4E-71388F22075E}"/>
          </ac:picMkLst>
        </pc:picChg>
      </pc:sldChg>
      <pc:sldChg chg="modSp mod">
        <pc:chgData name="Tarján Gábor" userId="6f1b60f9-b596-4d7c-8308-a6127a833ddb" providerId="ADAL" clId="{AD1F4537-9FE8-4D97-B502-FBD3E3353495}" dt="2025-01-09T14:29:41.287" v="363" actId="6549"/>
        <pc:sldMkLst>
          <pc:docMk/>
          <pc:sldMk cId="25015480" sldId="291"/>
        </pc:sldMkLst>
        <pc:spChg chg="mod">
          <ac:chgData name="Tarján Gábor" userId="6f1b60f9-b596-4d7c-8308-a6127a833ddb" providerId="ADAL" clId="{AD1F4537-9FE8-4D97-B502-FBD3E3353495}" dt="2025-01-09T14:29:41.287" v="363" actId="6549"/>
          <ac:spMkLst>
            <pc:docMk/>
            <pc:sldMk cId="25015480" sldId="291"/>
            <ac:spMk id="2" creationId="{341C780D-109B-4ADB-B203-814EF6CD7276}"/>
          </ac:spMkLst>
        </pc:spChg>
      </pc:sldChg>
      <pc:sldChg chg="modAnim">
        <pc:chgData name="Tarján Gábor" userId="6f1b60f9-b596-4d7c-8308-a6127a833ddb" providerId="ADAL" clId="{AD1F4537-9FE8-4D97-B502-FBD3E3353495}" dt="2025-01-09T16:05:24.268" v="1154"/>
        <pc:sldMkLst>
          <pc:docMk/>
          <pc:sldMk cId="1364969533" sldId="306"/>
        </pc:sldMkLst>
      </pc:sldChg>
      <pc:sldChg chg="modSp mod modAnim">
        <pc:chgData name="Tarján Gábor" userId="6f1b60f9-b596-4d7c-8308-a6127a833ddb" providerId="ADAL" clId="{AD1F4537-9FE8-4D97-B502-FBD3E3353495}" dt="2025-01-09T16:05:31.884" v="1155"/>
        <pc:sldMkLst>
          <pc:docMk/>
          <pc:sldMk cId="842068720" sldId="307"/>
        </pc:sldMkLst>
        <pc:spChg chg="mod">
          <ac:chgData name="Tarján Gábor" userId="6f1b60f9-b596-4d7c-8308-a6127a833ddb" providerId="ADAL" clId="{AD1F4537-9FE8-4D97-B502-FBD3E3353495}" dt="2025-01-09T14:24:40.320" v="27" actId="20577"/>
          <ac:spMkLst>
            <pc:docMk/>
            <pc:sldMk cId="842068720" sldId="307"/>
            <ac:spMk id="9" creationId="{BED08609-45BB-6559-2166-3005343F4EE5}"/>
          </ac:spMkLst>
        </pc:spChg>
      </pc:sldChg>
      <pc:sldChg chg="modSp new del mod">
        <pc:chgData name="Tarján Gábor" userId="6f1b60f9-b596-4d7c-8308-a6127a833ddb" providerId="ADAL" clId="{AD1F4537-9FE8-4D97-B502-FBD3E3353495}" dt="2025-01-09T14:47:45.623" v="511" actId="47"/>
        <pc:sldMkLst>
          <pc:docMk/>
          <pc:sldMk cId="261379861" sldId="308"/>
        </pc:sldMkLst>
        <pc:spChg chg="mod">
          <ac:chgData name="Tarján Gábor" userId="6f1b60f9-b596-4d7c-8308-a6127a833ddb" providerId="ADAL" clId="{AD1F4537-9FE8-4D97-B502-FBD3E3353495}" dt="2025-01-09T14:47:41.698" v="510" actId="20577"/>
          <ac:spMkLst>
            <pc:docMk/>
            <pc:sldMk cId="261379861" sldId="308"/>
            <ac:spMk id="2" creationId="{5661D2F6-A415-CEC4-E4F3-B0A4785D28DA}"/>
          </ac:spMkLst>
        </pc:spChg>
      </pc:sldChg>
      <pc:sldChg chg="addSp delSp modSp mod">
        <pc:chgData name="Tarján Gábor" userId="6f1b60f9-b596-4d7c-8308-a6127a833ddb" providerId="ADAL" clId="{AD1F4537-9FE8-4D97-B502-FBD3E3353495}" dt="2025-01-09T15:07:56.212" v="791" actId="20577"/>
        <pc:sldMkLst>
          <pc:docMk/>
          <pc:sldMk cId="3184871234" sldId="308"/>
        </pc:sldMkLst>
        <pc:spChg chg="add del mod">
          <ac:chgData name="Tarján Gábor" userId="6f1b60f9-b596-4d7c-8308-a6127a833ddb" providerId="ADAL" clId="{AD1F4537-9FE8-4D97-B502-FBD3E3353495}" dt="2025-01-09T15:07:56.212" v="791" actId="20577"/>
          <ac:spMkLst>
            <pc:docMk/>
            <pc:sldMk cId="3184871234" sldId="308"/>
            <ac:spMk id="2" creationId="{6DA80863-07EE-04E6-EE98-0E2DDA3AAA27}"/>
          </ac:spMkLst>
        </pc:spChg>
        <pc:spChg chg="mod">
          <ac:chgData name="Tarján Gábor" userId="6f1b60f9-b596-4d7c-8308-a6127a833ddb" providerId="ADAL" clId="{AD1F4537-9FE8-4D97-B502-FBD3E3353495}" dt="2025-01-09T14:49:05.943" v="564" actId="1076"/>
          <ac:spMkLst>
            <pc:docMk/>
            <pc:sldMk cId="3184871234" sldId="308"/>
            <ac:spMk id="3" creationId="{3DEB19BD-74C5-84A8-D471-DB108254CFC9}"/>
          </ac:spMkLst>
        </pc:spChg>
      </pc:sldChg>
      <pc:sldChg chg="modSp mod">
        <pc:chgData name="Tarján Gábor" userId="6f1b60f9-b596-4d7c-8308-a6127a833ddb" providerId="ADAL" clId="{AD1F4537-9FE8-4D97-B502-FBD3E3353495}" dt="2025-01-09T16:03:34.101" v="1151" actId="20577"/>
        <pc:sldMkLst>
          <pc:docMk/>
          <pc:sldMk cId="171457595" sldId="309"/>
        </pc:sldMkLst>
        <pc:spChg chg="mod">
          <ac:chgData name="Tarján Gábor" userId="6f1b60f9-b596-4d7c-8308-a6127a833ddb" providerId="ADAL" clId="{AD1F4537-9FE8-4D97-B502-FBD3E3353495}" dt="2025-01-09T16:03:34.101" v="1151" actId="20577"/>
          <ac:spMkLst>
            <pc:docMk/>
            <pc:sldMk cId="171457595" sldId="309"/>
            <ac:spMk id="2" creationId="{52E7A4A4-CC83-1656-78E4-98EAB6B6CA25}"/>
          </ac:spMkLst>
        </pc:spChg>
        <pc:spChg chg="mod">
          <ac:chgData name="Tarján Gábor" userId="6f1b60f9-b596-4d7c-8308-a6127a833ddb" providerId="ADAL" clId="{AD1F4537-9FE8-4D97-B502-FBD3E3353495}" dt="2025-01-09T14:49:26.287" v="583" actId="6549"/>
          <ac:spMkLst>
            <pc:docMk/>
            <pc:sldMk cId="171457595" sldId="309"/>
            <ac:spMk id="3" creationId="{2CFF44D9-8B34-94A4-8590-1A038633A897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1AEBFF-76EF-460F-8233-A494BBCCD3D0}" type="datetimeFigureOut">
              <a:rPr lang="hu-HU" smtClean="0"/>
              <a:t>2025. 01. 09.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447213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9447213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AA4046-E5DA-445F-999C-7E20F4B45A2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391664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hu-HU"/>
              <a:t>A jegyzetformátum szerkesztéséhez kattintson ide</a:t>
            </a:r>
            <a:endParaRPr/>
          </a:p>
        </p:txBody>
      </p:sp>
      <p:sp>
        <p:nvSpPr>
          <p:cNvPr id="127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hu-HU"/>
              <a:t>&lt;élőfej&gt;</a:t>
            </a:r>
            <a:endParaRPr/>
          </a:p>
        </p:txBody>
      </p:sp>
      <p:sp>
        <p:nvSpPr>
          <p:cNvPr id="128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wrap="none" lIns="0" tIns="0" rIns="0" bIns="0"/>
          <a:lstStyle/>
          <a:p>
            <a:pPr algn="r"/>
            <a:r>
              <a:rPr lang="hu-HU"/>
              <a:t>&lt;dátum/idő&gt;</a:t>
            </a:r>
            <a:endParaRPr/>
          </a:p>
        </p:txBody>
      </p:sp>
      <p:sp>
        <p:nvSpPr>
          <p:cNvPr id="129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wrap="none" lIns="0" tIns="0" rIns="0" bIns="0" anchor="b"/>
          <a:lstStyle/>
          <a:p>
            <a:r>
              <a:rPr lang="hu-HU"/>
              <a:t>&lt;élőláb&gt;</a:t>
            </a:r>
            <a:endParaRPr/>
          </a:p>
        </p:txBody>
      </p:sp>
      <p:sp>
        <p:nvSpPr>
          <p:cNvPr id="130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wrap="none" lIns="0" tIns="0" rIns="0" bIns="0" anchor="b"/>
          <a:lstStyle/>
          <a:p>
            <a:pPr algn="r"/>
            <a:fld id="{6E884CB3-57AA-4A42-880B-9405B6238A7F}" type="slidenum">
              <a:rPr lang="hu-H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09710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TextShape 1"/>
          <p:cNvSpPr txBox="1"/>
          <p:nvPr/>
        </p:nvSpPr>
        <p:spPr>
          <a:xfrm>
            <a:off x="0" y="0"/>
            <a:ext cx="2972520" cy="49752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hu-HU" sz="1200" b="1">
                <a:solidFill>
                  <a:srgbClr val="0D0147"/>
                </a:solidFill>
                <a:latin typeface="Tahoma"/>
                <a:ea typeface="+mn-ea"/>
              </a:rPr>
              <a:t>Információvédelem Menedzselése LVI. Szakmai Fórum</a:t>
            </a:r>
            <a:endParaRPr/>
          </a:p>
        </p:txBody>
      </p:sp>
      <p:sp>
        <p:nvSpPr>
          <p:cNvPr id="155" name="PlaceHolder 2"/>
          <p:cNvSpPr>
            <a:spLocks noGrp="1"/>
          </p:cNvSpPr>
          <p:nvPr>
            <p:ph type="body"/>
          </p:nvPr>
        </p:nvSpPr>
        <p:spPr>
          <a:xfrm>
            <a:off x="914040" y="4723920"/>
            <a:ext cx="5029920" cy="447552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241439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extShape 1"/>
          <p:cNvSpPr txBox="1"/>
          <p:nvPr/>
        </p:nvSpPr>
        <p:spPr>
          <a:xfrm>
            <a:off x="0" y="0"/>
            <a:ext cx="2972520" cy="49752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hu-HU" sz="1200" b="1">
                <a:solidFill>
                  <a:srgbClr val="0D0147"/>
                </a:solidFill>
                <a:latin typeface="Tahoma"/>
                <a:ea typeface="+mn-ea"/>
              </a:rPr>
              <a:t>Információvédelem Menedzselése LVI. Szakmai Fórum</a:t>
            </a:r>
            <a:endParaRPr/>
          </a:p>
        </p:txBody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914040" y="4723920"/>
            <a:ext cx="5029920" cy="447552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079484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A496FD-0C27-A164-65BD-4432D4D2CD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extShape 1">
            <a:extLst>
              <a:ext uri="{FF2B5EF4-FFF2-40B4-BE49-F238E27FC236}">
                <a16:creationId xmlns:a16="http://schemas.microsoft.com/office/drawing/2014/main" id="{016C154D-6249-EBB6-8FE4-E86EC9C9F636}"/>
              </a:ext>
            </a:extLst>
          </p:cNvPr>
          <p:cNvSpPr txBox="1"/>
          <p:nvPr/>
        </p:nvSpPr>
        <p:spPr>
          <a:xfrm>
            <a:off x="0" y="0"/>
            <a:ext cx="2972520" cy="49752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hu-HU" sz="1200" b="1">
                <a:solidFill>
                  <a:srgbClr val="0D0147"/>
                </a:solidFill>
                <a:latin typeface="Tahoma"/>
                <a:ea typeface="+mn-ea"/>
              </a:rPr>
              <a:t>Információvédelem Menedzselése LVI. Szakmai Fórum</a:t>
            </a:r>
            <a:endParaRPr/>
          </a:p>
        </p:txBody>
      </p:sp>
      <p:sp>
        <p:nvSpPr>
          <p:cNvPr id="157" name="PlaceHolder 2">
            <a:extLst>
              <a:ext uri="{FF2B5EF4-FFF2-40B4-BE49-F238E27FC236}">
                <a16:creationId xmlns:a16="http://schemas.microsoft.com/office/drawing/2014/main" id="{3377A2B1-0AC6-1BB8-DFAB-C06537A76AD1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914040" y="4723920"/>
            <a:ext cx="5029920" cy="4475520"/>
          </a:xfrm>
          <a:prstGeom prst="rect">
            <a:avLst/>
          </a:prstGeom>
        </p:spPr>
        <p:txBody>
          <a:bodyPr/>
          <a:lstStyle/>
          <a:p>
            <a:pPr marL="0" indent="0">
              <a:buFontTx/>
              <a:buNone/>
            </a:pPr>
            <a:r>
              <a:rPr lang="hu-HU" sz="1200" dirty="0">
                <a:solidFill>
                  <a:srgbClr val="000000"/>
                </a:solidFill>
                <a:latin typeface="Arial"/>
              </a:rPr>
              <a:t>meg is lett a következménye)</a:t>
            </a:r>
          </a:p>
          <a:p>
            <a:pPr marL="171450" indent="-171450">
              <a:buFontTx/>
              <a:buChar char="-"/>
            </a:pPr>
            <a:r>
              <a:rPr lang="hu-HU" dirty="0"/>
              <a:t>KV</a:t>
            </a:r>
          </a:p>
          <a:p>
            <a:pPr marL="171450" indent="-171450">
              <a:buFontTx/>
              <a:buChar char="-"/>
            </a:pPr>
            <a:r>
              <a:rPr lang="hu-HU" dirty="0"/>
              <a:t>Videó</a:t>
            </a:r>
          </a:p>
          <a:p>
            <a:pPr marL="171450" indent="-171450">
              <a:buFontTx/>
              <a:buChar char="-"/>
            </a:pPr>
            <a:r>
              <a:rPr lang="hu-HU" dirty="0"/>
              <a:t>tervek elmaradása (új </a:t>
            </a:r>
            <a:r>
              <a:rPr lang="hu-HU" dirty="0" err="1"/>
              <a:t>onlap</a:t>
            </a:r>
            <a:r>
              <a:rPr lang="hu-HU" dirty="0"/>
              <a:t>, levelező rendszer,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214136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FA9F64-AAFD-8BEE-BCAA-4F522FB3BA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extShape 1">
            <a:extLst>
              <a:ext uri="{FF2B5EF4-FFF2-40B4-BE49-F238E27FC236}">
                <a16:creationId xmlns:a16="http://schemas.microsoft.com/office/drawing/2014/main" id="{BA3769EF-17FA-C2EE-4C0C-772436C8EBF2}"/>
              </a:ext>
            </a:extLst>
          </p:cNvPr>
          <p:cNvSpPr txBox="1"/>
          <p:nvPr/>
        </p:nvSpPr>
        <p:spPr>
          <a:xfrm>
            <a:off x="0" y="0"/>
            <a:ext cx="2972520" cy="49752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hu-HU" sz="1200" b="1">
                <a:solidFill>
                  <a:srgbClr val="0D0147"/>
                </a:solidFill>
                <a:latin typeface="Tahoma"/>
                <a:ea typeface="+mn-ea"/>
              </a:rPr>
              <a:t>Információvédelem Menedzselése LVI. Szakmai Fórum</a:t>
            </a:r>
            <a:endParaRPr/>
          </a:p>
        </p:txBody>
      </p:sp>
      <p:sp>
        <p:nvSpPr>
          <p:cNvPr id="157" name="PlaceHolder 2">
            <a:extLst>
              <a:ext uri="{FF2B5EF4-FFF2-40B4-BE49-F238E27FC236}">
                <a16:creationId xmlns:a16="http://schemas.microsoft.com/office/drawing/2014/main" id="{7AD98E41-A08F-25B0-AFA2-7D2F064E67F5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914040" y="4723920"/>
            <a:ext cx="5029920" cy="4475520"/>
          </a:xfrm>
          <a:prstGeom prst="rect">
            <a:avLst/>
          </a:prstGeom>
        </p:spPr>
        <p:txBody>
          <a:bodyPr/>
          <a:lstStyle/>
          <a:p>
            <a:pPr marL="171450" indent="-171450">
              <a:buFontTx/>
              <a:buChar char="-"/>
            </a:pPr>
            <a:r>
              <a:rPr lang="hu-HU" sz="1200" dirty="0">
                <a:solidFill>
                  <a:srgbClr val="000000"/>
                </a:solidFill>
                <a:latin typeface="Arial"/>
              </a:rPr>
              <a:t>Folytassuk, mert lehet</a:t>
            </a:r>
          </a:p>
          <a:p>
            <a:pPr marL="171450" indent="-171450">
              <a:buFontTx/>
              <a:buChar char="-"/>
            </a:pPr>
            <a:r>
              <a:rPr lang="hu-HU" sz="1200" dirty="0">
                <a:solidFill>
                  <a:srgbClr val="000000"/>
                </a:solidFill>
                <a:latin typeface="Arial"/>
              </a:rPr>
              <a:t>Levelező rendszer – januárban 2 párhuzamos helyről</a:t>
            </a:r>
          </a:p>
          <a:p>
            <a:pPr marL="171450" indent="-171450">
              <a:buFontTx/>
              <a:buChar char="-"/>
            </a:pPr>
            <a:r>
              <a:rPr lang="hu-HU" sz="1200" dirty="0">
                <a:solidFill>
                  <a:srgbClr val="000000"/>
                </a:solidFill>
                <a:latin typeface="Arial"/>
              </a:rPr>
              <a:t>Az értékelő alja most kicsit szükségtelen</a:t>
            </a:r>
          </a:p>
          <a:p>
            <a:pPr marL="171450" indent="-171450">
              <a:buFontTx/>
              <a:buChar char="-"/>
            </a:pPr>
            <a:r>
              <a:rPr lang="hu-HU" sz="1200" dirty="0">
                <a:solidFill>
                  <a:srgbClr val="000000"/>
                </a:solidFill>
                <a:latin typeface="Arial"/>
              </a:rPr>
              <a:t>Lehet a forma is megújul</a:t>
            </a:r>
          </a:p>
          <a:p>
            <a:pPr marL="171450" indent="-171450">
              <a:buFontTx/>
              <a:buChar char="-"/>
            </a:pPr>
            <a:r>
              <a:rPr lang="hu-HU" sz="1200" dirty="0">
                <a:solidFill>
                  <a:srgbClr val="000000"/>
                </a:solidFill>
                <a:latin typeface="Arial"/>
              </a:rPr>
              <a:t>Függetlenség alapelv, B2B</a:t>
            </a:r>
          </a:p>
        </p:txBody>
      </p:sp>
    </p:spTree>
    <p:extLst>
      <p:ext uri="{BB962C8B-B14F-4D97-AF65-F5344CB8AC3E}">
        <p14:creationId xmlns:p14="http://schemas.microsoft.com/office/powerpoint/2010/main" val="6603355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D1B119-92EA-9969-F443-F881BC0A3B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>
            <a:extLst>
              <a:ext uri="{FF2B5EF4-FFF2-40B4-BE49-F238E27FC236}">
                <a16:creationId xmlns:a16="http://schemas.microsoft.com/office/drawing/2014/main" id="{62E65137-69AF-2389-7B36-CDF0754B17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003300" y="1243013"/>
            <a:ext cx="48514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Jegyzetek helye 2">
            <a:extLst>
              <a:ext uri="{FF2B5EF4-FFF2-40B4-BE49-F238E27FC236}">
                <a16:creationId xmlns:a16="http://schemas.microsoft.com/office/drawing/2014/main" id="{613953B3-24DC-3E10-EA0D-3ABB4B1368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39CC52A4-10C9-563D-F849-D5EE65B6C2FA}"/>
              </a:ext>
            </a:extLst>
          </p:cNvPr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6E884CB3-57AA-4A42-880B-9405B6238A7F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056770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138984-129B-B291-00D4-16869C6E07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>
            <a:extLst>
              <a:ext uri="{FF2B5EF4-FFF2-40B4-BE49-F238E27FC236}">
                <a16:creationId xmlns:a16="http://schemas.microsoft.com/office/drawing/2014/main" id="{EADF7D06-476C-4845-48AE-22F5C7E477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003300" y="1243013"/>
            <a:ext cx="48514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Jegyzetek helye 2">
            <a:extLst>
              <a:ext uri="{FF2B5EF4-FFF2-40B4-BE49-F238E27FC236}">
                <a16:creationId xmlns:a16="http://schemas.microsoft.com/office/drawing/2014/main" id="{B221116E-2983-8B21-C7E3-89992B894C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84636FC7-68A6-5E6C-4159-380194D25E21}"/>
              </a:ext>
            </a:extLst>
          </p:cNvPr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6E884CB3-57AA-4A42-880B-9405B6238A7F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184111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003300" y="1243013"/>
            <a:ext cx="48514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6E884CB3-57AA-4A42-880B-9405B6238A7F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748070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extShape 1"/>
          <p:cNvSpPr txBox="1"/>
          <p:nvPr/>
        </p:nvSpPr>
        <p:spPr>
          <a:xfrm>
            <a:off x="0" y="0"/>
            <a:ext cx="2946373" cy="493946"/>
          </a:xfrm>
          <a:prstGeom prst="rect">
            <a:avLst/>
          </a:prstGeom>
        </p:spPr>
        <p:txBody>
          <a:bodyPr lIns="90718" tIns="45359" rIns="90718" bIns="45359"/>
          <a:lstStyle/>
          <a:p>
            <a:pPr>
              <a:lnSpc>
                <a:spcPct val="100000"/>
              </a:lnSpc>
            </a:pPr>
            <a:r>
              <a:rPr lang="hu-HU" sz="1200" b="1">
                <a:solidFill>
                  <a:srgbClr val="0D0147"/>
                </a:solidFill>
                <a:latin typeface="Tahoma"/>
              </a:rPr>
              <a:t>Információvédelem Menedzselése LVI. Szakmai Fórum</a:t>
            </a:r>
            <a:endParaRPr/>
          </a:p>
        </p:txBody>
      </p:sp>
      <p:sp>
        <p:nvSpPr>
          <p:cNvPr id="163" name="PlaceHolder 2"/>
          <p:cNvSpPr>
            <a:spLocks noGrp="1"/>
          </p:cNvSpPr>
          <p:nvPr>
            <p:ph type="body"/>
          </p:nvPr>
        </p:nvSpPr>
        <p:spPr>
          <a:xfrm>
            <a:off x="906000" y="4689989"/>
            <a:ext cx="4985675" cy="444337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44818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95000" y="3681720"/>
            <a:ext cx="89150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506304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49500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40" name="Kép 39"/>
          <p:cNvPicPr/>
          <p:nvPr/>
        </p:nvPicPr>
        <p:blipFill>
          <a:blip r:embed="rId2"/>
          <a:stretch>
            <a:fillRect/>
          </a:stretch>
        </p:blipFill>
        <p:spPr>
          <a:xfrm>
            <a:off x="6049440" y="3681360"/>
            <a:ext cx="2377440" cy="1896840"/>
          </a:xfrm>
          <a:prstGeom prst="rect">
            <a:avLst/>
          </a:prstGeom>
        </p:spPr>
      </p:pic>
      <p:pic>
        <p:nvPicPr>
          <p:cNvPr id="41" name="Kép 40"/>
          <p:cNvPicPr/>
          <p:nvPr/>
        </p:nvPicPr>
        <p:blipFill>
          <a:blip r:embed="rId2"/>
          <a:stretch>
            <a:fillRect/>
          </a:stretch>
        </p:blipFill>
        <p:spPr>
          <a:xfrm>
            <a:off x="1481400" y="3681360"/>
            <a:ext cx="2377440" cy="18968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51" name="PlaceHolder 2"/>
          <p:cNvSpPr>
            <a:spLocks noGrp="1"/>
          </p:cNvSpPr>
          <p:nvPr>
            <p:ph type="subTitle"/>
          </p:nvPr>
        </p:nvSpPr>
        <p:spPr>
          <a:xfrm>
            <a:off x="495000" y="1604520"/>
            <a:ext cx="8915040" cy="3977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subTitle"/>
          </p:nvPr>
        </p:nvSpPr>
        <p:spPr>
          <a:xfrm>
            <a:off x="495000" y="273600"/>
            <a:ext cx="8915040" cy="5308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9500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9" name="PlaceHolder 2"/>
          <p:cNvSpPr>
            <a:spLocks noGrp="1"/>
          </p:cNvSpPr>
          <p:nvPr>
            <p:ph type="subTitle"/>
          </p:nvPr>
        </p:nvSpPr>
        <p:spPr>
          <a:xfrm>
            <a:off x="495000" y="1604520"/>
            <a:ext cx="8915040" cy="3977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506304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495000" y="3681720"/>
            <a:ext cx="89146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95000" y="3681720"/>
            <a:ext cx="89150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7" name="PlaceHolder 4"/>
          <p:cNvSpPr>
            <a:spLocks noGrp="1"/>
          </p:cNvSpPr>
          <p:nvPr>
            <p:ph type="body"/>
          </p:nvPr>
        </p:nvSpPr>
        <p:spPr>
          <a:xfrm>
            <a:off x="506304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8" name="PlaceHolder 5"/>
          <p:cNvSpPr>
            <a:spLocks noGrp="1"/>
          </p:cNvSpPr>
          <p:nvPr>
            <p:ph type="body"/>
          </p:nvPr>
        </p:nvSpPr>
        <p:spPr>
          <a:xfrm>
            <a:off x="49500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82" name="Kép 81"/>
          <p:cNvPicPr/>
          <p:nvPr/>
        </p:nvPicPr>
        <p:blipFill>
          <a:blip r:embed="rId2"/>
          <a:stretch>
            <a:fillRect/>
          </a:stretch>
        </p:blipFill>
        <p:spPr>
          <a:xfrm>
            <a:off x="6049440" y="3681360"/>
            <a:ext cx="2377440" cy="1896840"/>
          </a:xfrm>
          <a:prstGeom prst="rect">
            <a:avLst/>
          </a:prstGeom>
        </p:spPr>
      </p:pic>
      <p:pic>
        <p:nvPicPr>
          <p:cNvPr id="83" name="Kép 82"/>
          <p:cNvPicPr/>
          <p:nvPr/>
        </p:nvPicPr>
        <p:blipFill>
          <a:blip r:embed="rId2"/>
          <a:stretch>
            <a:fillRect/>
          </a:stretch>
        </p:blipFill>
        <p:spPr>
          <a:xfrm>
            <a:off x="1481400" y="3681360"/>
            <a:ext cx="2377440" cy="18968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93" name="PlaceHolder 2"/>
          <p:cNvSpPr>
            <a:spLocks noGrp="1"/>
          </p:cNvSpPr>
          <p:nvPr>
            <p:ph type="subTitle"/>
          </p:nvPr>
        </p:nvSpPr>
        <p:spPr>
          <a:xfrm>
            <a:off x="495000" y="1604520"/>
            <a:ext cx="8915040" cy="3977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subTitle"/>
          </p:nvPr>
        </p:nvSpPr>
        <p:spPr>
          <a:xfrm>
            <a:off x="495000" y="273600"/>
            <a:ext cx="8915040" cy="5308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49500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506304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2" name="PlaceHolder 4"/>
          <p:cNvSpPr>
            <a:spLocks noGrp="1"/>
          </p:cNvSpPr>
          <p:nvPr>
            <p:ph type="body"/>
          </p:nvPr>
        </p:nvSpPr>
        <p:spPr>
          <a:xfrm>
            <a:off x="495000" y="3681720"/>
            <a:ext cx="89146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495000" y="3681720"/>
            <a:ext cx="89150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506304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20" name="PlaceHolder 5"/>
          <p:cNvSpPr>
            <a:spLocks noGrp="1"/>
          </p:cNvSpPr>
          <p:nvPr>
            <p:ph type="body"/>
          </p:nvPr>
        </p:nvSpPr>
        <p:spPr>
          <a:xfrm>
            <a:off x="49500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22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23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124" name="Kép 123"/>
          <p:cNvPicPr/>
          <p:nvPr/>
        </p:nvPicPr>
        <p:blipFill>
          <a:blip r:embed="rId2"/>
          <a:stretch>
            <a:fillRect/>
          </a:stretch>
        </p:blipFill>
        <p:spPr>
          <a:xfrm>
            <a:off x="6049440" y="3681360"/>
            <a:ext cx="2377440" cy="1896840"/>
          </a:xfrm>
          <a:prstGeom prst="rect">
            <a:avLst/>
          </a:prstGeom>
        </p:spPr>
      </p:pic>
      <p:pic>
        <p:nvPicPr>
          <p:cNvPr id="125" name="Kép 124"/>
          <p:cNvPicPr/>
          <p:nvPr/>
        </p:nvPicPr>
        <p:blipFill>
          <a:blip r:embed="rId2"/>
          <a:stretch>
            <a:fillRect/>
          </a:stretch>
        </p:blipFill>
        <p:spPr>
          <a:xfrm>
            <a:off x="1481400" y="3681360"/>
            <a:ext cx="2377440" cy="18968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subTitle"/>
          </p:nvPr>
        </p:nvSpPr>
        <p:spPr>
          <a:xfrm>
            <a:off x="495000" y="273600"/>
            <a:ext cx="8915040" cy="5308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49500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5063040" y="36817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8" name="PlaceHolder 4"/>
          <p:cNvSpPr>
            <a:spLocks noGrp="1"/>
          </p:cNvSpPr>
          <p:nvPr>
            <p:ph type="body"/>
          </p:nvPr>
        </p:nvSpPr>
        <p:spPr>
          <a:xfrm>
            <a:off x="495000" y="3681720"/>
            <a:ext cx="89146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9"/>
          <p:cNvPicPr/>
          <p:nvPr/>
        </p:nvPicPr>
        <p:blipFill>
          <a:blip r:embed="rId14"/>
          <a:stretch>
            <a:fillRect/>
          </a:stretch>
        </p:blipFill>
        <p:spPr>
          <a:xfrm>
            <a:off x="0" y="6324480"/>
            <a:ext cx="9905760" cy="533160"/>
          </a:xfrm>
          <a:prstGeom prst="rect">
            <a:avLst/>
          </a:prstGeom>
        </p:spPr>
      </p:pic>
      <p:pic>
        <p:nvPicPr>
          <p:cNvPr id="9" name="Picture 10"/>
          <p:cNvPicPr/>
          <p:nvPr/>
        </p:nvPicPr>
        <p:blipFill>
          <a:blip r:embed="rId15"/>
          <a:stretch>
            <a:fillRect/>
          </a:stretch>
        </p:blipFill>
        <p:spPr>
          <a:xfrm>
            <a:off x="8255160" y="5943600"/>
            <a:ext cx="1650600" cy="914040"/>
          </a:xfrm>
          <a:prstGeom prst="rect">
            <a:avLst/>
          </a:prstGeom>
        </p:spPr>
      </p:pic>
      <p:pic>
        <p:nvPicPr>
          <p:cNvPr id="2" name="Picture 28"/>
          <p:cNvPicPr/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905760" cy="657000"/>
          </a:xfrm>
          <a:prstGeom prst="rect">
            <a:avLst/>
          </a:prstGeom>
        </p:spPr>
      </p:pic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743040" y="2130480"/>
            <a:ext cx="8419680" cy="146952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hu-HU" sz="2800" b="1">
                <a:solidFill>
                  <a:srgbClr val="0D0147"/>
                </a:solidFill>
                <a:latin typeface="Tahoma"/>
              </a:rPr>
              <a:t>Címszöveg formátumának szerkesztéseMintacím szerkesztése</a:t>
            </a:r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ftr"/>
          </p:nvPr>
        </p:nvSpPr>
        <p:spPr>
          <a:xfrm>
            <a:off x="3384720" y="6248520"/>
            <a:ext cx="3136680" cy="45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" name="PlaceHolder 3"/>
          <p:cNvSpPr>
            <a:spLocks noGrp="1"/>
          </p:cNvSpPr>
          <p:nvPr>
            <p:ph type="sldNum"/>
          </p:nvPr>
        </p:nvSpPr>
        <p:spPr>
          <a:xfrm>
            <a:off x="7264440" y="6019920"/>
            <a:ext cx="2063520" cy="4950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fld id="{F12E3200-EB64-45E5-A435-6433B747F1A3}" type="slidenum">
              <a:rPr lang="hu-HU" sz="1400">
                <a:solidFill>
                  <a:srgbClr val="000000"/>
                </a:solidFill>
                <a:latin typeface="Times New Roman"/>
              </a:rPr>
              <a:t>‹#›</a:t>
            </a:fld>
            <a:endParaRPr/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hu-HU"/>
              <a:t>Vázlatszöveg formátumának szerkesztése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hu-HU"/>
              <a:t>Második vázlatszint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hu-HU"/>
              <a:t>Harmadik vázlatszint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hu-HU"/>
              <a:t>Negyedik vázlatszint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hu-HU"/>
              <a:t>Ötödik vázlatszint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hu-HU"/>
              <a:t>Hatodik vázlatszint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hu-HU"/>
              <a:t>Hetedik vázlatszint</a:t>
            </a:r>
            <a:endParaRPr/>
          </a:p>
        </p:txBody>
      </p:sp>
      <p:pic>
        <p:nvPicPr>
          <p:cNvPr id="10" name="Kép 9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2" y="107593"/>
            <a:ext cx="1424608" cy="169729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9"/>
          <p:cNvPicPr/>
          <p:nvPr/>
        </p:nvPicPr>
        <p:blipFill>
          <a:blip r:embed="rId14"/>
          <a:stretch>
            <a:fillRect/>
          </a:stretch>
        </p:blipFill>
        <p:spPr>
          <a:xfrm>
            <a:off x="0" y="6324480"/>
            <a:ext cx="9905760" cy="533160"/>
          </a:xfrm>
          <a:prstGeom prst="rect">
            <a:avLst/>
          </a:prstGeom>
        </p:spPr>
      </p:pic>
      <p:pic>
        <p:nvPicPr>
          <p:cNvPr id="43" name="Picture 10"/>
          <p:cNvPicPr/>
          <p:nvPr/>
        </p:nvPicPr>
        <p:blipFill>
          <a:blip r:embed="rId15"/>
          <a:stretch>
            <a:fillRect/>
          </a:stretch>
        </p:blipFill>
        <p:spPr>
          <a:xfrm>
            <a:off x="8255160" y="5943600"/>
            <a:ext cx="1650600" cy="914040"/>
          </a:xfrm>
          <a:prstGeom prst="rect">
            <a:avLst/>
          </a:prstGeom>
        </p:spPr>
      </p:pic>
      <p:pic>
        <p:nvPicPr>
          <p:cNvPr id="44" name="Picture 28"/>
          <p:cNvPicPr/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905760" cy="657000"/>
          </a:xfrm>
          <a:prstGeom prst="rect">
            <a:avLst/>
          </a:prstGeom>
        </p:spPr>
      </p:pic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1523880" y="152280"/>
            <a:ext cx="8000640" cy="45684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hu-HU" sz="2800" b="1">
                <a:solidFill>
                  <a:srgbClr val="0D0147"/>
                </a:solidFill>
                <a:latin typeface="Tahoma"/>
              </a:rPr>
              <a:t>Címszöveg formátumának szerkesztéseMintacím szerkesztése</a:t>
            </a:r>
            <a:endParaRPr/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762120" y="1981080"/>
            <a:ext cx="8419680" cy="4114440"/>
          </a:xfrm>
          <a:prstGeom prst="rect">
            <a:avLst/>
          </a:prstGeom>
        </p:spPr>
        <p:txBody>
          <a:bodyPr/>
          <a:lstStyle/>
          <a:p>
            <a:pPr>
              <a:buSzPct val="25000"/>
              <a:buFont typeface="StarSymbol"/>
              <a:buChar char=""/>
            </a:pPr>
            <a:r>
              <a:rPr lang="hu-HU" sz="3200">
                <a:solidFill>
                  <a:srgbClr val="000000"/>
                </a:solidFill>
                <a:latin typeface="Times New Roman"/>
              </a:rPr>
              <a:t>Vázlatszöveg formátumának szerkesztése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hu-HU" sz="3200">
                <a:solidFill>
                  <a:srgbClr val="000000"/>
                </a:solidFill>
                <a:latin typeface="Times New Roman"/>
              </a:rPr>
              <a:t>Második vázlatszint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hu-HU" sz="3200">
                <a:solidFill>
                  <a:srgbClr val="000000"/>
                </a:solidFill>
                <a:latin typeface="Times New Roman"/>
              </a:rPr>
              <a:t>Harmadik vázlatszint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hu-HU" sz="3200">
                <a:solidFill>
                  <a:srgbClr val="000000"/>
                </a:solidFill>
                <a:latin typeface="Times New Roman"/>
              </a:rPr>
              <a:t>Negyedik vázlatszint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hu-HU" sz="3200">
                <a:solidFill>
                  <a:srgbClr val="000000"/>
                </a:solidFill>
                <a:latin typeface="Times New Roman"/>
              </a:rPr>
              <a:t>Ötödik vázlatszint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hu-HU" sz="3200">
                <a:solidFill>
                  <a:srgbClr val="000000"/>
                </a:solidFill>
                <a:latin typeface="Times New Roman"/>
              </a:rPr>
              <a:t>Hatodik vázlatszint</a:t>
            </a:r>
            <a:endParaRPr/>
          </a:p>
          <a:p>
            <a:pPr>
              <a:lnSpc>
                <a:spcPct val="100000"/>
              </a:lnSpc>
              <a:buFont typeface="StarSymbol"/>
              <a:buChar char=""/>
            </a:pPr>
            <a:r>
              <a:rPr lang="hu-HU" sz="3200">
                <a:solidFill>
                  <a:srgbClr val="000000"/>
                </a:solidFill>
                <a:latin typeface="Times New Roman"/>
              </a:rPr>
              <a:t>Hetedik vázlatszintMintaszöveg szerkesztése</a:t>
            </a:r>
            <a:endParaRPr/>
          </a:p>
          <a:p>
            <a:pPr lvl="1">
              <a:lnSpc>
                <a:spcPct val="100000"/>
              </a:lnSpc>
              <a:buSzPct val="25000"/>
              <a:buFont typeface="StarSymbol"/>
              <a:buChar char=""/>
            </a:pPr>
            <a:r>
              <a:rPr lang="hu-HU" sz="2800">
                <a:solidFill>
                  <a:srgbClr val="000000"/>
                </a:solidFill>
                <a:latin typeface="Times New Roman"/>
              </a:rPr>
              <a:t>Második szint</a:t>
            </a:r>
            <a:endParaRPr/>
          </a:p>
          <a:p>
            <a:pPr lvl="2"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hu-HU" sz="2400">
                <a:solidFill>
                  <a:srgbClr val="000000"/>
                </a:solidFill>
                <a:latin typeface="Times New Roman"/>
              </a:rPr>
              <a:t>Harmadik szint</a:t>
            </a:r>
            <a:endParaRPr/>
          </a:p>
          <a:p>
            <a:pPr lvl="3">
              <a:lnSpc>
                <a:spcPct val="100000"/>
              </a:lnSpc>
              <a:buSzPct val="25000"/>
              <a:buFont typeface="StarSymbol"/>
              <a:buChar char=""/>
            </a:pPr>
            <a:r>
              <a:rPr lang="hu-HU" sz="2000">
                <a:solidFill>
                  <a:srgbClr val="000000"/>
                </a:solidFill>
                <a:latin typeface="Times New Roman"/>
              </a:rPr>
              <a:t>Negyedik szint</a:t>
            </a:r>
            <a:endParaRPr/>
          </a:p>
          <a:p>
            <a:pPr lvl="4"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hu-HU" sz="2000">
                <a:solidFill>
                  <a:srgbClr val="000000"/>
                </a:solidFill>
                <a:latin typeface="Times New Roman"/>
              </a:rPr>
              <a:t>Ötödik szint</a:t>
            </a:r>
            <a:endParaRPr/>
          </a:p>
        </p:txBody>
      </p:sp>
      <p:sp>
        <p:nvSpPr>
          <p:cNvPr id="48" name="PlaceHolder 3"/>
          <p:cNvSpPr>
            <a:spLocks noGrp="1"/>
          </p:cNvSpPr>
          <p:nvPr>
            <p:ph type="ftr"/>
          </p:nvPr>
        </p:nvSpPr>
        <p:spPr>
          <a:xfrm>
            <a:off x="3384720" y="6248520"/>
            <a:ext cx="3136680" cy="45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9" name="PlaceHolder 4"/>
          <p:cNvSpPr>
            <a:spLocks noGrp="1"/>
          </p:cNvSpPr>
          <p:nvPr>
            <p:ph type="sldNum"/>
          </p:nvPr>
        </p:nvSpPr>
        <p:spPr>
          <a:xfrm>
            <a:off x="7264440" y="6019920"/>
            <a:ext cx="2063520" cy="4950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fld id="{7BA7AB8F-E1C2-4C9D-9AB0-83A808DDBC97}" type="slidenum">
              <a:rPr lang="hu-HU" sz="1400">
                <a:solidFill>
                  <a:srgbClr val="000000"/>
                </a:solidFill>
                <a:latin typeface="Times New Roman"/>
              </a:rPr>
              <a:t>‹#›</a:t>
            </a:fld>
            <a:endParaRPr/>
          </a:p>
        </p:txBody>
      </p:sp>
      <p:pic>
        <p:nvPicPr>
          <p:cNvPr id="2" name="Kép 1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1" y="108134"/>
            <a:ext cx="1426206" cy="16992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Picture 9"/>
          <p:cNvPicPr/>
          <p:nvPr/>
        </p:nvPicPr>
        <p:blipFill>
          <a:blip r:embed="rId14"/>
          <a:stretch>
            <a:fillRect/>
          </a:stretch>
        </p:blipFill>
        <p:spPr>
          <a:xfrm>
            <a:off x="0" y="6324480"/>
            <a:ext cx="9905760" cy="533160"/>
          </a:xfrm>
          <a:prstGeom prst="rect">
            <a:avLst/>
          </a:prstGeom>
        </p:spPr>
      </p:pic>
      <p:pic>
        <p:nvPicPr>
          <p:cNvPr id="85" name="Picture 10"/>
          <p:cNvPicPr/>
          <p:nvPr/>
        </p:nvPicPr>
        <p:blipFill>
          <a:blip r:embed="rId15"/>
          <a:stretch>
            <a:fillRect/>
          </a:stretch>
        </p:blipFill>
        <p:spPr>
          <a:xfrm>
            <a:off x="8255160" y="5943600"/>
            <a:ext cx="1650600" cy="914040"/>
          </a:xfrm>
          <a:prstGeom prst="rect">
            <a:avLst/>
          </a:prstGeom>
        </p:spPr>
      </p:pic>
      <p:pic>
        <p:nvPicPr>
          <p:cNvPr id="86" name="Picture 28"/>
          <p:cNvPicPr/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905760" cy="657000"/>
          </a:xfrm>
          <a:prstGeom prst="rect">
            <a:avLst/>
          </a:prstGeom>
        </p:spPr>
      </p:pic>
      <p:sp>
        <p:nvSpPr>
          <p:cNvPr id="88" name="PlaceHolder 1"/>
          <p:cNvSpPr>
            <a:spLocks noGrp="1"/>
          </p:cNvSpPr>
          <p:nvPr>
            <p:ph type="ftr"/>
          </p:nvPr>
        </p:nvSpPr>
        <p:spPr>
          <a:xfrm>
            <a:off x="3384720" y="6248520"/>
            <a:ext cx="3136680" cy="45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9" name="PlaceHolder 2"/>
          <p:cNvSpPr>
            <a:spLocks noGrp="1"/>
          </p:cNvSpPr>
          <p:nvPr>
            <p:ph type="sldNum"/>
          </p:nvPr>
        </p:nvSpPr>
        <p:spPr>
          <a:xfrm>
            <a:off x="7264440" y="6019920"/>
            <a:ext cx="2063520" cy="4950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fld id="{8606A5F8-FD5A-408D-9822-E51918D20893}" type="slidenum">
              <a:rPr lang="hu-HU" sz="1400">
                <a:solidFill>
                  <a:srgbClr val="000000"/>
                </a:solidFill>
                <a:latin typeface="Times New Roman"/>
              </a:rPr>
              <a:t>‹#›</a:t>
            </a:fld>
            <a:endParaRPr/>
          </a:p>
        </p:txBody>
      </p:sp>
      <p:sp>
        <p:nvSpPr>
          <p:cNvPr id="90" name="PlaceHolder 3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r>
              <a:rPr lang="hu-HU"/>
              <a:t>Címszöveg formátumának szerkesztése</a:t>
            </a:r>
            <a:endParaRPr/>
          </a:p>
        </p:txBody>
      </p:sp>
      <p:sp>
        <p:nvSpPr>
          <p:cNvPr id="91" name="PlaceHolder 4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hu-HU"/>
              <a:t>Vázlatszöveg formátumának szerkesztése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hu-HU"/>
              <a:t>Második vázlatszint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hu-HU"/>
              <a:t>Harmadik vázlatszint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hu-HU"/>
              <a:t>Negyedik vázlatszint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hu-HU"/>
              <a:t>Ötödik vázlatszint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hu-HU"/>
              <a:t>Hatodik vázlatszint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hu-HU"/>
              <a:t>Hetedik vázlatszint</a:t>
            </a:r>
            <a:endParaRPr/>
          </a:p>
        </p:txBody>
      </p:sp>
      <p:pic>
        <p:nvPicPr>
          <p:cNvPr id="10" name="Kép 9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1" y="108134"/>
            <a:ext cx="1426206" cy="16992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etpecset.h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kibernaptar.hu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extShape 1"/>
          <p:cNvSpPr txBox="1"/>
          <p:nvPr/>
        </p:nvSpPr>
        <p:spPr>
          <a:xfrm>
            <a:off x="2504728" y="908720"/>
            <a:ext cx="5972104" cy="165600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hu-HU" sz="2400" b="1" dirty="0">
                <a:solidFill>
                  <a:srgbClr val="000000"/>
                </a:solidFill>
                <a:latin typeface="Arial"/>
              </a:rPr>
              <a:t>„Információvédelem menedzselése”
</a:t>
            </a:r>
            <a:r>
              <a:rPr lang="hu-HU" sz="2400" b="1" dirty="0">
                <a:solidFill>
                  <a:srgbClr val="FF0000"/>
                </a:solidFill>
                <a:latin typeface="Arial"/>
              </a:rPr>
              <a:t>CXIV. Szakmai Fórum</a:t>
            </a:r>
            <a:r>
              <a:rPr lang="hu-HU" sz="2400" b="1" dirty="0">
                <a:solidFill>
                  <a:srgbClr val="000000"/>
                </a:solidFill>
                <a:latin typeface="Arial"/>
              </a:rPr>
              <a:t>
Budapest, 2025. január 15.</a:t>
            </a:r>
          </a:p>
          <a:p>
            <a:pPr algn="ctr">
              <a:lnSpc>
                <a:spcPct val="100000"/>
              </a:lnSpc>
            </a:pPr>
            <a:r>
              <a:rPr lang="hu-HU" sz="2400" b="1" dirty="0">
                <a:solidFill>
                  <a:srgbClr val="FF0000"/>
                </a:solidFill>
                <a:latin typeface="Arial"/>
              </a:rPr>
              <a:t>Óbudai Egyetem!</a:t>
            </a:r>
            <a:endParaRPr b="1" dirty="0">
              <a:solidFill>
                <a:srgbClr val="FF0000"/>
              </a:solidFill>
            </a:endParaRPr>
          </a:p>
        </p:txBody>
      </p:sp>
      <p:sp>
        <p:nvSpPr>
          <p:cNvPr id="132" name="TextShape 2"/>
          <p:cNvSpPr txBox="1"/>
          <p:nvPr/>
        </p:nvSpPr>
        <p:spPr>
          <a:xfrm>
            <a:off x="3762588" y="2994631"/>
            <a:ext cx="4502780" cy="2903621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80000"/>
              </a:lnSpc>
            </a:pPr>
            <a:r>
              <a:rPr lang="hu-HU" sz="3200" b="1" dirty="0">
                <a:solidFill>
                  <a:srgbClr val="000000"/>
                </a:solidFill>
              </a:rPr>
              <a:t>Bevezető gondolatok</a:t>
            </a:r>
            <a:endParaRPr dirty="0"/>
          </a:p>
          <a:p>
            <a:pPr>
              <a:lnSpc>
                <a:spcPct val="80000"/>
              </a:lnSpc>
            </a:pPr>
            <a:endParaRPr dirty="0"/>
          </a:p>
          <a:p>
            <a:pPr>
              <a:lnSpc>
                <a:spcPct val="80000"/>
              </a:lnSpc>
            </a:pPr>
            <a:endParaRPr dirty="0"/>
          </a:p>
          <a:p>
            <a:pPr algn="ctr">
              <a:lnSpc>
                <a:spcPct val="80000"/>
              </a:lnSpc>
            </a:pPr>
            <a:r>
              <a:rPr lang="hu-HU" sz="2000" b="1" i="1" dirty="0">
                <a:solidFill>
                  <a:srgbClr val="0D0147"/>
                </a:solidFill>
                <a:latin typeface="Arial"/>
              </a:rPr>
              <a:t>Dr. Tarján Gábor</a:t>
            </a:r>
            <a:endParaRPr dirty="0"/>
          </a:p>
          <a:p>
            <a:pPr algn="ctr">
              <a:lnSpc>
                <a:spcPct val="80000"/>
              </a:lnSpc>
            </a:pPr>
            <a:r>
              <a:rPr lang="hu-HU" sz="1600" dirty="0">
                <a:solidFill>
                  <a:srgbClr val="0D0147"/>
                </a:solidFill>
                <a:latin typeface="Arial"/>
              </a:rPr>
              <a:t>Hétpecsét Információbiztonsági Egyesület, </a:t>
            </a:r>
          </a:p>
          <a:p>
            <a:pPr algn="ctr">
              <a:lnSpc>
                <a:spcPct val="80000"/>
              </a:lnSpc>
            </a:pPr>
            <a:r>
              <a:rPr lang="hu-HU" sz="1600" dirty="0" err="1">
                <a:solidFill>
                  <a:srgbClr val="0D0147"/>
                </a:solidFill>
                <a:latin typeface="Arial"/>
              </a:rPr>
              <a:t>al</a:t>
            </a:r>
            <a:r>
              <a:rPr lang="hu-HU" sz="1600" dirty="0">
                <a:solidFill>
                  <a:srgbClr val="0D0147"/>
                </a:solidFill>
                <a:latin typeface="Arial"/>
              </a:rPr>
              <a:t>-elnök</a:t>
            </a:r>
            <a:endParaRPr dirty="0"/>
          </a:p>
          <a:p>
            <a:pPr algn="ctr">
              <a:lnSpc>
                <a:spcPct val="80000"/>
              </a:lnSpc>
            </a:pPr>
            <a:endParaRPr dirty="0"/>
          </a:p>
          <a:p>
            <a:pPr algn="ctr">
              <a:lnSpc>
                <a:spcPct val="80000"/>
              </a:lnSpc>
            </a:pPr>
            <a:r>
              <a:rPr lang="hu-HU" sz="2100" b="1" u="sng" dirty="0">
                <a:solidFill>
                  <a:srgbClr val="0066FF"/>
                </a:solidFill>
                <a:latin typeface="Arial"/>
                <a:hlinkClick r:id="rId3"/>
              </a:rPr>
              <a:t>www.hetpecset.hu</a:t>
            </a:r>
            <a:endParaRPr lang="hu-HU" sz="2100" b="1" u="sng" dirty="0">
              <a:solidFill>
                <a:srgbClr val="0066FF"/>
              </a:solidFill>
              <a:latin typeface="Arial"/>
            </a:endParaRPr>
          </a:p>
          <a:p>
            <a:pPr algn="ctr">
              <a:lnSpc>
                <a:spcPct val="80000"/>
              </a:lnSpc>
            </a:pPr>
            <a:endParaRPr lang="hu-HU" sz="2100" b="1" u="sng" dirty="0">
              <a:solidFill>
                <a:srgbClr val="0066FF"/>
              </a:solidFill>
              <a:latin typeface="Arial"/>
            </a:endParaRPr>
          </a:p>
          <a:p>
            <a:pPr>
              <a:lnSpc>
                <a:spcPct val="80000"/>
              </a:lnSpc>
            </a:pPr>
            <a:endParaRPr dirty="0"/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78A76568-3F1C-AABF-EBCC-BF1ACE1D68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512" y="2132856"/>
            <a:ext cx="2017951" cy="415783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extShape 1"/>
          <p:cNvSpPr txBox="1"/>
          <p:nvPr/>
        </p:nvSpPr>
        <p:spPr>
          <a:xfrm>
            <a:off x="7264440" y="6019920"/>
            <a:ext cx="2063520" cy="4950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fld id="{D8E583D1-96C4-4E1F-8F8E-145E7A507308}" type="slidenum">
              <a:rPr lang="hu-HU" sz="1400">
                <a:solidFill>
                  <a:srgbClr val="000000"/>
                </a:solidFill>
                <a:latin typeface="Times New Roman"/>
              </a:rPr>
              <a:t>2</a:t>
            </a:fld>
            <a:endParaRPr/>
          </a:p>
        </p:txBody>
      </p:sp>
      <p:sp>
        <p:nvSpPr>
          <p:cNvPr id="134" name="TextShape 2"/>
          <p:cNvSpPr txBox="1"/>
          <p:nvPr/>
        </p:nvSpPr>
        <p:spPr>
          <a:xfrm>
            <a:off x="1523880" y="152280"/>
            <a:ext cx="8000640" cy="45684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hu-HU" sz="2400" b="1" dirty="0">
                <a:solidFill>
                  <a:srgbClr val="0D0147"/>
                </a:solidFill>
                <a:latin typeface="Arial"/>
              </a:rPr>
              <a:t>HÉTPECSÉT INFORMÁCIÓBIZTONSÁGI EGYESÜLET</a:t>
            </a:r>
            <a:endParaRPr dirty="0"/>
          </a:p>
        </p:txBody>
      </p:sp>
      <p:sp>
        <p:nvSpPr>
          <p:cNvPr id="135" name="TextShape 3"/>
          <p:cNvSpPr txBox="1"/>
          <p:nvPr/>
        </p:nvSpPr>
        <p:spPr>
          <a:xfrm>
            <a:off x="0" y="1700808"/>
            <a:ext cx="9906000" cy="4464496"/>
          </a:xfrm>
          <a:prstGeom prst="rect">
            <a:avLst/>
          </a:prstGeom>
        </p:spPr>
        <p:txBody>
          <a:bodyPr/>
          <a:lstStyle/>
          <a:p>
            <a:pPr lvl="1">
              <a:lnSpc>
                <a:spcPct val="100000"/>
              </a:lnSpc>
              <a:buSzPct val="25000"/>
              <a:buFont typeface="StarSymbol"/>
              <a:buChar char=""/>
            </a:pPr>
            <a:r>
              <a:rPr lang="hu-HU" sz="2400" dirty="0">
                <a:solidFill>
                  <a:srgbClr val="000000"/>
                </a:solidFill>
                <a:latin typeface="Arial"/>
              </a:rPr>
              <a:t>2001-től óta „Értékteremtő munkacsoport”</a:t>
            </a:r>
            <a:endParaRPr dirty="0"/>
          </a:p>
          <a:p>
            <a:pPr lvl="2"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hu-HU" sz="2000" dirty="0" err="1">
                <a:solidFill>
                  <a:srgbClr val="000000"/>
                </a:solidFill>
                <a:latin typeface="Arial"/>
              </a:rPr>
              <a:t>MagiCom</a:t>
            </a:r>
            <a:r>
              <a:rPr lang="hu-HU" sz="2000" dirty="0">
                <a:solidFill>
                  <a:srgbClr val="000000"/>
                </a:solidFill>
                <a:latin typeface="Arial"/>
              </a:rPr>
              <a:t> + Szenzor + magánszemélyek</a:t>
            </a:r>
            <a:endParaRPr dirty="0"/>
          </a:p>
          <a:p>
            <a:pPr lvl="2"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hu-HU" sz="2000" dirty="0">
                <a:solidFill>
                  <a:srgbClr val="000000"/>
                </a:solidFill>
                <a:latin typeface="Arial"/>
              </a:rPr>
              <a:t>BS7799 szabvány fordítás</a:t>
            </a:r>
            <a:endParaRPr dirty="0"/>
          </a:p>
          <a:p>
            <a:pPr lvl="2"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hu-HU" sz="2000" dirty="0">
                <a:solidFill>
                  <a:srgbClr val="000000"/>
                </a:solidFill>
                <a:latin typeface="Arial"/>
              </a:rPr>
              <a:t>oktatási tematikák készítése</a:t>
            </a:r>
            <a:endParaRPr dirty="0"/>
          </a:p>
          <a:p>
            <a:endParaRPr dirty="0"/>
          </a:p>
          <a:p>
            <a:pPr lvl="1">
              <a:lnSpc>
                <a:spcPct val="100000"/>
              </a:lnSpc>
              <a:buSzPct val="25000"/>
              <a:buFont typeface="StarSymbol"/>
              <a:buChar char=""/>
            </a:pPr>
            <a:r>
              <a:rPr lang="hu-HU" sz="2400" dirty="0">
                <a:solidFill>
                  <a:srgbClr val="000000"/>
                </a:solidFill>
                <a:latin typeface="Arial"/>
              </a:rPr>
              <a:t>2004-ben 12 magánszemély megalakítja a</a:t>
            </a:r>
            <a:endParaRPr dirty="0"/>
          </a:p>
          <a:p>
            <a:r>
              <a:rPr lang="hu-HU" sz="2400" dirty="0">
                <a:solidFill>
                  <a:srgbClr val="000000"/>
                </a:solidFill>
                <a:latin typeface="Arial"/>
              </a:rPr>
              <a:t>	 </a:t>
            </a:r>
            <a:r>
              <a:rPr lang="hu-HU" sz="2400" b="1" dirty="0">
                <a:solidFill>
                  <a:srgbClr val="000000"/>
                </a:solidFill>
                <a:latin typeface="Arial"/>
              </a:rPr>
              <a:t>Hétpecsét Információbiztonsági Egyesület</a:t>
            </a:r>
            <a:r>
              <a:rPr lang="hu-HU" sz="2400" dirty="0">
                <a:solidFill>
                  <a:srgbClr val="000000"/>
                </a:solidFill>
                <a:latin typeface="Arial"/>
              </a:rPr>
              <a:t>et</a:t>
            </a:r>
            <a:endParaRPr dirty="0"/>
          </a:p>
          <a:p>
            <a:endParaRPr dirty="0"/>
          </a:p>
          <a:p>
            <a:pPr lvl="5">
              <a:buSzPct val="25000"/>
            </a:pPr>
            <a:r>
              <a:rPr lang="hu-HU" sz="2400" dirty="0">
                <a:solidFill>
                  <a:srgbClr val="000000"/>
                </a:solidFill>
                <a:latin typeface="Arial"/>
              </a:rPr>
              <a:t>Céljaink </a:t>
            </a:r>
            <a:r>
              <a:rPr lang="hu-HU" sz="2400" dirty="0">
                <a:solidFill>
                  <a:srgbClr val="FF0000"/>
                </a:solidFill>
                <a:latin typeface="Arial"/>
              </a:rPr>
              <a:t>B2B</a:t>
            </a:r>
            <a:r>
              <a:rPr lang="hu-HU" sz="2400" dirty="0">
                <a:solidFill>
                  <a:srgbClr val="000000"/>
                </a:solidFill>
                <a:latin typeface="Arial"/>
              </a:rPr>
              <a:t>: </a:t>
            </a:r>
            <a:endParaRPr dirty="0"/>
          </a:p>
          <a:p>
            <a:pPr lvl="5">
              <a:buSzPct val="25000"/>
            </a:pPr>
            <a:r>
              <a:rPr lang="hu-HU" sz="2000" dirty="0">
                <a:solidFill>
                  <a:srgbClr val="000000"/>
                </a:solidFill>
                <a:latin typeface="Arial"/>
              </a:rPr>
              <a:t>- az információs társadalom biztonságának támogatása</a:t>
            </a:r>
            <a:endParaRPr dirty="0"/>
          </a:p>
          <a:p>
            <a:pPr lvl="5">
              <a:buSzPct val="25000"/>
            </a:pPr>
            <a:r>
              <a:rPr lang="hu-HU" sz="2000" dirty="0">
                <a:solidFill>
                  <a:srgbClr val="000000"/>
                </a:solidFill>
                <a:latin typeface="Arial"/>
              </a:rPr>
              <a:t>- az információvédelem kultúrájának és ismereteinek terjesztése, 	a tudatosság kialakítása</a:t>
            </a:r>
            <a:endParaRPr dirty="0"/>
          </a:p>
          <a:p>
            <a:pPr lvl="5">
              <a:buSzPct val="25000"/>
            </a:pPr>
            <a:r>
              <a:rPr lang="hu-HU" sz="2000" dirty="0">
                <a:solidFill>
                  <a:srgbClr val="000000"/>
                </a:solidFill>
                <a:latin typeface="Arial"/>
              </a:rPr>
              <a:t>- információvédelmi szakmai műhely létrehozása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0BD9B65C-23CC-A157-CFFF-3DB6712A3F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6110" y="678805"/>
            <a:ext cx="3589890" cy="2636912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5BAE9198-58CA-3B1E-1B3F-3B6743D7B2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191659"/>
            <a:ext cx="2216696" cy="214845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C263DB-C31F-19FF-E672-A6D3996070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351C575E-77EA-C401-CA26-109CF39D9F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75" y="3435043"/>
            <a:ext cx="2914501" cy="2907668"/>
          </a:xfrm>
          <a:prstGeom prst="rect">
            <a:avLst/>
          </a:prstGeom>
        </p:spPr>
      </p:pic>
      <p:sp>
        <p:nvSpPr>
          <p:cNvPr id="133" name="TextShape 1">
            <a:extLst>
              <a:ext uri="{FF2B5EF4-FFF2-40B4-BE49-F238E27FC236}">
                <a16:creationId xmlns:a16="http://schemas.microsoft.com/office/drawing/2014/main" id="{A0314C56-F521-1781-E239-DB86FD9B7F3A}"/>
              </a:ext>
            </a:extLst>
          </p:cNvPr>
          <p:cNvSpPr txBox="1"/>
          <p:nvPr/>
        </p:nvSpPr>
        <p:spPr>
          <a:xfrm>
            <a:off x="7264440" y="6019920"/>
            <a:ext cx="2063520" cy="4950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fld id="{D8E583D1-96C4-4E1F-8F8E-145E7A507308}" type="slidenum">
              <a:rPr lang="hu-HU" sz="1400">
                <a:solidFill>
                  <a:srgbClr val="000000"/>
                </a:solidFill>
                <a:latin typeface="Times New Roman"/>
              </a:rPr>
              <a:t>3</a:t>
            </a:fld>
            <a:endParaRPr/>
          </a:p>
        </p:txBody>
      </p:sp>
      <p:sp>
        <p:nvSpPr>
          <p:cNvPr id="134" name="TextShape 2">
            <a:extLst>
              <a:ext uri="{FF2B5EF4-FFF2-40B4-BE49-F238E27FC236}">
                <a16:creationId xmlns:a16="http://schemas.microsoft.com/office/drawing/2014/main" id="{505F5D9C-941D-CC41-073D-6014882FED4D}"/>
              </a:ext>
            </a:extLst>
          </p:cNvPr>
          <p:cNvSpPr txBox="1"/>
          <p:nvPr/>
        </p:nvSpPr>
        <p:spPr>
          <a:xfrm>
            <a:off x="1523880" y="152280"/>
            <a:ext cx="8000640" cy="45684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hu-HU" sz="2400" b="1" dirty="0">
                <a:solidFill>
                  <a:srgbClr val="0D0147"/>
                </a:solidFill>
                <a:latin typeface="Arial"/>
              </a:rPr>
              <a:t>HÉTPECSÉT INFORMÁCIÓBIZTONSÁGI EGYESÜLET</a:t>
            </a:r>
            <a:endParaRPr dirty="0"/>
          </a:p>
        </p:txBody>
      </p:sp>
      <p:sp>
        <p:nvSpPr>
          <p:cNvPr id="135" name="TextShape 3">
            <a:extLst>
              <a:ext uri="{FF2B5EF4-FFF2-40B4-BE49-F238E27FC236}">
                <a16:creationId xmlns:a16="http://schemas.microsoft.com/office/drawing/2014/main" id="{14B0E628-2660-DB3A-D9E3-D94527568882}"/>
              </a:ext>
            </a:extLst>
          </p:cNvPr>
          <p:cNvSpPr txBox="1"/>
          <p:nvPr/>
        </p:nvSpPr>
        <p:spPr>
          <a:xfrm>
            <a:off x="0" y="1700808"/>
            <a:ext cx="9906000" cy="4464496"/>
          </a:xfrm>
          <a:prstGeom prst="rect">
            <a:avLst/>
          </a:prstGeom>
        </p:spPr>
        <p:txBody>
          <a:bodyPr/>
          <a:lstStyle/>
          <a:p>
            <a:pPr lvl="3">
              <a:buSzPct val="25000"/>
            </a:pPr>
            <a:r>
              <a:rPr lang="hu-HU" sz="2400" dirty="0">
                <a:solidFill>
                  <a:srgbClr val="000000"/>
                </a:solidFill>
                <a:latin typeface="Arial"/>
              </a:rPr>
              <a:t>2025 – változások </a:t>
            </a:r>
            <a:endParaRPr sz="2400" dirty="0"/>
          </a:p>
          <a:p>
            <a:r>
              <a:rPr lang="hu-HU" sz="2400" dirty="0"/>
              <a:t>		„kezdjük a rossz hírrel!”</a:t>
            </a:r>
          </a:p>
          <a:p>
            <a:endParaRPr dirty="0"/>
          </a:p>
          <a:p>
            <a:endParaRPr lang="hu-HU" dirty="0"/>
          </a:p>
          <a:p>
            <a:endParaRPr lang="hu-HU" dirty="0"/>
          </a:p>
          <a:p>
            <a:endParaRPr dirty="0"/>
          </a:p>
          <a:p>
            <a:pPr lvl="4">
              <a:buSzPct val="25000"/>
            </a:pPr>
            <a:r>
              <a:rPr lang="hu-HU" sz="2400" dirty="0">
                <a:solidFill>
                  <a:srgbClr val="000000"/>
                </a:solidFill>
                <a:latin typeface="Arial"/>
              </a:rPr>
              <a:t>	Tagdíjak amik eddig soha nem változtak</a:t>
            </a:r>
          </a:p>
          <a:p>
            <a:pPr lvl="4">
              <a:buSzPct val="25000"/>
            </a:pPr>
            <a:r>
              <a:rPr lang="hu-HU" sz="2400" dirty="0">
                <a:solidFill>
                  <a:srgbClr val="000000"/>
                </a:solidFill>
                <a:latin typeface="Arial"/>
              </a:rPr>
              <a:t>	   (meg is lett a következménye) </a:t>
            </a:r>
            <a:endParaRPr dirty="0"/>
          </a:p>
          <a:p>
            <a:pPr marL="3086100" lvl="6" indent="-342900">
              <a:buSzPct val="25000"/>
              <a:buFontTx/>
              <a:buChar char="-"/>
            </a:pPr>
            <a:r>
              <a:rPr lang="hu-HU" sz="2000" dirty="0">
                <a:solidFill>
                  <a:srgbClr val="000000"/>
                </a:solidFill>
                <a:latin typeface="Arial"/>
              </a:rPr>
              <a:t>- Rendes tag		   2.000,- 	</a:t>
            </a:r>
            <a:r>
              <a:rPr lang="hu-HU" sz="2000" dirty="0">
                <a:solidFill>
                  <a:srgbClr val="000000"/>
                </a:solidFill>
                <a:latin typeface="Arial"/>
                <a:sym typeface="Wingdings" panose="05000000000000000000" pitchFamily="2" charset="2"/>
              </a:rPr>
              <a:t>	    </a:t>
            </a:r>
            <a:r>
              <a:rPr lang="hu-HU" sz="2000" b="1" dirty="0">
                <a:solidFill>
                  <a:srgbClr val="000000"/>
                </a:solidFill>
                <a:latin typeface="Arial"/>
                <a:sym typeface="Wingdings" panose="05000000000000000000" pitchFamily="2" charset="2"/>
              </a:rPr>
              <a:t>4.000,-</a:t>
            </a:r>
            <a:endParaRPr lang="hu-HU" sz="2000" b="1" dirty="0">
              <a:solidFill>
                <a:srgbClr val="000000"/>
              </a:solidFill>
              <a:latin typeface="Arial"/>
            </a:endParaRPr>
          </a:p>
          <a:p>
            <a:pPr marL="3086100" lvl="6" indent="-342900">
              <a:buSzPct val="25000"/>
              <a:buFontTx/>
              <a:buChar char="-"/>
            </a:pPr>
            <a:r>
              <a:rPr lang="hu-HU" sz="2000" dirty="0">
                <a:solidFill>
                  <a:srgbClr val="000000"/>
                </a:solidFill>
                <a:latin typeface="Arial"/>
              </a:rPr>
              <a:t>- Pártoló tag		  10.000,-	</a:t>
            </a:r>
            <a:r>
              <a:rPr lang="hu-HU" sz="2000" dirty="0">
                <a:solidFill>
                  <a:srgbClr val="000000"/>
                </a:solidFill>
                <a:latin typeface="Arial"/>
                <a:sym typeface="Wingdings" panose="05000000000000000000" pitchFamily="2" charset="2"/>
              </a:rPr>
              <a:t>	  </a:t>
            </a:r>
            <a:r>
              <a:rPr lang="hu-HU" sz="2000" b="1" dirty="0">
                <a:solidFill>
                  <a:srgbClr val="000000"/>
                </a:solidFill>
                <a:latin typeface="Arial"/>
                <a:sym typeface="Wingdings" panose="05000000000000000000" pitchFamily="2" charset="2"/>
              </a:rPr>
              <a:t>10.000,-</a:t>
            </a:r>
            <a:endParaRPr lang="hu-HU" sz="2000" b="1" dirty="0">
              <a:solidFill>
                <a:srgbClr val="000000"/>
              </a:solidFill>
              <a:latin typeface="Arial"/>
            </a:endParaRPr>
          </a:p>
          <a:p>
            <a:pPr marL="3086100" lvl="6" indent="-342900">
              <a:buSzPct val="25000"/>
              <a:buFontTx/>
              <a:buChar char="-"/>
            </a:pPr>
            <a:r>
              <a:rPr lang="hu-HU" sz="2000" dirty="0">
                <a:solidFill>
                  <a:srgbClr val="000000"/>
                </a:solidFill>
                <a:latin typeface="Arial"/>
              </a:rPr>
              <a:t>- Céges pártoló tag	200.000,-	</a:t>
            </a:r>
            <a:r>
              <a:rPr lang="hu-HU" sz="2000" dirty="0">
                <a:solidFill>
                  <a:srgbClr val="000000"/>
                </a:solidFill>
                <a:latin typeface="Arial"/>
                <a:sym typeface="Wingdings" panose="05000000000000000000" pitchFamily="2" charset="2"/>
              </a:rPr>
              <a:t>	</a:t>
            </a:r>
            <a:r>
              <a:rPr lang="hu-HU" sz="2000" b="1" dirty="0">
                <a:solidFill>
                  <a:srgbClr val="000000"/>
                </a:solidFill>
                <a:latin typeface="Arial"/>
                <a:sym typeface="Wingdings" panose="05000000000000000000" pitchFamily="2" charset="2"/>
              </a:rPr>
              <a:t>250.000,-</a:t>
            </a:r>
            <a:endParaRPr lang="hu-HU" sz="2000" b="1" dirty="0">
              <a:solidFill>
                <a:srgbClr val="000000"/>
              </a:solidFill>
              <a:latin typeface="Arial"/>
            </a:endParaRPr>
          </a:p>
          <a:p>
            <a:pPr marL="2628900" lvl="5" indent="-342900">
              <a:buSzPct val="25000"/>
              <a:buFontTx/>
              <a:buChar char="-"/>
            </a:pPr>
            <a:endParaRPr lang="hu-HU" sz="2000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0313C381-9D07-C915-F9D7-2FBBF7D421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3200" y="626340"/>
            <a:ext cx="3152799" cy="2878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969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9AD584-FF02-6818-E7A5-5ABB3D9D08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extShape 1">
            <a:extLst>
              <a:ext uri="{FF2B5EF4-FFF2-40B4-BE49-F238E27FC236}">
                <a16:creationId xmlns:a16="http://schemas.microsoft.com/office/drawing/2014/main" id="{16A63A73-879C-FA7A-A644-BD5C84EF802B}"/>
              </a:ext>
            </a:extLst>
          </p:cNvPr>
          <p:cNvSpPr txBox="1"/>
          <p:nvPr/>
        </p:nvSpPr>
        <p:spPr>
          <a:xfrm>
            <a:off x="7264440" y="6019920"/>
            <a:ext cx="2063520" cy="4950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fld id="{D8E583D1-96C4-4E1F-8F8E-145E7A507308}" type="slidenum">
              <a:rPr lang="hu-HU" sz="1400">
                <a:solidFill>
                  <a:srgbClr val="000000"/>
                </a:solidFill>
                <a:latin typeface="Times New Roman"/>
              </a:rPr>
              <a:t>4</a:t>
            </a:fld>
            <a:endParaRPr/>
          </a:p>
        </p:txBody>
      </p:sp>
      <p:sp>
        <p:nvSpPr>
          <p:cNvPr id="134" name="TextShape 2">
            <a:extLst>
              <a:ext uri="{FF2B5EF4-FFF2-40B4-BE49-F238E27FC236}">
                <a16:creationId xmlns:a16="http://schemas.microsoft.com/office/drawing/2014/main" id="{34BE233D-32E1-8846-F8F2-EFD51867E63A}"/>
              </a:ext>
            </a:extLst>
          </p:cNvPr>
          <p:cNvSpPr txBox="1"/>
          <p:nvPr/>
        </p:nvSpPr>
        <p:spPr>
          <a:xfrm>
            <a:off x="1523880" y="152280"/>
            <a:ext cx="8000640" cy="45684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hu-HU" sz="2400" b="1" dirty="0">
                <a:solidFill>
                  <a:srgbClr val="0D0147"/>
                </a:solidFill>
                <a:latin typeface="Arial"/>
              </a:rPr>
              <a:t>HÉTPECSÉT INFORMÁCIÓBIZTONSÁGI EGYESÜLET</a:t>
            </a:r>
            <a:endParaRPr dirty="0"/>
          </a:p>
        </p:txBody>
      </p:sp>
      <p:sp>
        <p:nvSpPr>
          <p:cNvPr id="135" name="TextShape 3">
            <a:extLst>
              <a:ext uri="{FF2B5EF4-FFF2-40B4-BE49-F238E27FC236}">
                <a16:creationId xmlns:a16="http://schemas.microsoft.com/office/drawing/2014/main" id="{9AAA4C5D-3A81-AB6D-CEBB-03C86CA3147C}"/>
              </a:ext>
            </a:extLst>
          </p:cNvPr>
          <p:cNvSpPr txBox="1"/>
          <p:nvPr/>
        </p:nvSpPr>
        <p:spPr>
          <a:xfrm>
            <a:off x="0" y="1146948"/>
            <a:ext cx="9906000" cy="1120986"/>
          </a:xfrm>
          <a:prstGeom prst="rect">
            <a:avLst/>
          </a:prstGeom>
        </p:spPr>
        <p:txBody>
          <a:bodyPr/>
          <a:lstStyle/>
          <a:p>
            <a:pPr lvl="3">
              <a:buSzPct val="25000"/>
            </a:pPr>
            <a:r>
              <a:rPr lang="hu-HU" sz="2800" dirty="0">
                <a:solidFill>
                  <a:srgbClr val="000000"/>
                </a:solidFill>
                <a:latin typeface="Arial"/>
              </a:rPr>
              <a:t>2025 – változások </a:t>
            </a:r>
            <a:endParaRPr sz="2800" dirty="0"/>
          </a:p>
          <a:p>
            <a:r>
              <a:rPr lang="hu-HU" sz="2800" dirty="0"/>
              <a:t>		„</a:t>
            </a:r>
            <a:r>
              <a:rPr lang="hu-HU" sz="2800" b="1" dirty="0"/>
              <a:t>folytassuk</a:t>
            </a:r>
            <a:r>
              <a:rPr lang="hu-HU" sz="2800" dirty="0"/>
              <a:t> a jó hírrel”</a:t>
            </a:r>
          </a:p>
          <a:p>
            <a:endParaRPr dirty="0"/>
          </a:p>
          <a:p>
            <a:endParaRPr lang="hu-HU" dirty="0"/>
          </a:p>
          <a:p>
            <a:endParaRPr lang="hu-HU" dirty="0"/>
          </a:p>
          <a:p>
            <a:endParaRPr dirty="0"/>
          </a:p>
          <a:p>
            <a:pPr marL="2171700" lvl="4" indent="-342900">
              <a:buSzPct val="25000"/>
              <a:buFontTx/>
              <a:buChar char="-"/>
            </a:pPr>
            <a:r>
              <a:rPr lang="hu-HU" sz="2000" i="1" dirty="0">
                <a:solidFill>
                  <a:srgbClr val="000000"/>
                </a:solidFill>
                <a:latin typeface="Arial"/>
              </a:rPr>
              <a:t>Lesz kávé</a:t>
            </a:r>
            <a:endParaRPr lang="hu-HU" sz="2000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2880227A-1DF2-3C18-5301-1F8C2AA278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3957" y="676307"/>
            <a:ext cx="4052042" cy="2752693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1663023F-198B-5E26-5C0D-E884F43ACC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267933"/>
            <a:ext cx="3371868" cy="4072179"/>
          </a:xfrm>
          <a:prstGeom prst="rect">
            <a:avLst/>
          </a:prstGeom>
        </p:spPr>
      </p:pic>
      <p:sp>
        <p:nvSpPr>
          <p:cNvPr id="9" name="Szövegdoboz 8">
            <a:extLst>
              <a:ext uri="{FF2B5EF4-FFF2-40B4-BE49-F238E27FC236}">
                <a16:creationId xmlns:a16="http://schemas.microsoft.com/office/drawing/2014/main" id="{BED08609-45BB-6559-2166-3005343F4EE5}"/>
              </a:ext>
            </a:extLst>
          </p:cNvPr>
          <p:cNvSpPr txBox="1"/>
          <p:nvPr/>
        </p:nvSpPr>
        <p:spPr>
          <a:xfrm>
            <a:off x="2641560" y="3471889"/>
            <a:ext cx="726443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4">
              <a:buSzPct val="25000"/>
            </a:pPr>
            <a:r>
              <a:rPr lang="hu-HU" sz="2400" i="1" dirty="0">
                <a:solidFill>
                  <a:srgbClr val="000000"/>
                </a:solidFill>
                <a:latin typeface="Arial"/>
              </a:rPr>
              <a:t>Új fórum helyszín:</a:t>
            </a:r>
          </a:p>
          <a:p>
            <a:pPr lvl="4">
              <a:buSzPct val="25000"/>
            </a:pPr>
            <a:r>
              <a:rPr lang="hu-HU" sz="2400" dirty="0">
                <a:solidFill>
                  <a:srgbClr val="000000"/>
                </a:solidFill>
                <a:latin typeface="Arial"/>
              </a:rPr>
              <a:t>Óbudai Egyetem</a:t>
            </a:r>
          </a:p>
          <a:p>
            <a:pPr lvl="4">
              <a:buSzPct val="25000"/>
            </a:pPr>
            <a:r>
              <a:rPr lang="hu-HU" i="1" dirty="0"/>
              <a:t>1034 Budapest, III. Bécsi út 96/B</a:t>
            </a:r>
          </a:p>
          <a:p>
            <a:pPr lvl="4">
              <a:buSzPct val="25000"/>
            </a:pPr>
            <a:r>
              <a:rPr lang="hu-HU" i="1" dirty="0"/>
              <a:t> Személyes köszönet: Bánáti Annának</a:t>
            </a:r>
          </a:p>
          <a:p>
            <a:pPr marL="2171700" lvl="4" indent="-342900">
              <a:buSzPct val="25000"/>
              <a:buFontTx/>
              <a:buChar char="-"/>
            </a:pPr>
            <a:r>
              <a:rPr lang="hu-HU" sz="2000" i="1" dirty="0">
                <a:solidFill>
                  <a:srgbClr val="000000"/>
                </a:solidFill>
                <a:latin typeface="Arial"/>
              </a:rPr>
              <a:t>Mindenhonnan lehet látni, hallani</a:t>
            </a:r>
          </a:p>
          <a:p>
            <a:pPr marL="2171700" lvl="4" indent="-342900">
              <a:buSzPct val="25000"/>
              <a:buFontTx/>
              <a:buChar char="-"/>
            </a:pPr>
            <a:r>
              <a:rPr lang="hu-HU" sz="2000" i="1" dirty="0">
                <a:solidFill>
                  <a:srgbClr val="000000"/>
                </a:solidFill>
                <a:latin typeface="Arial"/>
              </a:rPr>
              <a:t>Minden ülőhelyen 220V</a:t>
            </a:r>
          </a:p>
          <a:p>
            <a:pPr marL="2171700" lvl="4" indent="-342900">
              <a:buSzPct val="25000"/>
              <a:buFontTx/>
              <a:buChar char="-"/>
            </a:pPr>
            <a:r>
              <a:rPr lang="hu-HU" sz="2000" i="1" dirty="0">
                <a:solidFill>
                  <a:srgbClr val="000000"/>
                </a:solidFill>
                <a:latin typeface="Arial"/>
              </a:rPr>
              <a:t>Üröm az örömben: parkolás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420687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E9EB85-F38B-9D8D-F583-2AD9EE7862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>
            <a:extLst>
              <a:ext uri="{FF2B5EF4-FFF2-40B4-BE49-F238E27FC236}">
                <a16:creationId xmlns:a16="http://schemas.microsoft.com/office/drawing/2014/main" id="{3DEB19BD-74C5-84A8-D471-DB108254CFC9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1856656" y="0"/>
            <a:ext cx="6977320" cy="563112"/>
          </a:xfrm>
        </p:spPr>
        <p:txBody>
          <a:bodyPr/>
          <a:lstStyle/>
          <a:p>
            <a:pPr algn="ctr"/>
            <a:r>
              <a:rPr lang="hu-HU" sz="2800" b="1" dirty="0"/>
              <a:t>Hírek a közelmúltból </a:t>
            </a:r>
          </a:p>
        </p:txBody>
      </p:sp>
      <p:sp>
        <p:nvSpPr>
          <p:cNvPr id="2" name="Téglalap 1">
            <a:extLst>
              <a:ext uri="{FF2B5EF4-FFF2-40B4-BE49-F238E27FC236}">
                <a16:creationId xmlns:a16="http://schemas.microsoft.com/office/drawing/2014/main" id="{6DA80863-07EE-04E6-EE98-0E2DDA3AAA27}"/>
              </a:ext>
            </a:extLst>
          </p:cNvPr>
          <p:cNvSpPr/>
          <p:nvPr/>
        </p:nvSpPr>
        <p:spPr>
          <a:xfrm>
            <a:off x="1856656" y="836712"/>
            <a:ext cx="792766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200" b="1" dirty="0">
                <a:solidFill>
                  <a:srgbClr val="660000"/>
                </a:solidFill>
                <a:latin typeface="Open Sans"/>
              </a:rPr>
              <a:t>Működik a törvénygyár!</a:t>
            </a:r>
          </a:p>
          <a:p>
            <a:endParaRPr lang="hu-HU" b="1" dirty="0">
              <a:solidFill>
                <a:srgbClr val="660000"/>
              </a:solidFill>
              <a:latin typeface="Open Sans"/>
            </a:endParaRPr>
          </a:p>
          <a:p>
            <a:r>
              <a:rPr lang="hu-HU" b="1" dirty="0">
                <a:solidFill>
                  <a:srgbClr val="660000"/>
                </a:solidFill>
                <a:latin typeface="Open Sans"/>
              </a:rPr>
              <a:t>Hatályát vesztette: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b="1" dirty="0">
                <a:solidFill>
                  <a:srgbClr val="FF0000"/>
                </a:solidFill>
                <a:latin typeface="Open Sans"/>
              </a:rPr>
              <a:t>ECI (EU irányelv)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b="1" dirty="0">
                <a:solidFill>
                  <a:srgbClr val="FF0000"/>
                </a:solidFill>
                <a:latin typeface="Open Sans"/>
              </a:rPr>
              <a:t>NIS (NIS1) (EU irányelv)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b="1" dirty="0" err="1">
                <a:solidFill>
                  <a:srgbClr val="FF0000"/>
                </a:solidFill>
                <a:latin typeface="Open Sans"/>
              </a:rPr>
              <a:t>Ibtv</a:t>
            </a:r>
            <a:r>
              <a:rPr lang="hu-HU" b="1" dirty="0">
                <a:solidFill>
                  <a:srgbClr val="FF0000"/>
                </a:solidFill>
                <a:latin typeface="Open Sans"/>
              </a:rPr>
              <a:t>. (tv.) és a 41/2015-ös BM rendelet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b="1" dirty="0" err="1">
                <a:solidFill>
                  <a:srgbClr val="FF0000"/>
                </a:solidFill>
                <a:latin typeface="Open Sans"/>
              </a:rPr>
              <a:t>Kibertantv</a:t>
            </a:r>
            <a:r>
              <a:rPr lang="hu-HU" b="1" dirty="0">
                <a:solidFill>
                  <a:srgbClr val="FF0000"/>
                </a:solidFill>
                <a:latin typeface="Open Sans"/>
              </a:rPr>
              <a:t>. (tv.) </a:t>
            </a:r>
            <a:r>
              <a:rPr lang="hu-HU" b="1" dirty="0">
                <a:solidFill>
                  <a:srgbClr val="00B050"/>
                </a:solidFill>
                <a:latin typeface="Open Sans"/>
              </a:rPr>
              <a:t>(az MK rendelet maradt!)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b="1" dirty="0" err="1">
                <a:solidFill>
                  <a:srgbClr val="FF0000"/>
                </a:solidFill>
                <a:latin typeface="Open Sans"/>
              </a:rPr>
              <a:t>Lrtv</a:t>
            </a:r>
            <a:r>
              <a:rPr lang="hu-HU" b="1" dirty="0">
                <a:solidFill>
                  <a:srgbClr val="FF0000"/>
                </a:solidFill>
                <a:latin typeface="Open Sans"/>
              </a:rPr>
              <a:t>. (tv.) és a </a:t>
            </a:r>
            <a:r>
              <a:rPr lang="hu-HU" b="1" dirty="0" err="1">
                <a:solidFill>
                  <a:srgbClr val="FF0000"/>
                </a:solidFill>
                <a:latin typeface="Open Sans"/>
              </a:rPr>
              <a:t>Vhr</a:t>
            </a:r>
            <a:r>
              <a:rPr lang="hu-HU" b="1" dirty="0">
                <a:solidFill>
                  <a:srgbClr val="FF0000"/>
                </a:solidFill>
                <a:latin typeface="Open Sans"/>
              </a:rPr>
              <a:t> 65/2013. (III. 8.) Korm. rend.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b="1" dirty="0">
              <a:solidFill>
                <a:srgbClr val="660000"/>
              </a:solidFill>
              <a:latin typeface="Open San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b="1" dirty="0">
              <a:solidFill>
                <a:srgbClr val="660000"/>
              </a:solidFill>
              <a:latin typeface="Open Sans"/>
            </a:endParaRPr>
          </a:p>
          <a:p>
            <a:r>
              <a:rPr lang="hu-HU" sz="2400" b="1" dirty="0">
                <a:solidFill>
                  <a:srgbClr val="660000"/>
                </a:solidFill>
                <a:latin typeface="Open Sans"/>
              </a:rPr>
              <a:t>Megjelent (a legutóbbi novemberi Fórum óta):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b="1" dirty="0">
                <a:solidFill>
                  <a:srgbClr val="660000"/>
                </a:solidFill>
                <a:latin typeface="Open Sans"/>
              </a:rPr>
              <a:t>Kiberbiztonsági tv. (2024. évi LXIX. tv.)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b="1" dirty="0">
                <a:solidFill>
                  <a:srgbClr val="660000"/>
                </a:solidFill>
                <a:latin typeface="Open Sans"/>
              </a:rPr>
              <a:t>Kiberbiztonsági tv. Vhr. 418/2024. (</a:t>
            </a:r>
            <a:r>
              <a:rPr lang="hu-HU" sz="2400" b="1" dirty="0">
                <a:solidFill>
                  <a:srgbClr val="00B050"/>
                </a:solidFill>
                <a:latin typeface="Open Sans"/>
              </a:rPr>
              <a:t>XII. 23.</a:t>
            </a:r>
            <a:r>
              <a:rPr lang="hu-HU" sz="2400" b="1" dirty="0">
                <a:solidFill>
                  <a:srgbClr val="660000"/>
                </a:solidFill>
                <a:latin typeface="Open Sans"/>
              </a:rPr>
              <a:t>) Korm. Rend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b="1" dirty="0" err="1">
                <a:solidFill>
                  <a:srgbClr val="660000"/>
                </a:solidFill>
                <a:latin typeface="Open Sans"/>
              </a:rPr>
              <a:t>Kszetv</a:t>
            </a:r>
            <a:r>
              <a:rPr lang="hu-HU" sz="2400" b="1" dirty="0">
                <a:solidFill>
                  <a:srgbClr val="660000"/>
                </a:solidFill>
                <a:latin typeface="Open Sans"/>
              </a:rPr>
              <a:t>. (tv.) (2024. évi LXXXIV. tv)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b="1" dirty="0" err="1">
                <a:solidFill>
                  <a:srgbClr val="660000"/>
                </a:solidFill>
                <a:latin typeface="Open Sans"/>
              </a:rPr>
              <a:t>Kszetv</a:t>
            </a:r>
            <a:r>
              <a:rPr lang="hu-HU" sz="2400" b="1" dirty="0">
                <a:solidFill>
                  <a:srgbClr val="660000"/>
                </a:solidFill>
                <a:latin typeface="Open Sans"/>
              </a:rPr>
              <a:t>. Vhr. 474/2024. (</a:t>
            </a:r>
            <a:r>
              <a:rPr lang="hu-HU" sz="2400" b="1" dirty="0">
                <a:solidFill>
                  <a:srgbClr val="00B050"/>
                </a:solidFill>
                <a:latin typeface="Open Sans"/>
              </a:rPr>
              <a:t>XII. 31.</a:t>
            </a:r>
            <a:r>
              <a:rPr lang="hu-HU" sz="2400" b="1" dirty="0">
                <a:solidFill>
                  <a:srgbClr val="660000"/>
                </a:solidFill>
                <a:latin typeface="Open Sans"/>
              </a:rPr>
              <a:t>) Korm. rend. </a:t>
            </a:r>
          </a:p>
          <a:p>
            <a:endParaRPr lang="hu-HU" sz="1400" b="1" dirty="0">
              <a:solidFill>
                <a:srgbClr val="660000"/>
              </a:solidFill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184871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018094-0FD7-5D82-71AF-CCDE7512B4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>
            <a:extLst>
              <a:ext uri="{FF2B5EF4-FFF2-40B4-BE49-F238E27FC236}">
                <a16:creationId xmlns:a16="http://schemas.microsoft.com/office/drawing/2014/main" id="{2CFF44D9-8B34-94A4-8590-1A038633A897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1856656" y="0"/>
            <a:ext cx="6977320" cy="563112"/>
          </a:xfrm>
        </p:spPr>
        <p:txBody>
          <a:bodyPr/>
          <a:lstStyle/>
          <a:p>
            <a:pPr algn="ctr"/>
            <a:r>
              <a:rPr lang="hu-HU" sz="2800" b="1" dirty="0"/>
              <a:t>Hírek a jövőből </a:t>
            </a:r>
          </a:p>
        </p:txBody>
      </p:sp>
      <p:sp>
        <p:nvSpPr>
          <p:cNvPr id="2" name="Téglalap 1">
            <a:extLst>
              <a:ext uri="{FF2B5EF4-FFF2-40B4-BE49-F238E27FC236}">
                <a16:creationId xmlns:a16="http://schemas.microsoft.com/office/drawing/2014/main" id="{52E7A4A4-CC83-1656-78E4-98EAB6B6CA25}"/>
              </a:ext>
            </a:extLst>
          </p:cNvPr>
          <p:cNvSpPr/>
          <p:nvPr/>
        </p:nvSpPr>
        <p:spPr>
          <a:xfrm>
            <a:off x="1550428" y="692696"/>
            <a:ext cx="836848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>
                <a:solidFill>
                  <a:srgbClr val="660000"/>
                </a:solidFill>
                <a:latin typeface="Open Sans"/>
              </a:rPr>
              <a:t>Fontos szakmai események (társszervezetek rendezvényei):</a:t>
            </a:r>
          </a:p>
          <a:p>
            <a:endParaRPr lang="hu-HU" b="1" dirty="0">
              <a:solidFill>
                <a:srgbClr val="660000"/>
              </a:solidFill>
              <a:latin typeface="Open San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b="1" dirty="0">
                <a:solidFill>
                  <a:srgbClr val="660000"/>
                </a:solidFill>
                <a:latin typeface="Open Sans"/>
              </a:rPr>
              <a:t>EIVOK-56. Információbiztonsági Szakmai Fórum a </a:t>
            </a:r>
            <a:r>
              <a:rPr lang="hu-HU" b="1" dirty="0" err="1">
                <a:solidFill>
                  <a:srgbClr val="660000"/>
                </a:solidFill>
                <a:latin typeface="Open Sans"/>
              </a:rPr>
              <a:t>RelNet</a:t>
            </a:r>
            <a:r>
              <a:rPr lang="hu-HU" b="1" dirty="0">
                <a:solidFill>
                  <a:srgbClr val="660000"/>
                </a:solidFill>
                <a:latin typeface="Open Sans"/>
              </a:rPr>
              <a:t> Kft-ben (2025.01.23. 16:30 - 2025.01.23. 19:00)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b="1" dirty="0">
              <a:solidFill>
                <a:srgbClr val="660000"/>
              </a:solidFill>
              <a:latin typeface="Open San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b="1" dirty="0">
                <a:solidFill>
                  <a:srgbClr val="660000"/>
                </a:solidFill>
                <a:latin typeface="Open Sans"/>
              </a:rPr>
              <a:t>ISACA 2. szerda – Hogyan készüljünk az ISACA vizsgákra? (2025.01.22. 17:00 – 2025.01.22. 18:15)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b="1" dirty="0">
              <a:solidFill>
                <a:srgbClr val="660000"/>
              </a:solidFill>
              <a:latin typeface="Open San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b="1" dirty="0">
                <a:solidFill>
                  <a:srgbClr val="660000"/>
                </a:solidFill>
                <a:latin typeface="Open Sans"/>
              </a:rPr>
              <a:t>ISACA Hivatalos (akkreditált) CRISC vizsgafelkészítő tanfolyam magyar nyelven az ISACA Budapest Chapter szervezésében (2025.01.28.-31.)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b="1" dirty="0">
              <a:solidFill>
                <a:srgbClr val="660000"/>
              </a:solidFill>
              <a:latin typeface="Open San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b="1" dirty="0">
                <a:solidFill>
                  <a:srgbClr val="660000"/>
                </a:solidFill>
                <a:latin typeface="Open Sans"/>
              </a:rPr>
              <a:t>ISACA Hivatalos CISA vizsgafelkészítő tanfolyam az ISACA Budapest Chapter szervezésében (2025.03.11-14.)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b="1" dirty="0">
              <a:solidFill>
                <a:srgbClr val="660000"/>
              </a:solidFill>
              <a:latin typeface="Open San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b="1" dirty="0">
                <a:solidFill>
                  <a:srgbClr val="660000"/>
                </a:solidFill>
                <a:latin typeface="Open Sans"/>
              </a:rPr>
              <a:t>ISACA Hivatalos (akkreditált) CISM vizsgafelkészítő tanfolyam az ISACA Budapest Chapter szervezésében (2025.05.13-16.)</a:t>
            </a:r>
          </a:p>
          <a:p>
            <a:endParaRPr lang="hu-HU" b="1" dirty="0">
              <a:solidFill>
                <a:srgbClr val="660000"/>
              </a:solidFill>
              <a:latin typeface="Open San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b="1" dirty="0">
                <a:solidFill>
                  <a:srgbClr val="660000"/>
                </a:solidFill>
                <a:latin typeface="Open Sans"/>
              </a:rPr>
              <a:t>… és a kibernaptár: </a:t>
            </a:r>
            <a:r>
              <a:rPr lang="hu-HU" b="1" dirty="0">
                <a:solidFill>
                  <a:srgbClr val="660000"/>
                </a:solidFill>
                <a:latin typeface="Open Sans"/>
                <a:hlinkClick r:id="rId3"/>
              </a:rPr>
              <a:t>https://kibernaptar.hu/</a:t>
            </a:r>
            <a:endParaRPr lang="hu-HU" b="1" dirty="0">
              <a:solidFill>
                <a:srgbClr val="660000"/>
              </a:solidFill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714575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>
            <a:extLst>
              <a:ext uri="{FF2B5EF4-FFF2-40B4-BE49-F238E27FC236}">
                <a16:creationId xmlns:a16="http://schemas.microsoft.com/office/drawing/2014/main" id="{DAE97E9F-B38C-4E62-8230-E84FDD1828FB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2360712" y="0"/>
            <a:ext cx="6977320" cy="563112"/>
          </a:xfrm>
        </p:spPr>
        <p:txBody>
          <a:bodyPr/>
          <a:lstStyle/>
          <a:p>
            <a:r>
              <a:rPr lang="hu-HU" sz="2800" b="1" dirty="0"/>
              <a:t>A mai program: </a:t>
            </a:r>
          </a:p>
        </p:txBody>
      </p:sp>
      <p:sp>
        <p:nvSpPr>
          <p:cNvPr id="2" name="Téglalap 1">
            <a:extLst>
              <a:ext uri="{FF2B5EF4-FFF2-40B4-BE49-F238E27FC236}">
                <a16:creationId xmlns:a16="http://schemas.microsoft.com/office/drawing/2014/main" id="{341C780D-109B-4ADB-B203-814EF6CD7276}"/>
              </a:ext>
            </a:extLst>
          </p:cNvPr>
          <p:cNvSpPr/>
          <p:nvPr/>
        </p:nvSpPr>
        <p:spPr>
          <a:xfrm>
            <a:off x="1489828" y="840769"/>
            <a:ext cx="8368480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400" b="1" dirty="0">
                <a:solidFill>
                  <a:srgbClr val="660000"/>
                </a:solidFill>
                <a:latin typeface="Open Sans"/>
              </a:rPr>
              <a:t>10.00 – 11.30 </a:t>
            </a:r>
          </a:p>
          <a:p>
            <a:r>
              <a:rPr lang="hu-HU" sz="1600" b="1" i="0" dirty="0">
                <a:solidFill>
                  <a:srgbClr val="660000"/>
                </a:solidFill>
                <a:effectLst/>
                <a:latin typeface="Open Sans" panose="020B0606030504020204" pitchFamily="34" charset="0"/>
              </a:rPr>
              <a:t>Köszöntő és bevezető gondolatok - Aktualitások az információvédelem területén</a:t>
            </a:r>
            <a:endParaRPr lang="hu-HU" sz="1600" kern="100" dirty="0">
              <a:solidFill>
                <a:srgbClr val="00000A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tabLst>
                <a:tab pos="1143000" algn="l"/>
              </a:tabLst>
            </a:pPr>
            <a:r>
              <a:rPr lang="hu-HU" sz="1600" kern="100" dirty="0">
                <a:solidFill>
                  <a:srgbClr val="00000A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Georgia" panose="02040502050405020303" pitchFamily="18" charset="0"/>
              </a:rPr>
              <a:t>  </a:t>
            </a:r>
            <a:r>
              <a:rPr lang="hu-HU" sz="1600" b="0" i="0" dirty="0">
                <a:solidFill>
                  <a:srgbClr val="660000"/>
                </a:solidFill>
                <a:effectLst/>
                <a:latin typeface="Open Sans" panose="020B0606030504020204" pitchFamily="34" charset="0"/>
              </a:rPr>
              <a:t>Dr. Tarján Gábor (Hétpecsét) alelnök</a:t>
            </a:r>
            <a:endParaRPr lang="hu-HU" sz="1600" kern="100" dirty="0">
              <a:solidFill>
                <a:srgbClr val="00000A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tabLst>
                <a:tab pos="1143000" algn="l"/>
                <a:tab pos="1571625" algn="l"/>
              </a:tabLst>
            </a:pPr>
            <a:r>
              <a:rPr lang="hu-HU" sz="1600" b="1" i="0" dirty="0">
                <a:solidFill>
                  <a:srgbClr val="660000"/>
                </a:solidFill>
                <a:effectLst/>
                <a:latin typeface="Open Sans" panose="020B0606030504020204" pitchFamily="34" charset="0"/>
              </a:rPr>
              <a:t>Az elektromobilitási eszközök kiberbiztonsági kockázatai, különös tekintettel az e-rollerekre </a:t>
            </a:r>
          </a:p>
          <a:p>
            <a:pPr>
              <a:tabLst>
                <a:tab pos="1143000" algn="l"/>
                <a:tab pos="1571625" algn="l"/>
              </a:tabLst>
            </a:pPr>
            <a:r>
              <a:rPr lang="hu-HU" sz="1600" b="1" kern="100" dirty="0">
                <a:solidFill>
                  <a:srgbClr val="00000A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Georgia" panose="02040502050405020303" pitchFamily="18" charset="0"/>
              </a:rPr>
              <a:t>  </a:t>
            </a:r>
            <a:r>
              <a:rPr lang="hu-HU" sz="1600" b="0" i="0" dirty="0">
                <a:solidFill>
                  <a:srgbClr val="660000"/>
                </a:solidFill>
                <a:effectLst/>
                <a:latin typeface="Open Sans" panose="020B0606030504020204" pitchFamily="34" charset="0"/>
              </a:rPr>
              <a:t>Harangozó Valentin (Somogy Vármegyei Rendőr-főkapitányság) kiberbiztonsági szakértő, NKE RDI doktorandusz</a:t>
            </a:r>
            <a:br>
              <a:rPr lang="hu-HU" sz="1600" kern="100" dirty="0">
                <a:solidFill>
                  <a:srgbClr val="00000A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Georgia" panose="02040502050405020303" pitchFamily="18" charset="0"/>
              </a:rPr>
            </a:br>
            <a:r>
              <a:rPr lang="hu-HU" sz="1600" kern="100" dirty="0">
                <a:solidFill>
                  <a:srgbClr val="00000A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Georgia" panose="02040502050405020303" pitchFamily="18" charset="0"/>
              </a:rPr>
              <a:t> </a:t>
            </a:r>
            <a:r>
              <a:rPr lang="hu-HU" sz="1600" b="1" i="0" dirty="0">
                <a:solidFill>
                  <a:srgbClr val="660000"/>
                </a:solidFill>
                <a:effectLst/>
                <a:latin typeface="Open Sans" panose="020B0606030504020204" pitchFamily="34" charset="0"/>
              </a:rPr>
              <a:t>A kritikus szervezetek ellenálló képességének aktualitásai </a:t>
            </a:r>
            <a:br>
              <a:rPr lang="hu-HU" sz="1600" b="1" i="0" dirty="0">
                <a:solidFill>
                  <a:srgbClr val="660000"/>
                </a:solidFill>
                <a:effectLst/>
                <a:latin typeface="Open Sans" panose="020B0606030504020204" pitchFamily="34" charset="0"/>
              </a:rPr>
            </a:br>
            <a:r>
              <a:rPr lang="hu-HU" sz="1600" b="1" dirty="0">
                <a:solidFill>
                  <a:srgbClr val="660000"/>
                </a:solidFill>
                <a:latin typeface="Open Sans" panose="020B0606030504020204" pitchFamily="34" charset="0"/>
              </a:rPr>
              <a:t>  </a:t>
            </a:r>
            <a:r>
              <a:rPr lang="hu-HU" sz="1600" b="0" kern="100" dirty="0">
                <a:solidFill>
                  <a:srgbClr val="00000A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Georgia" panose="02040502050405020303" pitchFamily="18" charset="0"/>
              </a:rPr>
              <a:t>  </a:t>
            </a:r>
            <a:r>
              <a:rPr lang="hu-HU" sz="1600" b="0" i="0" dirty="0">
                <a:solidFill>
                  <a:srgbClr val="660000"/>
                </a:solidFill>
                <a:effectLst/>
                <a:latin typeface="Open Sans" panose="020B0606030504020204" pitchFamily="34" charset="0"/>
              </a:rPr>
              <a:t>Angyal István tű. ezredes (BM Országos Katasztrófavédelmi Főigazgatóság </a:t>
            </a:r>
          </a:p>
          <a:p>
            <a:pPr>
              <a:tabLst>
                <a:tab pos="1143000" algn="l"/>
                <a:tab pos="1571625" algn="l"/>
              </a:tabLst>
            </a:pPr>
            <a:r>
              <a:rPr lang="hu-HU" sz="1600" dirty="0">
                <a:solidFill>
                  <a:srgbClr val="660000"/>
                </a:solidFill>
                <a:latin typeface="Open Sans" panose="020B0606030504020204" pitchFamily="34" charset="0"/>
              </a:rPr>
              <a:t>    </a:t>
            </a:r>
            <a:r>
              <a:rPr lang="hu-HU" sz="1600" b="0" i="0" dirty="0">
                <a:solidFill>
                  <a:srgbClr val="660000"/>
                </a:solidFill>
                <a:effectLst/>
                <a:latin typeface="Open Sans" panose="020B0606030504020204" pitchFamily="34" charset="0"/>
              </a:rPr>
              <a:t>Kritikus Infrastruktúra Koordinációs Főosztály) főosztályvezető</a:t>
            </a:r>
            <a:br>
              <a:rPr lang="hu-HU" sz="1600" b="0" kern="100" dirty="0">
                <a:solidFill>
                  <a:srgbClr val="00000A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Georgia" panose="02040502050405020303" pitchFamily="18" charset="0"/>
              </a:rPr>
            </a:br>
            <a:r>
              <a:rPr lang="hu-HU" sz="1600" b="0" kern="100" dirty="0">
                <a:solidFill>
                  <a:srgbClr val="00000A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Georgia" panose="02040502050405020303" pitchFamily="18" charset="0"/>
              </a:rPr>
              <a:t>  </a:t>
            </a:r>
            <a:endParaRPr lang="hu-HU" sz="1400" b="1" dirty="0">
              <a:solidFill>
                <a:srgbClr val="660000"/>
              </a:solidFill>
              <a:latin typeface="Open Sans"/>
            </a:endParaRPr>
          </a:p>
          <a:p>
            <a:pPr>
              <a:tabLst>
                <a:tab pos="1143000" algn="l"/>
                <a:tab pos="1571625" algn="l"/>
              </a:tabLst>
            </a:pPr>
            <a:r>
              <a:rPr lang="hu-HU" sz="1400" b="1" dirty="0">
                <a:solidFill>
                  <a:srgbClr val="660000"/>
                </a:solidFill>
                <a:latin typeface="Open Sans"/>
              </a:rPr>
              <a:t>11.30 – 11.50 szünet </a:t>
            </a:r>
            <a:r>
              <a:rPr lang="hu-HU" sz="1400" b="1" dirty="0">
                <a:solidFill>
                  <a:srgbClr val="660000"/>
                </a:solidFill>
                <a:latin typeface="Open Sans"/>
                <a:sym typeface="Wingdings" panose="05000000000000000000" pitchFamily="2" charset="2"/>
              </a:rPr>
              <a:t></a:t>
            </a:r>
            <a:endParaRPr lang="hu-HU" sz="1400" dirty="0">
              <a:solidFill>
                <a:srgbClr val="660000"/>
              </a:solidFill>
              <a:latin typeface="Open Sans"/>
            </a:endParaRPr>
          </a:p>
          <a:p>
            <a:pPr>
              <a:tabLst>
                <a:tab pos="1143000" algn="l"/>
                <a:tab pos="1571625" algn="l"/>
              </a:tabLst>
            </a:pPr>
            <a:endParaRPr lang="hu-HU" sz="1400" b="1" dirty="0">
              <a:solidFill>
                <a:srgbClr val="660000"/>
              </a:solidFill>
              <a:latin typeface="Open Sans"/>
            </a:endParaRPr>
          </a:p>
          <a:p>
            <a:pPr>
              <a:tabLst>
                <a:tab pos="1143000" algn="l"/>
                <a:tab pos="1571625" algn="l"/>
              </a:tabLst>
            </a:pPr>
            <a:r>
              <a:rPr lang="hu-HU" sz="1400" b="1" dirty="0">
                <a:solidFill>
                  <a:srgbClr val="660000"/>
                </a:solidFill>
                <a:latin typeface="Open Sans"/>
              </a:rPr>
              <a:t>11.50 – 13.00</a:t>
            </a:r>
            <a:br>
              <a:rPr lang="hu-HU" sz="1600" b="1" dirty="0">
                <a:solidFill>
                  <a:srgbClr val="660000"/>
                </a:solidFill>
                <a:latin typeface="Open Sans"/>
              </a:rPr>
            </a:br>
            <a:r>
              <a:rPr lang="pt-BR" sz="1600" b="1" i="0" dirty="0">
                <a:solidFill>
                  <a:srgbClr val="660000"/>
                </a:solidFill>
                <a:effectLst/>
                <a:latin typeface="Open Sans" panose="020B0606030504020204" pitchFamily="34" charset="0"/>
              </a:rPr>
              <a:t>Pillanatkép a többi EU-s tagállam NIS2 implementációjáról</a:t>
            </a:r>
            <a:endParaRPr lang="hu-HU" sz="1600" b="1" i="0" dirty="0">
              <a:solidFill>
                <a:srgbClr val="660000"/>
              </a:solidFill>
              <a:effectLst/>
              <a:latin typeface="Open Sans" panose="020B0606030504020204" pitchFamily="34" charset="0"/>
            </a:endParaRPr>
          </a:p>
          <a:p>
            <a:pPr>
              <a:tabLst>
                <a:tab pos="1143000" algn="l"/>
                <a:tab pos="1571625" algn="l"/>
              </a:tabLst>
            </a:pPr>
            <a:r>
              <a:rPr lang="hu-HU" sz="1600" b="1" kern="100" dirty="0">
                <a:solidFill>
                  <a:srgbClr val="00000A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Georgia" panose="02040502050405020303" pitchFamily="18" charset="0"/>
              </a:rPr>
              <a:t>  </a:t>
            </a:r>
            <a:r>
              <a:rPr lang="hu-HU" sz="1600" b="0" kern="100" dirty="0">
                <a:solidFill>
                  <a:srgbClr val="00000A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Georgia" panose="02040502050405020303" pitchFamily="18" charset="0"/>
              </a:rPr>
              <a:t>  </a:t>
            </a:r>
            <a:r>
              <a:rPr lang="hu-HU" sz="1600" b="0" i="0" dirty="0">
                <a:solidFill>
                  <a:srgbClr val="660000"/>
                </a:solidFill>
                <a:effectLst/>
                <a:latin typeface="Open Sans" panose="020B0606030504020204" pitchFamily="34" charset="0"/>
              </a:rPr>
              <a:t>Dr. Váczi Dániel (</a:t>
            </a:r>
            <a:r>
              <a:rPr lang="hu-HU" sz="1600" b="0" i="0" dirty="0" err="1">
                <a:solidFill>
                  <a:srgbClr val="660000"/>
                </a:solidFill>
                <a:effectLst/>
                <a:latin typeface="Open Sans" panose="020B0606030504020204" pitchFamily="34" charset="0"/>
              </a:rPr>
              <a:t>Brind</a:t>
            </a:r>
            <a:r>
              <a:rPr lang="hu-HU" sz="1600" b="0" i="0" dirty="0">
                <a:solidFill>
                  <a:srgbClr val="660000"/>
                </a:solidFill>
                <a:effectLst/>
                <a:latin typeface="Open Sans" panose="020B0606030504020204" pitchFamily="34" charset="0"/>
              </a:rPr>
              <a:t>) CEO</a:t>
            </a:r>
          </a:p>
          <a:p>
            <a:pPr>
              <a:tabLst>
                <a:tab pos="1143000" algn="l"/>
                <a:tab pos="1571625" algn="l"/>
              </a:tabLst>
            </a:pPr>
            <a:r>
              <a:rPr lang="hu-HU" sz="1600" b="1" dirty="0">
                <a:solidFill>
                  <a:srgbClr val="660000"/>
                </a:solidFill>
                <a:latin typeface="Open Sans"/>
              </a:rPr>
              <a:t>NIS 2 népítélet</a:t>
            </a:r>
          </a:p>
          <a:p>
            <a:pPr>
              <a:tabLst>
                <a:tab pos="1143000" algn="l"/>
                <a:tab pos="1571625" algn="l"/>
              </a:tabLst>
            </a:pPr>
            <a:r>
              <a:rPr lang="hu-HU" sz="1400" b="1" dirty="0">
                <a:solidFill>
                  <a:srgbClr val="660000"/>
                </a:solidFill>
                <a:latin typeface="Open Sans" panose="020B0606030504020204" pitchFamily="34" charset="0"/>
              </a:rPr>
              <a:t>    </a:t>
            </a:r>
            <a:r>
              <a:rPr lang="hu-HU" sz="1600" dirty="0">
                <a:solidFill>
                  <a:srgbClr val="660000"/>
                </a:solidFill>
                <a:latin typeface="Open Sans" panose="020B0606030504020204" pitchFamily="34" charset="0"/>
              </a:rPr>
              <a:t>Moderátor: Dr. Dósa Imre, vezető tanácsadó, FORTIX Consulting Kft.</a:t>
            </a:r>
          </a:p>
          <a:p>
            <a:pPr>
              <a:tabLst>
                <a:tab pos="1143000" algn="l"/>
                <a:tab pos="1571625" algn="l"/>
              </a:tabLst>
            </a:pPr>
            <a:endParaRPr lang="hu-HU" sz="1400" b="1" dirty="0">
              <a:solidFill>
                <a:srgbClr val="660000"/>
              </a:solidFill>
              <a:latin typeface="Open Sans"/>
            </a:endParaRPr>
          </a:p>
          <a:p>
            <a:r>
              <a:rPr lang="hu-HU" sz="1400" b="1" dirty="0">
                <a:solidFill>
                  <a:srgbClr val="660000"/>
                </a:solidFill>
                <a:latin typeface="Open Sans"/>
              </a:rPr>
              <a:t>13.30 – 15.30 </a:t>
            </a:r>
          </a:p>
          <a:p>
            <a:pPr>
              <a:tabLst>
                <a:tab pos="1143000" algn="l"/>
                <a:tab pos="1571625" algn="l"/>
              </a:tabLst>
            </a:pPr>
            <a:r>
              <a:rPr lang="hu-HU" sz="1600" b="1" kern="100" dirty="0">
                <a:solidFill>
                  <a:srgbClr val="660000"/>
                </a:solidFill>
                <a:latin typeface="Open Sans"/>
                <a:ea typeface="Times New Roman" panose="02020603050405020304" pitchFamily="18" charset="0"/>
                <a:cs typeface="Georgia" panose="02040502050405020303" pitchFamily="18" charset="0"/>
              </a:rPr>
              <a:t>  </a:t>
            </a:r>
            <a:r>
              <a:rPr lang="hu-HU" sz="1600" b="1" kern="100" dirty="0">
                <a:solidFill>
                  <a:srgbClr val="00000A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Georgia" panose="02040502050405020303" pitchFamily="18" charset="0"/>
              </a:rPr>
              <a:t>A webáruházak felhasználó kezelésének GDPR esetei – avagy vásárlás regisztrációval vagy nélküle, mikor fogadtassuk el az ASZF-</a:t>
            </a:r>
            <a:r>
              <a:rPr lang="hu-HU" sz="1600" b="1" kern="100" dirty="0" err="1">
                <a:solidFill>
                  <a:srgbClr val="00000A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Georgia" panose="02040502050405020303" pitchFamily="18" charset="0"/>
              </a:rPr>
              <a:t>et</a:t>
            </a:r>
            <a:r>
              <a:rPr lang="hu-HU" sz="1600" b="1" kern="100" dirty="0">
                <a:solidFill>
                  <a:srgbClr val="00000A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Georgia" panose="02040502050405020303" pitchFamily="18" charset="0"/>
              </a:rPr>
              <a:t> </a:t>
            </a:r>
            <a:endParaRPr lang="hu-HU" sz="1600" kern="100" dirty="0">
              <a:solidFill>
                <a:srgbClr val="00000A"/>
              </a:solidFill>
              <a:latin typeface="Georgia" panose="02040502050405020303" pitchFamily="18" charset="0"/>
            </a:endParaRPr>
          </a:p>
          <a:p>
            <a:pPr>
              <a:tabLst>
                <a:tab pos="1143000" algn="l"/>
                <a:tab pos="1571625" algn="l"/>
              </a:tabLst>
            </a:pPr>
            <a:r>
              <a:rPr lang="hu-HU" sz="1600" kern="100" dirty="0">
                <a:solidFill>
                  <a:srgbClr val="00000A"/>
                </a:solidFill>
                <a:latin typeface="Georgia" panose="02040502050405020303" pitchFamily="18" charset="0"/>
              </a:rPr>
              <a:t>Sándor Zsolt András (Gill &amp; Murry)</a:t>
            </a:r>
            <a:endParaRPr lang="hu-HU" sz="1600" b="0" kern="100" dirty="0">
              <a:solidFill>
                <a:srgbClr val="00000A"/>
              </a:solidFill>
              <a:latin typeface="Georgia" panose="02040502050405020303" pitchFamily="18" charset="0"/>
              <a:ea typeface="Times New Roman" panose="02020603050405020304" pitchFamily="18" charset="0"/>
              <a:cs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154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01EAA1E-70F6-47BD-8B1E-452D89C45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2640" y="116632"/>
            <a:ext cx="7697400" cy="504056"/>
          </a:xfrm>
        </p:spPr>
        <p:txBody>
          <a:bodyPr/>
          <a:lstStyle/>
          <a:p>
            <a:pPr algn="ctr"/>
            <a:r>
              <a:rPr lang="hu-HU" sz="2400" b="1" dirty="0"/>
              <a:t>A rendezvényünk értékelő lapja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C54AE6C3-1046-45B1-B7E1-8290AFB385DB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272480" y="188640"/>
            <a:ext cx="8915040" cy="347088"/>
          </a:xfrm>
        </p:spPr>
        <p:txBody>
          <a:bodyPr/>
          <a:lstStyle/>
          <a:p>
            <a:pPr algn="ctr"/>
            <a:endParaRPr lang="hu-HU" sz="3200" dirty="0">
              <a:hlinkClick r:id="" action="ppaction://noaction"/>
            </a:endParaRPr>
          </a:p>
          <a:p>
            <a:pPr algn="ctr"/>
            <a:endParaRPr lang="hu-HU" sz="3200" dirty="0">
              <a:hlinkClick r:id="" action="ppaction://noaction"/>
            </a:endParaRPr>
          </a:p>
          <a:p>
            <a:pPr algn="ctr"/>
            <a:endParaRPr lang="hu-HU" sz="3200" dirty="0">
              <a:hlinkClick r:id="" action="ppaction://noaction"/>
            </a:endParaRPr>
          </a:p>
          <a:p>
            <a:pPr algn="ctr"/>
            <a:endParaRPr lang="hu-HU" sz="3200" dirty="0">
              <a:hlinkClick r:id="" action="ppaction://noaction"/>
            </a:endParaRPr>
          </a:p>
          <a:p>
            <a:pPr algn="ctr"/>
            <a:endParaRPr lang="hu-HU" sz="3200" dirty="0">
              <a:hlinkClick r:id="" action="ppaction://noaction"/>
            </a:endParaRPr>
          </a:p>
          <a:p>
            <a:pPr algn="ctr"/>
            <a:endParaRPr lang="hu-HU" sz="3200" dirty="0">
              <a:hlinkClick r:id="" action="ppaction://noaction"/>
            </a:endParaRPr>
          </a:p>
          <a:p>
            <a:pPr algn="ctr"/>
            <a:endParaRPr lang="hu-HU" sz="3200" dirty="0">
              <a:hlinkClick r:id="" action="ppaction://noaction"/>
            </a:endParaRPr>
          </a:p>
          <a:p>
            <a:pPr algn="ctr"/>
            <a:endParaRPr lang="hu-HU" sz="3200" dirty="0">
              <a:hlinkClick r:id="" action="ppaction://noaction"/>
            </a:endParaRPr>
          </a:p>
        </p:txBody>
      </p:sp>
      <p:pic>
        <p:nvPicPr>
          <p:cNvPr id="7" name="Kép 6" descr="A képen szöveg, Betűtípus, képernyőkép, Lenyomat látható&#10;&#10;Automatikusan generált leírás">
            <a:extLst>
              <a:ext uri="{FF2B5EF4-FFF2-40B4-BE49-F238E27FC236}">
                <a16:creationId xmlns:a16="http://schemas.microsoft.com/office/drawing/2014/main" id="{1D29DCE8-19C2-D23A-F9FF-799B022620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632" y="1124744"/>
            <a:ext cx="3759882" cy="5013176"/>
          </a:xfrm>
          <a:prstGeom prst="rect">
            <a:avLst/>
          </a:prstGeom>
        </p:spPr>
      </p:pic>
      <p:pic>
        <p:nvPicPr>
          <p:cNvPr id="9" name="Kép 8" descr="A képen szöveg, Betűtípus, képernyőkép, minta látható&#10;&#10;Automatikusan generált leírás">
            <a:extLst>
              <a:ext uri="{FF2B5EF4-FFF2-40B4-BE49-F238E27FC236}">
                <a16:creationId xmlns:a16="http://schemas.microsoft.com/office/drawing/2014/main" id="{F015E9EC-6058-BAEE-9E4E-71388F2207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7056" y="1124744"/>
            <a:ext cx="3600400" cy="4946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4462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extShape 1"/>
          <p:cNvSpPr txBox="1"/>
          <p:nvPr/>
        </p:nvSpPr>
        <p:spPr>
          <a:xfrm>
            <a:off x="8913440" y="5805264"/>
            <a:ext cx="992560" cy="4950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fld id="{3F13B616-89FC-4754-9A43-C3DB75E6C12E}" type="slidenum">
              <a:rPr lang="hu-HU" sz="1400">
                <a:solidFill>
                  <a:srgbClr val="000000"/>
                </a:solidFill>
                <a:latin typeface="Times New Roman"/>
              </a:rPr>
              <a:pPr>
                <a:lnSpc>
                  <a:spcPct val="100000"/>
                </a:lnSpc>
              </a:pPr>
              <a:t>9</a:t>
            </a:fld>
            <a:endParaRPr dirty="0"/>
          </a:p>
        </p:txBody>
      </p:sp>
      <p:sp>
        <p:nvSpPr>
          <p:cNvPr id="152" name="CustomShape 2"/>
          <p:cNvSpPr/>
          <p:nvPr/>
        </p:nvSpPr>
        <p:spPr>
          <a:xfrm>
            <a:off x="0" y="76320"/>
            <a:ext cx="9905760" cy="609120"/>
          </a:xfrm>
          <a:prstGeom prst="rect">
            <a:avLst/>
          </a:prstGeom>
          <a:noFill/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hu-HU" sz="3200" b="1" dirty="0">
                <a:solidFill>
                  <a:srgbClr val="0D0147"/>
                </a:solidFill>
                <a:latin typeface="Arial"/>
              </a:rPr>
              <a:t>A jövő (2025!)...</a:t>
            </a:r>
            <a:endParaRPr sz="3200" dirty="0"/>
          </a:p>
        </p:txBody>
      </p:sp>
      <p:sp>
        <p:nvSpPr>
          <p:cNvPr id="2" name="Téglalap 1"/>
          <p:cNvSpPr/>
          <p:nvPr/>
        </p:nvSpPr>
        <p:spPr>
          <a:xfrm>
            <a:off x="704528" y="836712"/>
            <a:ext cx="806489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hu-HU" sz="2400" b="1" dirty="0">
                <a:solidFill>
                  <a:srgbClr val="000000"/>
                </a:solidFill>
              </a:rPr>
              <a:t>2025.03.19.</a:t>
            </a:r>
          </a:p>
          <a:p>
            <a:pPr algn="ctr">
              <a:lnSpc>
                <a:spcPct val="100000"/>
              </a:lnSpc>
            </a:pPr>
            <a:r>
              <a:rPr lang="hu-HU" sz="2400" b="1" dirty="0">
                <a:solidFill>
                  <a:srgbClr val="000000"/>
                </a:solidFill>
              </a:rPr>
              <a:t>2025.05.21.</a:t>
            </a:r>
          </a:p>
          <a:p>
            <a:pPr algn="ctr">
              <a:lnSpc>
                <a:spcPct val="100000"/>
              </a:lnSpc>
            </a:pPr>
            <a:r>
              <a:rPr lang="hu-HU" sz="2400" b="1" dirty="0">
                <a:solidFill>
                  <a:srgbClr val="000000"/>
                </a:solidFill>
              </a:rPr>
              <a:t>2025.09.17.</a:t>
            </a:r>
          </a:p>
          <a:p>
            <a:pPr algn="ctr">
              <a:lnSpc>
                <a:spcPct val="100000"/>
              </a:lnSpc>
            </a:pPr>
            <a:r>
              <a:rPr lang="hu-HU" sz="2400" b="1" dirty="0">
                <a:solidFill>
                  <a:srgbClr val="000000"/>
                </a:solidFill>
              </a:rPr>
              <a:t>2025.11.19.</a:t>
            </a:r>
          </a:p>
          <a:p>
            <a:pPr algn="ctr">
              <a:lnSpc>
                <a:spcPct val="100000"/>
              </a:lnSpc>
            </a:pPr>
            <a:endParaRPr lang="hu-HU" sz="2400" b="1" dirty="0">
              <a:solidFill>
                <a:srgbClr val="000000"/>
              </a:solidFill>
            </a:endParaRPr>
          </a:p>
          <a:p>
            <a:pPr algn="ctr">
              <a:lnSpc>
                <a:spcPct val="100000"/>
              </a:lnSpc>
            </a:pPr>
            <a:r>
              <a:rPr lang="hu-HU" sz="2400" b="1" dirty="0">
                <a:solidFill>
                  <a:srgbClr val="000000"/>
                </a:solidFill>
              </a:rPr>
              <a:t>„Információvédelem menedzselése”
</a:t>
            </a:r>
            <a:r>
              <a:rPr lang="hu-HU" sz="2400" b="1" dirty="0">
                <a:solidFill>
                  <a:srgbClr val="FF0000"/>
                </a:solidFill>
              </a:rPr>
              <a:t>CXV.</a:t>
            </a:r>
            <a:r>
              <a:rPr lang="hu-HU" sz="2400" b="1" dirty="0">
                <a:solidFill>
                  <a:srgbClr val="000000"/>
                </a:solidFill>
              </a:rPr>
              <a:t> Szakmai Fórum</a:t>
            </a:r>
          </a:p>
          <a:p>
            <a:pPr algn="ctr">
              <a:lnSpc>
                <a:spcPct val="100000"/>
              </a:lnSpc>
            </a:pPr>
            <a:endParaRPr lang="hu-HU" sz="2400" dirty="0">
              <a:solidFill>
                <a:srgbClr val="000000"/>
              </a:solidFill>
            </a:endParaRPr>
          </a:p>
        </p:txBody>
      </p:sp>
      <p:pic>
        <p:nvPicPr>
          <p:cNvPr id="10" name="Kép 9" descr="A képen aláírás, leállítás, függő, személyek látható&#10;&#10;Automatikusan generált leírás">
            <a:extLst>
              <a:ext uri="{FF2B5EF4-FFF2-40B4-BE49-F238E27FC236}">
                <a16:creationId xmlns:a16="http://schemas.microsoft.com/office/drawing/2014/main" id="{EAB51AA4-844C-4FCA-91B5-082AC2B9CA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880" y="3501008"/>
            <a:ext cx="2200995" cy="2232248"/>
          </a:xfrm>
          <a:prstGeom prst="rect">
            <a:avLst/>
          </a:prstGeom>
        </p:spPr>
      </p:pic>
      <p:sp>
        <p:nvSpPr>
          <p:cNvPr id="11" name="Szövegdoboz 10"/>
          <p:cNvSpPr txBox="1"/>
          <p:nvPr/>
        </p:nvSpPr>
        <p:spPr>
          <a:xfrm>
            <a:off x="4304928" y="4119937"/>
            <a:ext cx="1263665" cy="110799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6600" b="1" dirty="0">
                <a:solidFill>
                  <a:srgbClr val="C00000"/>
                </a:solidFill>
                <a:latin typeface="Bernard MT Condensed" panose="02050806060905020404" pitchFamily="18" charset="0"/>
                <a:cs typeface="Aharoni" panose="02010803020104030203" pitchFamily="2" charset="-79"/>
              </a:rPr>
              <a:t>1</a:t>
            </a:r>
            <a:r>
              <a:rPr lang="hu-HU" sz="1000" b="1" dirty="0">
                <a:solidFill>
                  <a:srgbClr val="C00000"/>
                </a:solidFill>
                <a:latin typeface="Bernard MT Condensed" panose="02050806060905020404" pitchFamily="18" charset="0"/>
                <a:cs typeface="Aharoni" panose="02010803020104030203" pitchFamily="2" charset="-79"/>
              </a:rPr>
              <a:t> </a:t>
            </a:r>
            <a:r>
              <a:rPr lang="hu-HU" sz="6600" b="1" dirty="0">
                <a:solidFill>
                  <a:srgbClr val="C00000"/>
                </a:solidFill>
                <a:latin typeface="Bernard MT Condensed" panose="02050806060905020404" pitchFamily="18" charset="0"/>
                <a:cs typeface="Aharoni" panose="02010803020104030203" pitchFamily="2" charset="-79"/>
              </a:rPr>
              <a:t>15</a:t>
            </a:r>
          </a:p>
        </p:txBody>
      </p:sp>
      <p:sp>
        <p:nvSpPr>
          <p:cNvPr id="12" name="Szövegdoboz 11"/>
          <p:cNvSpPr txBox="1"/>
          <p:nvPr/>
        </p:nvSpPr>
        <p:spPr>
          <a:xfrm>
            <a:off x="3368824" y="5805264"/>
            <a:ext cx="3163045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hu-HU" sz="2800" b="1" dirty="0">
                <a:solidFill>
                  <a:srgbClr val="00B050"/>
                </a:solidFill>
              </a:rPr>
              <a:t>2025. március 19.</a:t>
            </a:r>
          </a:p>
        </p:txBody>
      </p:sp>
    </p:spTree>
    <p:extLst>
      <p:ext uri="{BB962C8B-B14F-4D97-AF65-F5344CB8AC3E}">
        <p14:creationId xmlns:p14="http://schemas.microsoft.com/office/powerpoint/2010/main" val="84319535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4451</TotalTime>
  <Words>709</Words>
  <Application>Microsoft Office PowerPoint</Application>
  <PresentationFormat>A4 (210x297 mm)</PresentationFormat>
  <Paragraphs>134</Paragraphs>
  <Slides>9</Slides>
  <Notes>8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8</vt:i4>
      </vt:variant>
      <vt:variant>
        <vt:lpstr>Téma</vt:lpstr>
      </vt:variant>
      <vt:variant>
        <vt:i4>3</vt:i4>
      </vt:variant>
      <vt:variant>
        <vt:lpstr>Diacímek</vt:lpstr>
      </vt:variant>
      <vt:variant>
        <vt:i4>9</vt:i4>
      </vt:variant>
    </vt:vector>
  </HeadingPairs>
  <TitlesOfParts>
    <vt:vector size="20" baseType="lpstr">
      <vt:lpstr>Arial</vt:lpstr>
      <vt:lpstr>Bernard MT Condensed</vt:lpstr>
      <vt:lpstr>Calibri</vt:lpstr>
      <vt:lpstr>Georgia</vt:lpstr>
      <vt:lpstr>Open Sans</vt:lpstr>
      <vt:lpstr>StarSymbol</vt:lpstr>
      <vt:lpstr>Tahoma</vt:lpstr>
      <vt:lpstr>Times New Roman</vt:lpstr>
      <vt:lpstr>Office Theme</vt:lpstr>
      <vt:lpstr>Office Theme</vt:lpstr>
      <vt:lpstr>Office Theme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A rendezvényünk értékelő lapja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Tarján Gábor</dc:creator>
  <cp:lastModifiedBy>Tarján Gábor</cp:lastModifiedBy>
  <cp:revision>173</cp:revision>
  <cp:lastPrinted>2024-11-14T14:49:01Z</cp:lastPrinted>
  <dcterms:modified xsi:type="dcterms:W3CDTF">2025-01-09T16:05:33Z</dcterms:modified>
</cp:coreProperties>
</file>