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307" r:id="rId6"/>
    <p:sldId id="296" r:id="rId7"/>
    <p:sldId id="308" r:id="rId8"/>
    <p:sldId id="309" r:id="rId9"/>
    <p:sldId id="291" r:id="rId10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93" d="100"/>
          <a:sy n="93" d="100"/>
        </p:scale>
        <p:origin x="1902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2025. 05. 19.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A9F64-AAFD-8BEE-BCAA-4F522FB3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>
            <a:extLst>
              <a:ext uri="{FF2B5EF4-FFF2-40B4-BE49-F238E27FC236}">
                <a16:creationId xmlns:a16="http://schemas.microsoft.com/office/drawing/2014/main" id="{BA3769EF-17FA-C2EE-4C0C-772436C8EBF2}"/>
              </a:ext>
            </a:extLst>
          </p:cNvPr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>
            <a:extLst>
              <a:ext uri="{FF2B5EF4-FFF2-40B4-BE49-F238E27FC236}">
                <a16:creationId xmlns:a16="http://schemas.microsoft.com/office/drawing/2014/main" id="{7AD98E41-A08F-25B0-AFA2-7D2F064E67F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Folytassuk, mert lehet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Levelező rendszer – januárban 2 párhuzamos helyről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Az értékelő alja most kicsit szükségtelen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Lehet a forma is megújul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Függetlenség alapelv, B2B</a:t>
            </a:r>
          </a:p>
        </p:txBody>
      </p:sp>
    </p:spTree>
    <p:extLst>
      <p:ext uri="{BB962C8B-B14F-4D97-AF65-F5344CB8AC3E}">
        <p14:creationId xmlns:p14="http://schemas.microsoft.com/office/powerpoint/2010/main" val="66033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80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pecset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  <a:latin typeface="Arial"/>
              </a:rPr>
              <a:t>CXVI. Szakmai Fórum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
Budapest, 2025. május 21.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Óbudai Egyetem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3762588" y="2994631"/>
            <a:ext cx="4502780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>
                <a:solidFill>
                  <a:srgbClr val="0066FF"/>
                </a:solidFill>
                <a:latin typeface="Arial"/>
                <a:hlinkClick r:id="rId3"/>
              </a:rPr>
              <a:t>www.hetpecset.hu</a:t>
            </a: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700808"/>
            <a:ext cx="2182359" cy="46273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90600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5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 </a:t>
            </a:r>
            <a:r>
              <a:rPr lang="hu-HU" sz="2400" dirty="0">
                <a:solidFill>
                  <a:srgbClr val="FF0000"/>
                </a:solidFill>
                <a:latin typeface="Arial"/>
              </a:rPr>
              <a:t>B2B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információs társadalom biztonságának támogatása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információvédelem kultúrájának és ismereteinek terjesztése, 	a tudatosság kialakítása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D9B65C-23CC-A157-CFFF-3DB6712A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10" y="678805"/>
            <a:ext cx="3589890" cy="26369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AE9198-58CA-3B1E-1B3F-3B6743D7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659"/>
            <a:ext cx="2216696" cy="214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D584-FF02-6818-E7A5-5ABB3D9D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>
            <a:extLst>
              <a:ext uri="{FF2B5EF4-FFF2-40B4-BE49-F238E27FC236}">
                <a16:creationId xmlns:a16="http://schemas.microsoft.com/office/drawing/2014/main" id="{16A63A73-879C-FA7A-A644-BD5C84EF802B}"/>
              </a:ext>
            </a:extLst>
          </p:cNvPr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34" name="TextShape 2">
            <a:extLst>
              <a:ext uri="{FF2B5EF4-FFF2-40B4-BE49-F238E27FC236}">
                <a16:creationId xmlns:a16="http://schemas.microsoft.com/office/drawing/2014/main" id="{34BE233D-32E1-8846-F8F2-EFD51867E63A}"/>
              </a:ext>
            </a:extLst>
          </p:cNvPr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>
            <a:extLst>
              <a:ext uri="{FF2B5EF4-FFF2-40B4-BE49-F238E27FC236}">
                <a16:creationId xmlns:a16="http://schemas.microsoft.com/office/drawing/2014/main" id="{9AAA4C5D-3A81-AB6D-CEBB-03C86CA3147C}"/>
              </a:ext>
            </a:extLst>
          </p:cNvPr>
          <p:cNvSpPr txBox="1"/>
          <p:nvPr/>
        </p:nvSpPr>
        <p:spPr>
          <a:xfrm>
            <a:off x="30460" y="764704"/>
            <a:ext cx="9906000" cy="1120986"/>
          </a:xfrm>
          <a:prstGeom prst="rect">
            <a:avLst/>
          </a:prstGeom>
        </p:spPr>
        <p:txBody>
          <a:bodyPr/>
          <a:lstStyle/>
          <a:p>
            <a:pPr lvl="3">
              <a:buSzPct val="25000"/>
            </a:pPr>
            <a:r>
              <a:rPr lang="hu-HU" sz="2800" dirty="0">
                <a:solidFill>
                  <a:srgbClr val="000000"/>
                </a:solidFill>
                <a:latin typeface="Arial"/>
              </a:rPr>
              <a:t>2025 – változások: </a:t>
            </a:r>
            <a:r>
              <a:rPr lang="hu-HU" sz="2800" dirty="0"/>
              <a:t>		„</a:t>
            </a:r>
            <a:r>
              <a:rPr lang="hu-HU" sz="2800" b="1" dirty="0"/>
              <a:t>folytattuk</a:t>
            </a:r>
            <a:r>
              <a:rPr lang="hu-HU" sz="2800" dirty="0"/>
              <a:t> a jó hírrel”</a:t>
            </a:r>
          </a:p>
          <a:p>
            <a:pPr lvl="4">
              <a:buSzPct val="25000"/>
            </a:pPr>
            <a:endParaRPr lang="hu-HU" sz="1050" i="1" dirty="0">
              <a:solidFill>
                <a:srgbClr val="000000"/>
              </a:solidFill>
            </a:endParaRPr>
          </a:p>
          <a:p>
            <a:pPr lvl="4">
              <a:buSzPct val="25000"/>
            </a:pPr>
            <a:r>
              <a:rPr lang="hu-HU" sz="2400" i="1" dirty="0">
                <a:solidFill>
                  <a:srgbClr val="000000"/>
                </a:solidFill>
              </a:rPr>
              <a:t>Új fórum helyszín: </a:t>
            </a:r>
            <a:r>
              <a:rPr lang="hu-HU" sz="2400" b="1" dirty="0">
                <a:solidFill>
                  <a:srgbClr val="000000"/>
                </a:solidFill>
              </a:rPr>
              <a:t>Óbudai Egyetem</a:t>
            </a:r>
            <a:endParaRPr lang="hu-HU" b="1" i="1" dirty="0"/>
          </a:p>
          <a:p>
            <a:pPr lvl="4">
              <a:buSzPct val="25000"/>
            </a:pPr>
            <a:r>
              <a:rPr lang="hu-HU" i="1" dirty="0"/>
              <a:t> Személyes köszönet: Bánáti Annának</a:t>
            </a:r>
          </a:p>
          <a:p>
            <a:pPr lvl="4">
              <a:buSzPct val="25000"/>
            </a:pPr>
            <a:r>
              <a:rPr lang="hu-HU" sz="2000" i="1" dirty="0">
                <a:solidFill>
                  <a:srgbClr val="000000"/>
                </a:solidFill>
              </a:rPr>
              <a:t>Mindenhonnan lehet látni, hallani ; 220V ; KV, pogácsa</a:t>
            </a:r>
          </a:p>
          <a:p>
            <a:pPr lvl="4">
              <a:buSzPct val="25000"/>
            </a:pPr>
            <a:r>
              <a:rPr lang="hu-HU" sz="2000" i="1" dirty="0">
                <a:solidFill>
                  <a:srgbClr val="000000"/>
                </a:solidFill>
              </a:rPr>
              <a:t>Üröm az örömben: parkolás</a:t>
            </a:r>
          </a:p>
          <a:p>
            <a:pPr lvl="4">
              <a:buSzPct val="25000"/>
            </a:pPr>
            <a:endParaRPr lang="hu-HU" sz="800" i="1" dirty="0">
              <a:solidFill>
                <a:srgbClr val="000000"/>
              </a:solidFill>
            </a:endParaRPr>
          </a:p>
          <a:p>
            <a:pPr lvl="4">
              <a:buSzPct val="25000"/>
            </a:pPr>
            <a:r>
              <a:rPr lang="hu-HU" sz="2000" i="1" dirty="0">
                <a:solidFill>
                  <a:srgbClr val="000000"/>
                </a:solidFill>
              </a:rPr>
              <a:t>Befejezett bankváltás: Magnet Bank - </a:t>
            </a:r>
            <a:r>
              <a:rPr lang="hu-HU" sz="2000" b="1" dirty="0">
                <a:solidFill>
                  <a:srgbClr val="262624"/>
                </a:solidFill>
                <a:latin typeface="Arial" panose="020B0604020202020204" pitchFamily="34" charset="0"/>
              </a:rPr>
              <a:t>16200144-18561610</a:t>
            </a:r>
          </a:p>
          <a:p>
            <a:pPr lvl="4">
              <a:buSzPct val="25000"/>
            </a:pPr>
            <a:endParaRPr lang="hu-HU" sz="2000" i="1" dirty="0">
              <a:solidFill>
                <a:srgbClr val="000000"/>
              </a:solidFill>
            </a:endParaRPr>
          </a:p>
          <a:p>
            <a:pPr marL="2171700" lvl="4" indent="-342900">
              <a:buSzPct val="25000"/>
              <a:buFontTx/>
              <a:buChar char="-"/>
            </a:pPr>
            <a:endParaRPr lang="hu-HU" sz="2000" i="1" dirty="0">
              <a:solidFill>
                <a:srgbClr val="000000"/>
              </a:solidFill>
            </a:endParaRPr>
          </a:p>
          <a:p>
            <a:pPr marL="4000500" lvl="8" indent="-342900">
              <a:buSzPct val="25000"/>
              <a:buFontTx/>
              <a:buChar char="-"/>
            </a:pPr>
            <a:r>
              <a:rPr lang="hu-HU" sz="2000" b="1" dirty="0">
                <a:solidFill>
                  <a:srgbClr val="000000"/>
                </a:solidFill>
              </a:rPr>
              <a:t>                   	Független B2B fórum maradtunk</a:t>
            </a:r>
          </a:p>
          <a:p>
            <a:pPr marL="4000500" lvl="8" indent="-342900">
              <a:buSzPct val="25000"/>
              <a:buFontTx/>
              <a:buChar char="-"/>
            </a:pPr>
            <a:r>
              <a:rPr lang="hu-HU" sz="2000" i="1" dirty="0">
                <a:solidFill>
                  <a:srgbClr val="000000"/>
                </a:solidFill>
              </a:rPr>
              <a:t>                   	Népítélet</a:t>
            </a:r>
          </a:p>
          <a:p>
            <a:pPr marL="4000500" lvl="8" indent="-342900">
              <a:buSzPct val="25000"/>
              <a:buFontTx/>
              <a:buChar char="-"/>
            </a:pPr>
            <a:r>
              <a:rPr lang="hu-HU" sz="2000" i="1" dirty="0">
                <a:solidFill>
                  <a:srgbClr val="000000"/>
                </a:solidFill>
              </a:rPr>
              <a:t>                   	Videós összefoglaló</a:t>
            </a:r>
          </a:p>
          <a:p>
            <a:pPr marL="4000500" lvl="8" indent="-342900">
              <a:buSzPct val="25000"/>
              <a:buFontTx/>
              <a:buChar char="-"/>
            </a:pPr>
            <a:endParaRPr lang="hu-HU" sz="2000" i="1" dirty="0">
              <a:solidFill>
                <a:srgbClr val="000000"/>
              </a:solidFill>
            </a:endParaRPr>
          </a:p>
          <a:p>
            <a:pPr marL="4000500" lvl="8" indent="-342900">
              <a:buSzPct val="25000"/>
              <a:buFontTx/>
              <a:buChar char="-"/>
            </a:pPr>
            <a:r>
              <a:rPr lang="hu-HU" sz="2000" i="1" dirty="0">
                <a:solidFill>
                  <a:srgbClr val="000000"/>
                </a:solidFill>
              </a:rPr>
              <a:t>                   	</a:t>
            </a:r>
            <a:r>
              <a:rPr lang="hu-HU" sz="2000" b="1" dirty="0">
                <a:solidFill>
                  <a:srgbClr val="000000"/>
                </a:solidFill>
              </a:rPr>
              <a:t>Közgyűlés március</a:t>
            </a:r>
            <a:endParaRPr lang="hu-HU" sz="2000" i="1" dirty="0">
              <a:solidFill>
                <a:srgbClr val="000000"/>
              </a:solidFill>
            </a:endParaRPr>
          </a:p>
          <a:p>
            <a:pPr lvl="4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			   	Elfogadott 2024-es beszámoló</a:t>
            </a:r>
          </a:p>
          <a:p>
            <a:pPr lvl="4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				Elfogadott 2025-s terv</a:t>
            </a:r>
          </a:p>
          <a:p>
            <a:pPr lvl="4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				Tisztségviselők újraválasztása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4C94826-7EBB-C361-1CEA-8EE4E2448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24" y="3407148"/>
            <a:ext cx="5243674" cy="34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B382D97-CCB8-FBD7-FBB0-D047A0FB2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4784"/>
            <a:ext cx="9906000" cy="48402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65039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„Az év információbiztonsági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szak- és diplomadolgozata - 2025”</a:t>
            </a:r>
          </a:p>
        </p:txBody>
      </p:sp>
      <p:sp>
        <p:nvSpPr>
          <p:cNvPr id="7" name="CustomShape 3"/>
          <p:cNvSpPr/>
          <p:nvPr/>
        </p:nvSpPr>
        <p:spPr>
          <a:xfrm>
            <a:off x="3898378" y="1628801"/>
            <a:ext cx="5976736" cy="2736304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19. alkalommal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részletek hamarosan a honlapon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Széles körből várjuk a jelentkezést: </a:t>
            </a:r>
            <a:br>
              <a:rPr lang="hu-HU" sz="2200" b="1" dirty="0">
                <a:latin typeface="+mj-lt"/>
              </a:rPr>
            </a:br>
            <a:r>
              <a:rPr lang="hu-HU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egyéb iskola vagy nem iskolarendszerben végzős hallgató, aki záró-dolgozatot készít a tanulmányi követelményei alapján; valamint minden olyan szerző, aki a témakörben egyéb tanulmányt tett közzé (könyv, tanulmány, folyóiratcikk, stb.) </a:t>
            </a: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2684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663312-E191-5B74-3868-7B0AD6D6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672" y="116632"/>
            <a:ext cx="7409368" cy="504056"/>
          </a:xfrm>
        </p:spPr>
        <p:txBody>
          <a:bodyPr/>
          <a:lstStyle/>
          <a:p>
            <a:r>
              <a:rPr lang="hu-HU" dirty="0"/>
              <a:t>Az </a:t>
            </a:r>
            <a:r>
              <a:rPr lang="hu-HU" sz="2400" b="1" dirty="0"/>
              <a:t>AKTUALITÁSOK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3F491E9-4505-70BE-D769-E17051EEFC6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640632" y="2564904"/>
            <a:ext cx="8915040" cy="2616568"/>
          </a:xfrm>
        </p:spPr>
        <p:txBody>
          <a:bodyPr/>
          <a:lstStyle/>
          <a:p>
            <a:pPr algn="l"/>
            <a:r>
              <a:rPr lang="hu-HU" sz="2000" b="1" i="0" dirty="0">
                <a:effectLst/>
                <a:latin typeface="fkGrotesk"/>
              </a:rPr>
              <a:t>Mesterséges intelligencia: támadó és védő szerepének </a:t>
            </a:r>
            <a:r>
              <a:rPr lang="hu-HU" sz="2000" b="1" i="0" dirty="0" err="1">
                <a:effectLst/>
                <a:latin typeface="fkGrotesk"/>
              </a:rPr>
              <a:t>paradoxona</a:t>
            </a:r>
            <a:endParaRPr lang="hu-HU" sz="2000" b="1" i="0" dirty="0">
              <a:effectLst/>
              <a:latin typeface="fkGrotesk"/>
            </a:endParaRPr>
          </a:p>
          <a:p>
            <a:pPr lvl="6" algn="l"/>
            <a:r>
              <a:rPr lang="hu-HU" sz="2000" b="0" i="1" dirty="0">
                <a:effectLst/>
                <a:latin typeface="fkGroteskNeue"/>
              </a:rPr>
              <a:t>- "Az AI nélkül a </a:t>
            </a:r>
            <a:r>
              <a:rPr lang="hu-HU" sz="2000" b="0" i="1" dirty="0" err="1">
                <a:effectLst/>
                <a:latin typeface="fkGroteskNeue"/>
              </a:rPr>
              <a:t>kiberbiztonság</a:t>
            </a:r>
            <a:r>
              <a:rPr lang="hu-HU" sz="2000" b="0" i="1" dirty="0">
                <a:effectLst/>
                <a:latin typeface="fkGroteskNeue"/>
              </a:rPr>
              <a:t> holnapra halott„</a:t>
            </a:r>
            <a:endParaRPr lang="hu-HU" sz="2000" dirty="0">
              <a:latin typeface="fkGrotesk"/>
            </a:endParaRPr>
          </a:p>
          <a:p>
            <a:pPr lvl="5" algn="l"/>
            <a:r>
              <a:rPr lang="hu-HU" sz="2000" b="0" i="1" dirty="0">
                <a:effectLst/>
                <a:latin typeface="fkGroteskNeue"/>
              </a:rPr>
              <a:t>- "Az AI-támadások miatt 2025-re a digitális világ összeomlik„</a:t>
            </a:r>
            <a:endParaRPr lang="hu-HU" sz="2000" b="0" i="1" dirty="0">
              <a:effectLst/>
              <a:latin typeface="fkGrotesk"/>
            </a:endParaRPr>
          </a:p>
          <a:p>
            <a:pPr algn="l"/>
            <a:r>
              <a:rPr lang="hu-HU" sz="2000" b="1" i="0" dirty="0" err="1">
                <a:effectLst/>
                <a:latin typeface="fkGrotesk"/>
              </a:rPr>
              <a:t>Zero</a:t>
            </a:r>
            <a:r>
              <a:rPr lang="hu-HU" sz="2000" b="1" i="0" dirty="0">
                <a:effectLst/>
                <a:latin typeface="fkGrotesk"/>
              </a:rPr>
              <a:t> </a:t>
            </a:r>
            <a:r>
              <a:rPr lang="hu-HU" sz="2000" b="1" i="0" dirty="0" err="1">
                <a:effectLst/>
                <a:latin typeface="fkGrotesk"/>
              </a:rPr>
              <a:t>Trust</a:t>
            </a:r>
            <a:r>
              <a:rPr lang="hu-HU" sz="2000" b="1" i="0" dirty="0">
                <a:effectLst/>
                <a:latin typeface="fkGrotesk"/>
              </a:rPr>
              <a:t> architektúrák: forradalom vagy átmeneti divat?</a:t>
            </a:r>
          </a:p>
          <a:p>
            <a:pPr algn="l"/>
            <a:r>
              <a:rPr lang="hu-HU" sz="2000" b="0" i="1" dirty="0">
                <a:effectLst/>
                <a:latin typeface="fkGroteskNeue"/>
              </a:rPr>
              <a:t>- "A </a:t>
            </a:r>
            <a:r>
              <a:rPr lang="hu-HU" sz="2000" b="0" i="1" dirty="0" err="1">
                <a:effectLst/>
                <a:latin typeface="fkGroteskNeue"/>
              </a:rPr>
              <a:t>Zero</a:t>
            </a:r>
            <a:r>
              <a:rPr lang="hu-HU" sz="2000" b="0" i="1" dirty="0">
                <a:effectLst/>
                <a:latin typeface="fkGroteskNeue"/>
              </a:rPr>
              <a:t> </a:t>
            </a:r>
            <a:r>
              <a:rPr lang="hu-HU" sz="2000" b="0" i="1" dirty="0" err="1">
                <a:effectLst/>
                <a:latin typeface="fkGroteskNeue"/>
              </a:rPr>
              <a:t>Trust</a:t>
            </a:r>
            <a:r>
              <a:rPr lang="hu-HU" sz="2000" b="0" i="1" dirty="0">
                <a:effectLst/>
                <a:latin typeface="fkGroteskNeue"/>
              </a:rPr>
              <a:t> a biztonság Szent Grálja – nincs alternatíva"</a:t>
            </a:r>
            <a:r>
              <a:rPr lang="hu-HU" sz="2000" b="0" i="0" dirty="0">
                <a:effectLst/>
                <a:latin typeface="fkGroteskNeue"/>
              </a:rPr>
              <a:t> </a:t>
            </a:r>
            <a:br>
              <a:rPr lang="hu-HU" sz="2000" b="0" i="0" dirty="0">
                <a:effectLst/>
                <a:latin typeface="fkGroteskNeue"/>
              </a:rPr>
            </a:br>
            <a:r>
              <a:rPr lang="hu-HU" sz="2000" b="0" i="0" dirty="0">
                <a:effectLst/>
                <a:latin typeface="fkGroteskNeue"/>
              </a:rPr>
              <a:t>(biztonsági puristák, akik szerint minden hagyományos modellt elavult)</a:t>
            </a:r>
          </a:p>
          <a:p>
            <a:pPr algn="l"/>
            <a:r>
              <a:rPr lang="hu-HU" sz="2000" dirty="0">
                <a:latin typeface="fkGroteskNeue"/>
              </a:rPr>
              <a:t>- Több szerepkörös szervezetekben nem bevezethető</a:t>
            </a:r>
          </a:p>
          <a:p>
            <a:pPr algn="l"/>
            <a:r>
              <a:rPr lang="hu-HU" sz="2000" b="1" i="0" dirty="0">
                <a:effectLst/>
                <a:latin typeface="fkGrotesk"/>
              </a:rPr>
              <a:t>NIS 2 irányelv: túlzott kötelezettség vagy életmentő szabályozás?</a:t>
            </a:r>
          </a:p>
          <a:p>
            <a:pPr algn="l"/>
            <a:r>
              <a:rPr lang="hu-HU" sz="2000" b="0" i="1" dirty="0">
                <a:effectLst/>
                <a:latin typeface="fkGroteskNeue"/>
              </a:rPr>
              <a:t>- "A NIS 2 egy bürokratikus rémálom, ami megfojtja a magyar vállalkozásokat„</a:t>
            </a:r>
            <a:endParaRPr lang="hu-HU" sz="2000" dirty="0">
              <a:latin typeface="fkGrotesk"/>
            </a:endParaRPr>
          </a:p>
          <a:p>
            <a:pPr algn="l"/>
            <a:r>
              <a:rPr lang="hu-HU" sz="2000" b="0" i="1" dirty="0">
                <a:effectLst/>
                <a:latin typeface="fkGroteskNeue"/>
              </a:rPr>
              <a:t>- "A NIS 2 nélkül Magyarország a </a:t>
            </a:r>
            <a:r>
              <a:rPr lang="hu-HU" sz="2000" b="0" i="1" dirty="0" err="1">
                <a:effectLst/>
                <a:latin typeface="fkGroteskNeue"/>
              </a:rPr>
              <a:t>kiberháborúban</a:t>
            </a:r>
            <a:r>
              <a:rPr lang="hu-HU" sz="2000" b="0" i="1" dirty="0">
                <a:effectLst/>
                <a:latin typeface="fkGroteskNeue"/>
              </a:rPr>
              <a:t> veszít„</a:t>
            </a:r>
            <a:endParaRPr lang="hu-HU" sz="2000" b="0" i="1" dirty="0">
              <a:effectLst/>
              <a:latin typeface="fkGrotesk"/>
            </a:endParaRPr>
          </a:p>
          <a:p>
            <a:pPr algn="l"/>
            <a:r>
              <a:rPr lang="hu-HU" sz="2000" b="1" i="0" dirty="0" err="1">
                <a:effectLst/>
                <a:latin typeface="fkGrotesk"/>
              </a:rPr>
              <a:t>Kiberbiztonsági</a:t>
            </a:r>
            <a:r>
              <a:rPr lang="hu-HU" sz="2000" b="1" i="0" dirty="0">
                <a:effectLst/>
                <a:latin typeface="fkGrotesk"/>
              </a:rPr>
              <a:t> szakemberhiány: képzés vagy </a:t>
            </a:r>
            <a:r>
              <a:rPr lang="hu-HU" sz="2000" b="1" i="0" dirty="0" err="1">
                <a:effectLst/>
                <a:latin typeface="fkGrotesk"/>
              </a:rPr>
              <a:t>automatizáció</a:t>
            </a:r>
            <a:r>
              <a:rPr lang="hu-HU" sz="2000" b="1" i="0" dirty="0">
                <a:effectLst/>
                <a:latin typeface="fkGrotesk"/>
              </a:rPr>
              <a:t>?</a:t>
            </a:r>
          </a:p>
          <a:p>
            <a:pPr algn="l"/>
            <a:r>
              <a:rPr lang="hu-HU" sz="2000" b="0" i="1" dirty="0">
                <a:effectLst/>
                <a:latin typeface="fkGroteskNeue"/>
              </a:rPr>
              <a:t>- "A hiányt csak a bérek 300%-os emelésével lehet megoldani„</a:t>
            </a:r>
            <a:endParaRPr lang="hu-HU" sz="2000" i="1" dirty="0">
              <a:latin typeface="fkGrotesk"/>
            </a:endParaRPr>
          </a:p>
          <a:p>
            <a:pPr algn="l"/>
            <a:r>
              <a:rPr lang="hu-HU" sz="2000" b="0" i="1" dirty="0">
                <a:effectLst/>
                <a:latin typeface="fkGroteskNeue"/>
              </a:rPr>
              <a:t>- "Az AI és </a:t>
            </a:r>
            <a:r>
              <a:rPr lang="hu-HU" sz="2000" b="0" i="1" dirty="0" err="1">
                <a:effectLst/>
                <a:latin typeface="fkGroteskNeue"/>
              </a:rPr>
              <a:t>automatizáció</a:t>
            </a:r>
            <a:r>
              <a:rPr lang="hu-HU" sz="2000" b="0" i="1" dirty="0">
                <a:effectLst/>
                <a:latin typeface="fkGroteskNeue"/>
              </a:rPr>
              <a:t> kiváltja a szakemberek 80%-át„</a:t>
            </a:r>
            <a:endParaRPr lang="hu-HU" sz="2000" b="0" i="1" dirty="0">
              <a:effectLst/>
              <a:latin typeface="fkGrotesk"/>
            </a:endParaRPr>
          </a:p>
          <a:p>
            <a:pPr algn="l"/>
            <a:r>
              <a:rPr lang="hu-HU" sz="2000" b="1" i="0" dirty="0">
                <a:effectLst/>
                <a:latin typeface="fkGrotesk"/>
              </a:rPr>
              <a:t>Adatvédelmi irányelvek </a:t>
            </a:r>
            <a:r>
              <a:rPr lang="hu-HU" sz="2000" b="1" i="0" dirty="0" err="1">
                <a:effectLst/>
                <a:latin typeface="fkGrotesk"/>
              </a:rPr>
              <a:t>vs</a:t>
            </a:r>
            <a:r>
              <a:rPr lang="hu-HU" sz="2000" b="1" i="0" dirty="0">
                <a:effectLst/>
                <a:latin typeface="fkGrotesk"/>
              </a:rPr>
              <a:t>. nemzeti biztonság</a:t>
            </a:r>
          </a:p>
          <a:p>
            <a:pPr algn="l"/>
            <a:r>
              <a:rPr lang="hu-HU" sz="2000" b="0" i="1" dirty="0">
                <a:effectLst/>
                <a:latin typeface="fkGroteskNeue"/>
              </a:rPr>
              <a:t>- „A GDPR gátolja a kormányzatot a terrorizmus elleni harcban„</a:t>
            </a:r>
          </a:p>
          <a:p>
            <a:pPr algn="l"/>
            <a:r>
              <a:rPr lang="hu-HU" sz="2000" b="0" i="1" dirty="0">
                <a:effectLst/>
                <a:latin typeface="fkGroteskNeue"/>
              </a:rPr>
              <a:t>- "A nemzeti biztonság nem lehet mentség az adatvédelmi jogok megsértésére"</a:t>
            </a:r>
            <a:endParaRPr lang="hu-HU" sz="2000" b="0" i="0" dirty="0">
              <a:effectLst/>
              <a:latin typeface="fkGrotesk"/>
            </a:endParaRPr>
          </a:p>
          <a:p>
            <a:pPr marL="342900" indent="-342900" algn="l">
              <a:buFontTx/>
              <a:buAutoNum type="arabicPeriod"/>
            </a:pPr>
            <a:endParaRPr lang="hu-HU" b="0" i="0" dirty="0">
              <a:effectLst/>
              <a:latin typeface="fkGrotesk"/>
            </a:endParaRPr>
          </a:p>
          <a:p>
            <a:pPr marL="342900" indent="-342900" algn="l">
              <a:buAutoNum type="arabicPeriod"/>
            </a:pPr>
            <a:endParaRPr lang="hu-HU" b="0" i="0" dirty="0">
              <a:effectLst/>
              <a:latin typeface="fkGrotesk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842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8BA47-63DA-94A3-D6EA-7895B653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608" y="-51036"/>
            <a:ext cx="7985912" cy="851144"/>
          </a:xfrm>
        </p:spPr>
        <p:txBody>
          <a:bodyPr/>
          <a:lstStyle/>
          <a:p>
            <a:r>
              <a:rPr lang="hu-HU" sz="2800" b="1" dirty="0"/>
              <a:t>Partner program kiemelés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BD70968-487A-804F-FDF5-B5DBEFEC8C7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1465" y="1861152"/>
            <a:ext cx="8915040" cy="3977640"/>
          </a:xfrm>
        </p:spPr>
        <p:txBody>
          <a:bodyPr/>
          <a:lstStyle/>
          <a:p>
            <a:pPr>
              <a:buNone/>
            </a:pPr>
            <a:r>
              <a:rPr lang="hu-HU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ISACA Konferencia 2025.05.29</a:t>
            </a:r>
          </a:p>
          <a:p>
            <a:pPr>
              <a:buNone/>
            </a:pPr>
            <a:r>
              <a:rPr lang="hu-HU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buNone/>
            </a:pPr>
            <a:endParaRPr lang="hu-HU" sz="24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hu-HU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hu-HU" sz="24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hu-HU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hu-HU" sz="24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hu-HU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ITBN 2025.09.24</a:t>
            </a:r>
          </a:p>
          <a:p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FB547E-0F11-30EC-CFA3-CE148200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811069"/>
            <a:ext cx="4696972" cy="26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D2D1BDE-EB4E-6FD3-0192-86460EBF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09" y="3475039"/>
            <a:ext cx="6794071" cy="23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60712" y="0"/>
            <a:ext cx="6977320" cy="563112"/>
          </a:xfrm>
        </p:spPr>
        <p:txBody>
          <a:bodyPr/>
          <a:lstStyle/>
          <a:p>
            <a:r>
              <a:rPr lang="hu-HU" sz="2800" b="1" dirty="0"/>
              <a:t>A mai program: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41C780D-109B-4ADB-B203-814EF6CD7276}"/>
              </a:ext>
            </a:extLst>
          </p:cNvPr>
          <p:cNvSpPr/>
          <p:nvPr/>
        </p:nvSpPr>
        <p:spPr>
          <a:xfrm>
            <a:off x="1424608" y="930880"/>
            <a:ext cx="8368480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rgbClr val="660000"/>
                </a:solidFill>
                <a:latin typeface="Open Sans"/>
              </a:rPr>
              <a:t>10.00 – 11.30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Köszöntő és bevezető gondolatok </a:t>
            </a: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Gasparetz András (Hétpecsét) elnök</a:t>
            </a: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 DORA rendelet részletszabályainak és alkalmazásának áttekintése</a:t>
            </a:r>
            <a:b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</a:b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Tikos Anita (Magyar Nemzeti Bank) osztályvezető</a:t>
            </a:r>
          </a:p>
          <a:p>
            <a:pPr algn="l">
              <a:spcAft>
                <a:spcPts val="750"/>
              </a:spcAft>
              <a:buNone/>
            </a:pPr>
            <a:r>
              <a:rPr lang="hu-HU" sz="1600" b="1" dirty="0">
                <a:solidFill>
                  <a:srgbClr val="660000"/>
                </a:solidFill>
                <a:latin typeface="Open Sans" panose="020B0606030504020204" pitchFamily="34" charset="0"/>
              </a:rPr>
              <a:t>  </a:t>
            </a: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Májusi népítélet</a:t>
            </a:r>
            <a:b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</a:b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Moderátor: Dr. Dósa Imre (FORTIX Consulting Kft.) vezető tanácsadó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solidFill>
                  <a:srgbClr val="660000"/>
                </a:solidFill>
                <a:latin typeface="Open Sans"/>
              </a:rPr>
              <a:t>11.30 – 11.50 szünet </a:t>
            </a:r>
            <a:r>
              <a:rPr lang="hu-HU" sz="1400" b="1" dirty="0">
                <a:solidFill>
                  <a:srgbClr val="660000"/>
                </a:solidFill>
                <a:latin typeface="Open Sans"/>
                <a:sym typeface="Wingdings" panose="05000000000000000000" pitchFamily="2" charset="2"/>
              </a:rPr>
              <a:t></a:t>
            </a:r>
            <a:endParaRPr lang="hu-HU" sz="1400" dirty="0">
              <a:solidFill>
                <a:srgbClr val="660000"/>
              </a:solidFill>
              <a:latin typeface="Open Sans"/>
            </a:endParaRPr>
          </a:p>
          <a:p>
            <a:pPr>
              <a:tabLst>
                <a:tab pos="1143000" algn="l"/>
                <a:tab pos="1571625" algn="l"/>
              </a:tabLst>
            </a:pPr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sz="1400" b="1" dirty="0">
                <a:solidFill>
                  <a:srgbClr val="660000"/>
                </a:solidFill>
                <a:latin typeface="Open Sans"/>
              </a:rPr>
              <a:t>11.50 – 13.00</a:t>
            </a:r>
            <a:br>
              <a:rPr lang="hu-HU" sz="1600" b="1" dirty="0">
                <a:solidFill>
                  <a:srgbClr val="660000"/>
                </a:solidFill>
                <a:latin typeface="Open Sans"/>
              </a:rPr>
            </a:br>
            <a:r>
              <a:rPr lang="hu-HU" sz="1600" b="1" dirty="0">
                <a:solidFill>
                  <a:srgbClr val="660000"/>
                </a:solidFill>
                <a:latin typeface="Open Sans"/>
              </a:rPr>
              <a:t>  </a:t>
            </a: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„Az év információbiztonsági tartalom előállítója 2025” cím nyertes előadása </a:t>
            </a:r>
            <a:endParaRPr lang="hu-HU" sz="16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 NIS2 audit az </a:t>
            </a:r>
            <a:r>
              <a:rPr lang="hu-HU" sz="1600" b="1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auditor</a:t>
            </a: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szemével II.</a:t>
            </a:r>
            <a:b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</a:b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Hatvani István (</a:t>
            </a:r>
            <a:r>
              <a:rPr lang="hu-HU" sz="1600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Mikroháló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Kft.) </a:t>
            </a:r>
            <a:r>
              <a:rPr lang="hu-HU" sz="1600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Kiberbiztonsági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Divízió vezető</a:t>
            </a:r>
          </a:p>
          <a:p>
            <a:pPr>
              <a:tabLst>
                <a:tab pos="1143000" algn="l"/>
                <a:tab pos="1571625" algn="l"/>
              </a:tabLst>
            </a:pPr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r>
              <a:rPr lang="hu-HU" sz="1400" b="1" dirty="0">
                <a:solidFill>
                  <a:srgbClr val="660000"/>
                </a:solidFill>
                <a:latin typeface="Open Sans"/>
              </a:rPr>
              <a:t>13.30 – 15.30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DPO Fórum:  Az egészségügyi adatok kezelésének különböző jogalapjai és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		ezek hatása a magánszférára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</a:rPr>
              <a:t>Dr. </a:t>
            </a:r>
            <a:r>
              <a:rPr lang="hu-HU" sz="1600" kern="100" dirty="0" err="1">
                <a:solidFill>
                  <a:srgbClr val="00000A"/>
                </a:solidFill>
                <a:latin typeface="Georgia" panose="02040502050405020303" pitchFamily="18" charset="0"/>
              </a:rPr>
              <a:t>Alexin</a:t>
            </a: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</a:rPr>
              <a:t> Zoltán (SZTE)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</a:rPr>
              <a:t>Sándor Zsolt András (Gill &amp; Murry)</a:t>
            </a:r>
            <a:endParaRPr lang="hu-HU" sz="1600" b="0" kern="100" dirty="0">
              <a:solidFill>
                <a:srgbClr val="00000A"/>
              </a:solidFill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610</Words>
  <Application>Microsoft Office PowerPoint</Application>
  <PresentationFormat>A4 (210x297 mm)</PresentationFormat>
  <Paragraphs>105</Paragraphs>
  <Slides>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21" baseType="lpstr">
      <vt:lpstr>Aptos</vt:lpstr>
      <vt:lpstr>Arial</vt:lpstr>
      <vt:lpstr>Calibri</vt:lpstr>
      <vt:lpstr>fkGrotesk</vt:lpstr>
      <vt:lpstr>fkGroteskNeue</vt:lpstr>
      <vt:lpstr>Georgia</vt:lpstr>
      <vt:lpstr>Open Sans</vt:lpstr>
      <vt:lpstr>Segoe UI Historic</vt:lpstr>
      <vt:lpstr>StarSymbol</vt:lpstr>
      <vt:lpstr>Tahoma</vt:lpstr>
      <vt:lpstr>Times New Roman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PÁLYÁZATI FELHÍVÁS „Az év információbiztonsági  szak- és diplomadolgozata - 2025”</vt:lpstr>
      <vt:lpstr>Az AKTUALITÁSOK</vt:lpstr>
      <vt:lpstr>Partner program kiemelés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182</cp:revision>
  <cp:lastPrinted>2024-11-20T05:12:55Z</cp:lastPrinted>
  <dcterms:modified xsi:type="dcterms:W3CDTF">2025-05-19T07:26:16Z</dcterms:modified>
</cp:coreProperties>
</file>