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handoutMasterIdLst>
    <p:handoutMasterId r:id="rId11"/>
  </p:handoutMasterIdLst>
  <p:sldIdLst>
    <p:sldId id="256" r:id="rId4"/>
    <p:sldId id="257" r:id="rId5"/>
    <p:sldId id="310" r:id="rId6"/>
    <p:sldId id="296" r:id="rId7"/>
    <p:sldId id="311" r:id="rId8"/>
    <p:sldId id="291" r:id="rId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08" autoAdjust="0"/>
  </p:normalViewPr>
  <p:slideViewPr>
    <p:cSldViewPr>
      <p:cViewPr varScale="1">
        <p:scale>
          <a:sx n="54" d="100"/>
          <a:sy n="54" d="100"/>
        </p:scale>
        <p:origin x="1509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2026. 03. 16.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82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A016-799A-9F2D-C45B-28532A518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C1FC9EA-41C3-48D2-4C95-183BE28D3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E7C41B2-EDEF-9416-7221-D588A05E1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Új kiírás és feltételek: vigyázó szemetek…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1C54E98-1B0B-5BE9-A1C7-D808FCB1849E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0451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80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CXVI.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2026. március 18.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Óbudai Egyetem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700808"/>
            <a:ext cx="2182359" cy="46273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69F83DA3-DE5E-71B9-3952-112B14ED6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8" y="332656"/>
            <a:ext cx="5544616" cy="2931691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5D0DE75-458E-843C-56CE-2D2AD2C3D496}"/>
              </a:ext>
            </a:extLst>
          </p:cNvPr>
          <p:cNvSpPr txBox="1"/>
          <p:nvPr/>
        </p:nvSpPr>
        <p:spPr>
          <a:xfrm>
            <a:off x="416496" y="3593654"/>
            <a:ext cx="84249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Tagnyilvántartásunk:</a:t>
            </a:r>
          </a:p>
          <a:p>
            <a:r>
              <a:rPr lang="hu-HU" sz="2800" b="1" dirty="0"/>
              <a:t>	42 tag			28 aktív tag</a:t>
            </a:r>
          </a:p>
          <a:p>
            <a:r>
              <a:rPr lang="hu-HU" sz="2800" b="1" dirty="0"/>
              <a:t>	egyéni pártoló tag	&gt;50		</a:t>
            </a:r>
          </a:p>
          <a:p>
            <a:r>
              <a:rPr lang="hu-HU" sz="2800" b="1" dirty="0"/>
              <a:t>	28 céges partoló tag	11 aktív pártoló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13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498DFFE-E196-93E3-D2A3-237619089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5" y="2075649"/>
            <a:ext cx="4206653" cy="3140968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29035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32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</a:t>
            </a:r>
            <a:r>
              <a:rPr lang="hu-HU" sz="2400" b="1" i="1" dirty="0"/>
              <a:t>Az év információbiztonsági tartalom előállítója 2026”</a:t>
            </a:r>
            <a:endParaRPr lang="hu-HU" altLang="hu-HU" sz="24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3440832" y="1484784"/>
            <a:ext cx="6650306" cy="273630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200" b="1" dirty="0">
                <a:latin typeface="+mj-lt"/>
              </a:rPr>
              <a:t>Jelentkezési határidő!!! </a:t>
            </a:r>
            <a:r>
              <a:rPr lang="hu-HU" sz="2200" b="1" dirty="0">
                <a:solidFill>
                  <a:srgbClr val="FF0000"/>
                </a:solidFill>
                <a:latin typeface="+mj-lt"/>
              </a:rPr>
              <a:t>2026.05.01.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lvl="0"/>
            <a:r>
              <a:rPr lang="hu-HU" sz="2200" b="1" dirty="0">
                <a:latin typeface="+mj-lt"/>
              </a:rPr>
              <a:t>Tartalom előállító </a:t>
            </a:r>
            <a:br>
              <a:rPr lang="hu-HU" sz="2200" b="1" dirty="0">
                <a:latin typeface="+mj-lt"/>
              </a:rPr>
            </a:br>
            <a:r>
              <a:rPr lang="hu-HU" sz="2400" dirty="0"/>
              <a:t>Min. 5 darab 2025. január 1. utáni referencia publikáció (illetve nyilvánosan elérhető link), melyek 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IKT biztonsági technológiákról,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IKT biztonság gazdasági hatásairól,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Információ- és adatvédelemről,</a:t>
            </a: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/>
              <a:t>Információvédelmi menedzsment rendszerekről </a:t>
            </a:r>
            <a:endParaRPr sz="44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12684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9BB47-1DC4-659A-EDF7-B068F581E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813F8B05-954F-F121-1F9E-45FC4C48D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84784"/>
            <a:ext cx="9906000" cy="48402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5E42626-2476-E3A9-F9AF-567ED3341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5537" y="-21591"/>
            <a:ext cx="8780463" cy="1650392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„Az év információbiztonsági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szak- és diplomadolgozata - 2026”</a:t>
            </a: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A52C1E9D-3015-0E44-487C-549E5C9DA60C}"/>
              </a:ext>
            </a:extLst>
          </p:cNvPr>
          <p:cNvSpPr/>
          <p:nvPr/>
        </p:nvSpPr>
        <p:spPr>
          <a:xfrm>
            <a:off x="3898378" y="1628801"/>
            <a:ext cx="5976736" cy="2736304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20. alkalommal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részletek hamarosan a honlapon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Széles körből várjuk a jelentkezést: </a:t>
            </a:r>
            <a:br>
              <a:rPr lang="hu-HU" sz="2200" b="1" dirty="0">
                <a:latin typeface="+mj-lt"/>
              </a:rPr>
            </a:br>
            <a:r>
              <a:rPr lang="hu-HU" sz="2400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lang="hu-HU" sz="2200" b="1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lang="hu-HU" b="1" dirty="0"/>
          </a:p>
          <a:p>
            <a:pPr>
              <a:lnSpc>
                <a:spcPct val="100000"/>
              </a:lnSpc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2972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41C780D-109B-4ADB-B203-814EF6CD7276}"/>
              </a:ext>
            </a:extLst>
          </p:cNvPr>
          <p:cNvSpPr/>
          <p:nvPr/>
        </p:nvSpPr>
        <p:spPr>
          <a:xfrm>
            <a:off x="1352600" y="1772816"/>
            <a:ext cx="8368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660000"/>
                </a:solidFill>
                <a:latin typeface="Open Sans"/>
              </a:rPr>
              <a:t>10.00 – 13:00 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28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3200" b="1" kern="100" dirty="0">
                <a:solidFill>
                  <a:srgbClr val="00000A"/>
                </a:solidFill>
                <a:latin typeface="Georgia" panose="02040502050405020303" pitchFamily="18" charset="0"/>
              </a:rPr>
              <a:t>120. Fórum </a:t>
            </a:r>
          </a:p>
          <a:p>
            <a:pPr>
              <a:tabLst>
                <a:tab pos="1143000" algn="l"/>
              </a:tabLst>
            </a:pPr>
            <a:r>
              <a:rPr lang="hu-HU" sz="28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endParaRPr lang="hu-HU" sz="2400" b="1" dirty="0">
              <a:solidFill>
                <a:srgbClr val="660000"/>
              </a:solidFill>
              <a:latin typeface="Open Sans"/>
            </a:endParaRPr>
          </a:p>
          <a:p>
            <a:r>
              <a:rPr lang="hu-HU" sz="2400" b="1" dirty="0">
                <a:solidFill>
                  <a:srgbClr val="660000"/>
                </a:solidFill>
                <a:latin typeface="Open Sans"/>
              </a:rPr>
              <a:t>13.30 – 15.30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28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28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DPO Fórum</a:t>
            </a:r>
          </a:p>
          <a:p>
            <a:pPr>
              <a:tabLst>
                <a:tab pos="1143000" algn="l"/>
                <a:tab pos="1571625" algn="l"/>
              </a:tabLst>
            </a:pPr>
            <a:endParaRPr lang="hu-HU" sz="2800" b="1" kern="100" dirty="0">
              <a:solidFill>
                <a:srgbClr val="00000A"/>
              </a:solidFill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  <a:p>
            <a:r>
              <a:rPr lang="hu-HU" sz="2800" b="1" dirty="0">
                <a:solidFill>
                  <a:srgbClr val="660000"/>
                </a:solidFill>
                <a:latin typeface="Open Sans"/>
              </a:rPr>
              <a:t>15:00 (15.30) – 16:30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32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32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Hétpecsét Közgyűlés</a:t>
            </a:r>
          </a:p>
          <a:p>
            <a:pPr>
              <a:tabLst>
                <a:tab pos="1143000" algn="l"/>
                <a:tab pos="1571625" algn="l"/>
              </a:tabLst>
            </a:pPr>
            <a:endParaRPr lang="hu-HU" sz="1600" b="1" kern="100" dirty="0">
              <a:solidFill>
                <a:srgbClr val="00000A"/>
              </a:solidFill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6330</TotalTime>
  <Words>297</Words>
  <Application>Microsoft Office PowerPoint</Application>
  <PresentationFormat>A4 (210x297 mm)</PresentationFormat>
  <Paragraphs>61</Paragraphs>
  <Slides>6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17" baseType="lpstr">
      <vt:lpstr>Arial</vt:lpstr>
      <vt:lpstr>Calibri</vt:lpstr>
      <vt:lpstr>Georgia</vt:lpstr>
      <vt:lpstr>Open Sans</vt:lpstr>
      <vt:lpstr>Segoe UI Historic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PÁLYÁZATI FELHÍVÁS „Az év információbiztonsági tartalom előállítója 2026”</vt:lpstr>
      <vt:lpstr>PÁLYÁZATI FELHÍVÁS „Az év információbiztonsági  szak- és diplomadolgozata - 2026”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185</cp:revision>
  <cp:lastPrinted>2024-11-20T05:12:55Z</cp:lastPrinted>
  <dcterms:modified xsi:type="dcterms:W3CDTF">2026-03-16T09:17:52Z</dcterms:modified>
</cp:coreProperties>
</file>