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1" r:id="rId2"/>
    <p:sldMasterId id="2147483674" r:id="rId3"/>
  </p:sldMasterIdLst>
  <p:notesMasterIdLst>
    <p:notesMasterId r:id="rId14"/>
  </p:notesMasterIdLst>
  <p:handoutMasterIdLst>
    <p:handoutMasterId r:id="rId15"/>
  </p:handoutMasterIdLst>
  <p:sldIdLst>
    <p:sldId id="256" r:id="rId4"/>
    <p:sldId id="257" r:id="rId5"/>
    <p:sldId id="271" r:id="rId6"/>
    <p:sldId id="277" r:id="rId7"/>
    <p:sldId id="276" r:id="rId8"/>
    <p:sldId id="261" r:id="rId9"/>
    <p:sldId id="268" r:id="rId10"/>
    <p:sldId id="281" r:id="rId11"/>
    <p:sldId id="282" r:id="rId12"/>
    <p:sldId id="283" r:id="rId13"/>
  </p:sldIdLst>
  <p:sldSz cx="9906000" cy="6858000" type="A4"/>
  <p:notesSz cx="6858000" cy="9945688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1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E7FB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3908" autoAdjust="0"/>
  </p:normalViewPr>
  <p:slideViewPr>
    <p:cSldViewPr>
      <p:cViewPr varScale="1">
        <p:scale>
          <a:sx n="56" d="100"/>
          <a:sy n="56" d="100"/>
        </p:scale>
        <p:origin x="36" y="56"/>
      </p:cViewPr>
      <p:guideLst>
        <p:guide orient="horz" pos="2160"/>
        <p:guide pos="312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7.xml"/><Relationship Id="rId19" Type="http://schemas.openxmlformats.org/officeDocument/2006/relationships/tableStyles" Target="tableStyle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EF4B1C1-8AAB-42EB-981C-8A89DC834B25}" type="doc">
      <dgm:prSet loTypeId="urn:microsoft.com/office/officeart/2005/8/layout/chevron1" loCatId="process" qsTypeId="urn:microsoft.com/office/officeart/2005/8/quickstyle/simple1" qsCatId="simple" csTypeId="urn:microsoft.com/office/officeart/2005/8/colors/accent1_2" csCatId="accent1" phldr="1"/>
      <dgm:spPr/>
    </dgm:pt>
    <dgm:pt modelId="{2ED3F3BF-F236-40F3-A267-3A3EF5496D4A}">
      <dgm:prSet phldrT="[Szöveg]"/>
      <dgm:spPr/>
      <dgm:t>
        <a:bodyPr/>
        <a:lstStyle/>
        <a:p>
          <a:r>
            <a:rPr lang="hu-HU" dirty="0" smtClean="0"/>
            <a:t>8+3 dolgozat</a:t>
          </a:r>
          <a:endParaRPr lang="hu-HU" dirty="0"/>
        </a:p>
      </dgm:t>
    </dgm:pt>
    <dgm:pt modelId="{79A27080-BABC-4D87-A868-7B24E3E85D4D}" type="parTrans" cxnId="{D4815D64-A380-4D22-BE18-8122784023B9}">
      <dgm:prSet/>
      <dgm:spPr/>
      <dgm:t>
        <a:bodyPr/>
        <a:lstStyle/>
        <a:p>
          <a:endParaRPr lang="hu-HU"/>
        </a:p>
      </dgm:t>
    </dgm:pt>
    <dgm:pt modelId="{C09D85F4-ED34-488B-8CC1-0FF3DCBCD040}" type="sibTrans" cxnId="{D4815D64-A380-4D22-BE18-8122784023B9}">
      <dgm:prSet/>
      <dgm:spPr/>
      <dgm:t>
        <a:bodyPr/>
        <a:lstStyle/>
        <a:p>
          <a:endParaRPr lang="hu-HU"/>
        </a:p>
      </dgm:t>
    </dgm:pt>
    <dgm:pt modelId="{464676ED-CDA6-4D2E-AE81-D1C1416CB83A}">
      <dgm:prSet phldrT="[Szöveg]"/>
      <dgm:spPr/>
      <dgm:t>
        <a:bodyPr/>
        <a:lstStyle/>
        <a:p>
          <a:r>
            <a:rPr lang="hu-HU" dirty="0" smtClean="0"/>
            <a:t>Bírálók felkérése</a:t>
          </a:r>
          <a:endParaRPr lang="hu-HU" dirty="0"/>
        </a:p>
      </dgm:t>
    </dgm:pt>
    <dgm:pt modelId="{7714AAA9-0070-4AA8-9429-49BA0CB7BB8D}" type="parTrans" cxnId="{A3D7A195-1841-44A2-A185-8412C2C87793}">
      <dgm:prSet/>
      <dgm:spPr/>
      <dgm:t>
        <a:bodyPr/>
        <a:lstStyle/>
        <a:p>
          <a:endParaRPr lang="hu-HU"/>
        </a:p>
      </dgm:t>
    </dgm:pt>
    <dgm:pt modelId="{9474FB46-7EE8-4FEE-A3E7-7F4FB4D40AA1}" type="sibTrans" cxnId="{A3D7A195-1841-44A2-A185-8412C2C87793}">
      <dgm:prSet/>
      <dgm:spPr/>
      <dgm:t>
        <a:bodyPr/>
        <a:lstStyle/>
        <a:p>
          <a:endParaRPr lang="hu-HU"/>
        </a:p>
      </dgm:t>
    </dgm:pt>
    <dgm:pt modelId="{18C08923-6EDF-49B1-952A-81AFD3B8D4B8}">
      <dgm:prSet phldrT="[Szöveg]"/>
      <dgm:spPr/>
      <dgm:t>
        <a:bodyPr/>
        <a:lstStyle/>
        <a:p>
          <a:r>
            <a:rPr lang="hu-HU" dirty="0" smtClean="0"/>
            <a:t>8 bírálat írásban</a:t>
          </a:r>
          <a:endParaRPr lang="hu-HU" dirty="0"/>
        </a:p>
      </dgm:t>
    </dgm:pt>
    <dgm:pt modelId="{63CCC2FA-2C96-427F-8548-4FFB043A33D6}" type="parTrans" cxnId="{A83C881E-A4D8-43AD-8252-19947BE5C795}">
      <dgm:prSet/>
      <dgm:spPr/>
      <dgm:t>
        <a:bodyPr/>
        <a:lstStyle/>
        <a:p>
          <a:endParaRPr lang="hu-HU"/>
        </a:p>
      </dgm:t>
    </dgm:pt>
    <dgm:pt modelId="{3B2E11AD-FBDF-4032-B4C6-293B6D576A1D}" type="sibTrans" cxnId="{A83C881E-A4D8-43AD-8252-19947BE5C795}">
      <dgm:prSet/>
      <dgm:spPr/>
      <dgm:t>
        <a:bodyPr/>
        <a:lstStyle/>
        <a:p>
          <a:endParaRPr lang="hu-HU"/>
        </a:p>
      </dgm:t>
    </dgm:pt>
    <dgm:pt modelId="{6D095D65-8C96-4F76-B5D7-F13419DBCA77}">
      <dgm:prSet phldrT="[Szöveg]"/>
      <dgm:spPr/>
      <dgm:t>
        <a:bodyPr/>
        <a:lstStyle/>
        <a:p>
          <a:r>
            <a:rPr lang="hu-HU" dirty="0" smtClean="0"/>
            <a:t>Tagi döntés</a:t>
          </a:r>
          <a:endParaRPr lang="hu-HU" dirty="0"/>
        </a:p>
      </dgm:t>
    </dgm:pt>
    <dgm:pt modelId="{3AEDD721-FA67-4513-B39B-E42D6C57F629}" type="parTrans" cxnId="{7EB6575D-7D72-4F54-BB89-CC09941C6F2B}">
      <dgm:prSet/>
      <dgm:spPr/>
      <dgm:t>
        <a:bodyPr/>
        <a:lstStyle/>
        <a:p>
          <a:endParaRPr lang="hu-HU"/>
        </a:p>
      </dgm:t>
    </dgm:pt>
    <dgm:pt modelId="{F46205C3-9FE7-40F7-B92B-797BA059A1BB}" type="sibTrans" cxnId="{7EB6575D-7D72-4F54-BB89-CC09941C6F2B}">
      <dgm:prSet/>
      <dgm:spPr/>
      <dgm:t>
        <a:bodyPr/>
        <a:lstStyle/>
        <a:p>
          <a:endParaRPr lang="hu-HU"/>
        </a:p>
      </dgm:t>
    </dgm:pt>
    <dgm:pt modelId="{5FF431B5-2001-4B66-AA7A-D74328201344}" type="pres">
      <dgm:prSet presAssocID="{FEF4B1C1-8AAB-42EB-981C-8A89DC834B25}" presName="Name0" presStyleCnt="0">
        <dgm:presLayoutVars>
          <dgm:dir/>
          <dgm:animLvl val="lvl"/>
          <dgm:resizeHandles val="exact"/>
        </dgm:presLayoutVars>
      </dgm:prSet>
      <dgm:spPr/>
    </dgm:pt>
    <dgm:pt modelId="{1A66450D-A3AF-41A2-A00D-1F9AABB9A253}" type="pres">
      <dgm:prSet presAssocID="{2ED3F3BF-F236-40F3-A267-3A3EF5496D4A}" presName="parTxOnly" presStyleLbl="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hu-HU"/>
        </a:p>
      </dgm:t>
    </dgm:pt>
    <dgm:pt modelId="{9FFB0461-3DC5-45D0-B34C-23AB5D1EF88C}" type="pres">
      <dgm:prSet presAssocID="{C09D85F4-ED34-488B-8CC1-0FF3DCBCD040}" presName="parTxOnlySpace" presStyleCnt="0"/>
      <dgm:spPr/>
    </dgm:pt>
    <dgm:pt modelId="{EBA699BC-1C32-4278-8EE7-97B7BC14C476}" type="pres">
      <dgm:prSet presAssocID="{464676ED-CDA6-4D2E-AE81-D1C1416CB83A}" presName="parTxOnly" presStyleLbl="node1" presStyleIdx="1" presStyleCnt="4">
        <dgm:presLayoutVars>
          <dgm:chMax val="0"/>
          <dgm:chPref val="0"/>
          <dgm:bulletEnabled val="1"/>
        </dgm:presLayoutVars>
      </dgm:prSet>
      <dgm:spPr/>
    </dgm:pt>
    <dgm:pt modelId="{D2172214-E9B1-4AD9-9D8C-3364226C295D}" type="pres">
      <dgm:prSet presAssocID="{9474FB46-7EE8-4FEE-A3E7-7F4FB4D40AA1}" presName="parTxOnlySpace" presStyleCnt="0"/>
      <dgm:spPr/>
    </dgm:pt>
    <dgm:pt modelId="{3FA5C684-1E52-468D-9013-7090589D711F}" type="pres">
      <dgm:prSet presAssocID="{18C08923-6EDF-49B1-952A-81AFD3B8D4B8}" presName="parTxOnly" presStyleLbl="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hu-HU"/>
        </a:p>
      </dgm:t>
    </dgm:pt>
    <dgm:pt modelId="{AE2BD9D6-9B99-4A49-9904-EE13821468E7}" type="pres">
      <dgm:prSet presAssocID="{3B2E11AD-FBDF-4032-B4C6-293B6D576A1D}" presName="parTxOnlySpace" presStyleCnt="0"/>
      <dgm:spPr/>
    </dgm:pt>
    <dgm:pt modelId="{88735E6B-7825-4D8F-85BD-5E8BD05D2306}" type="pres">
      <dgm:prSet presAssocID="{6D095D65-8C96-4F76-B5D7-F13419DBCA77}" presName="parTxOnly" presStyleLbl="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hu-HU"/>
        </a:p>
      </dgm:t>
    </dgm:pt>
  </dgm:ptLst>
  <dgm:cxnLst>
    <dgm:cxn modelId="{7EB6575D-7D72-4F54-BB89-CC09941C6F2B}" srcId="{FEF4B1C1-8AAB-42EB-981C-8A89DC834B25}" destId="{6D095D65-8C96-4F76-B5D7-F13419DBCA77}" srcOrd="3" destOrd="0" parTransId="{3AEDD721-FA67-4513-B39B-E42D6C57F629}" sibTransId="{F46205C3-9FE7-40F7-B92B-797BA059A1BB}"/>
    <dgm:cxn modelId="{A10AEB56-98AA-49A3-B7FE-DD492AE312D5}" type="presOf" srcId="{2ED3F3BF-F236-40F3-A267-3A3EF5496D4A}" destId="{1A66450D-A3AF-41A2-A00D-1F9AABB9A253}" srcOrd="0" destOrd="0" presId="urn:microsoft.com/office/officeart/2005/8/layout/chevron1"/>
    <dgm:cxn modelId="{A3D7A195-1841-44A2-A185-8412C2C87793}" srcId="{FEF4B1C1-8AAB-42EB-981C-8A89DC834B25}" destId="{464676ED-CDA6-4D2E-AE81-D1C1416CB83A}" srcOrd="1" destOrd="0" parTransId="{7714AAA9-0070-4AA8-9429-49BA0CB7BB8D}" sibTransId="{9474FB46-7EE8-4FEE-A3E7-7F4FB4D40AA1}"/>
    <dgm:cxn modelId="{A83C881E-A4D8-43AD-8252-19947BE5C795}" srcId="{FEF4B1C1-8AAB-42EB-981C-8A89DC834B25}" destId="{18C08923-6EDF-49B1-952A-81AFD3B8D4B8}" srcOrd="2" destOrd="0" parTransId="{63CCC2FA-2C96-427F-8548-4FFB043A33D6}" sibTransId="{3B2E11AD-FBDF-4032-B4C6-293B6D576A1D}"/>
    <dgm:cxn modelId="{FBDADCD1-70C2-46C0-A4E6-392ED57EED51}" type="presOf" srcId="{18C08923-6EDF-49B1-952A-81AFD3B8D4B8}" destId="{3FA5C684-1E52-468D-9013-7090589D711F}" srcOrd="0" destOrd="0" presId="urn:microsoft.com/office/officeart/2005/8/layout/chevron1"/>
    <dgm:cxn modelId="{5C5CEDFA-6EB8-4C27-BDD4-7758FE850EB3}" type="presOf" srcId="{6D095D65-8C96-4F76-B5D7-F13419DBCA77}" destId="{88735E6B-7825-4D8F-85BD-5E8BD05D2306}" srcOrd="0" destOrd="0" presId="urn:microsoft.com/office/officeart/2005/8/layout/chevron1"/>
    <dgm:cxn modelId="{49687001-6B67-44C3-BE2D-9D5D9D5B7D45}" type="presOf" srcId="{464676ED-CDA6-4D2E-AE81-D1C1416CB83A}" destId="{EBA699BC-1C32-4278-8EE7-97B7BC14C476}" srcOrd="0" destOrd="0" presId="urn:microsoft.com/office/officeart/2005/8/layout/chevron1"/>
    <dgm:cxn modelId="{78D505B6-6FBD-4CEA-A513-3AE976B9A26D}" type="presOf" srcId="{FEF4B1C1-8AAB-42EB-981C-8A89DC834B25}" destId="{5FF431B5-2001-4B66-AA7A-D74328201344}" srcOrd="0" destOrd="0" presId="urn:microsoft.com/office/officeart/2005/8/layout/chevron1"/>
    <dgm:cxn modelId="{D4815D64-A380-4D22-BE18-8122784023B9}" srcId="{FEF4B1C1-8AAB-42EB-981C-8A89DC834B25}" destId="{2ED3F3BF-F236-40F3-A267-3A3EF5496D4A}" srcOrd="0" destOrd="0" parTransId="{79A27080-BABC-4D87-A868-7B24E3E85D4D}" sibTransId="{C09D85F4-ED34-488B-8CC1-0FF3DCBCD040}"/>
    <dgm:cxn modelId="{73022CAA-8E77-4B12-815F-471D17777B81}" type="presParOf" srcId="{5FF431B5-2001-4B66-AA7A-D74328201344}" destId="{1A66450D-A3AF-41A2-A00D-1F9AABB9A253}" srcOrd="0" destOrd="0" presId="urn:microsoft.com/office/officeart/2005/8/layout/chevron1"/>
    <dgm:cxn modelId="{0B72F2ED-45F2-40C7-AC7A-F4ECF8924B71}" type="presParOf" srcId="{5FF431B5-2001-4B66-AA7A-D74328201344}" destId="{9FFB0461-3DC5-45D0-B34C-23AB5D1EF88C}" srcOrd="1" destOrd="0" presId="urn:microsoft.com/office/officeart/2005/8/layout/chevron1"/>
    <dgm:cxn modelId="{194BE9F1-35C2-4498-91F3-FE3628B83549}" type="presParOf" srcId="{5FF431B5-2001-4B66-AA7A-D74328201344}" destId="{EBA699BC-1C32-4278-8EE7-97B7BC14C476}" srcOrd="2" destOrd="0" presId="urn:microsoft.com/office/officeart/2005/8/layout/chevron1"/>
    <dgm:cxn modelId="{32B859E0-B993-463C-86D4-88C359129BEF}" type="presParOf" srcId="{5FF431B5-2001-4B66-AA7A-D74328201344}" destId="{D2172214-E9B1-4AD9-9D8C-3364226C295D}" srcOrd="3" destOrd="0" presId="urn:microsoft.com/office/officeart/2005/8/layout/chevron1"/>
    <dgm:cxn modelId="{A83BF937-E5C5-469D-BC60-1DD0D102AA89}" type="presParOf" srcId="{5FF431B5-2001-4B66-AA7A-D74328201344}" destId="{3FA5C684-1E52-468D-9013-7090589D711F}" srcOrd="4" destOrd="0" presId="urn:microsoft.com/office/officeart/2005/8/layout/chevron1"/>
    <dgm:cxn modelId="{40FEC6F5-BDD6-4EFC-8BAB-2BB843EDC3AB}" type="presParOf" srcId="{5FF431B5-2001-4B66-AA7A-D74328201344}" destId="{AE2BD9D6-9B99-4A49-9904-EE13821468E7}" srcOrd="5" destOrd="0" presId="urn:microsoft.com/office/officeart/2005/8/layout/chevron1"/>
    <dgm:cxn modelId="{7ABF8CC7-17B4-4B4C-A5BA-A65E0E2950BA}" type="presParOf" srcId="{5FF431B5-2001-4B66-AA7A-D74328201344}" destId="{88735E6B-7825-4D8F-85BD-5E8BD05D2306}" srcOrd="6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19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A66450D-A3AF-41A2-A00D-1F9AABB9A253}">
      <dsp:nvSpPr>
        <dsp:cNvPr id="0" name=""/>
        <dsp:cNvSpPr/>
      </dsp:nvSpPr>
      <dsp:spPr>
        <a:xfrm>
          <a:off x="4278" y="1703246"/>
          <a:ext cx="2490437" cy="99617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4013" tIns="34671" rIns="34671" bIns="34671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u-HU" sz="2600" kern="1200" dirty="0" smtClean="0"/>
            <a:t>8+3 dolgozat</a:t>
          </a:r>
          <a:endParaRPr lang="hu-HU" sz="2600" kern="1200" dirty="0"/>
        </a:p>
      </dsp:txBody>
      <dsp:txXfrm>
        <a:off x="502365" y="1703246"/>
        <a:ext cx="1494263" cy="996174"/>
      </dsp:txXfrm>
    </dsp:sp>
    <dsp:sp modelId="{EBA699BC-1C32-4278-8EE7-97B7BC14C476}">
      <dsp:nvSpPr>
        <dsp:cNvPr id="0" name=""/>
        <dsp:cNvSpPr/>
      </dsp:nvSpPr>
      <dsp:spPr>
        <a:xfrm>
          <a:off x="2245671" y="1703246"/>
          <a:ext cx="2490437" cy="99617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4013" tIns="34671" rIns="34671" bIns="34671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u-HU" sz="2600" kern="1200" dirty="0" smtClean="0"/>
            <a:t>Bírálók felkérése</a:t>
          </a:r>
          <a:endParaRPr lang="hu-HU" sz="2600" kern="1200" dirty="0"/>
        </a:p>
      </dsp:txBody>
      <dsp:txXfrm>
        <a:off x="2743758" y="1703246"/>
        <a:ext cx="1494263" cy="996174"/>
      </dsp:txXfrm>
    </dsp:sp>
    <dsp:sp modelId="{3FA5C684-1E52-468D-9013-7090589D711F}">
      <dsp:nvSpPr>
        <dsp:cNvPr id="0" name=""/>
        <dsp:cNvSpPr/>
      </dsp:nvSpPr>
      <dsp:spPr>
        <a:xfrm>
          <a:off x="4487065" y="1703246"/>
          <a:ext cx="2490437" cy="99617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4013" tIns="34671" rIns="34671" bIns="34671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u-HU" sz="2600" kern="1200" dirty="0" smtClean="0"/>
            <a:t>8 bírálat írásban</a:t>
          </a:r>
          <a:endParaRPr lang="hu-HU" sz="2600" kern="1200" dirty="0"/>
        </a:p>
      </dsp:txBody>
      <dsp:txXfrm>
        <a:off x="4985152" y="1703246"/>
        <a:ext cx="1494263" cy="996174"/>
      </dsp:txXfrm>
    </dsp:sp>
    <dsp:sp modelId="{88735E6B-7825-4D8F-85BD-5E8BD05D2306}">
      <dsp:nvSpPr>
        <dsp:cNvPr id="0" name=""/>
        <dsp:cNvSpPr/>
      </dsp:nvSpPr>
      <dsp:spPr>
        <a:xfrm>
          <a:off x="6728459" y="1703246"/>
          <a:ext cx="2490437" cy="99617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4013" tIns="34671" rIns="34671" bIns="34671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u-HU" sz="2600" kern="1200" dirty="0" smtClean="0"/>
            <a:t>Tagi döntés</a:t>
          </a:r>
          <a:endParaRPr lang="hu-HU" sz="2600" kern="1200" dirty="0"/>
        </a:p>
      </dsp:txBody>
      <dsp:txXfrm>
        <a:off x="7226546" y="1703246"/>
        <a:ext cx="1494263" cy="99617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Élőfej hely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E1AEBFF-76EF-460F-8233-A494BBCCD3D0}" type="datetimeFigureOut">
              <a:rPr lang="hu-HU" smtClean="0"/>
              <a:t>2016. 09. 20.</a:t>
            </a:fld>
            <a:endParaRPr lang="hu-HU"/>
          </a:p>
        </p:txBody>
      </p:sp>
      <p:sp>
        <p:nvSpPr>
          <p:cNvPr id="4" name="Élőláb helye 3"/>
          <p:cNvSpPr>
            <a:spLocks noGrp="1"/>
          </p:cNvSpPr>
          <p:nvPr>
            <p:ph type="ftr" sz="quarter" idx="2"/>
          </p:nvPr>
        </p:nvSpPr>
        <p:spPr>
          <a:xfrm>
            <a:off x="0" y="9447213"/>
            <a:ext cx="29718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3"/>
          </p:nvPr>
        </p:nvSpPr>
        <p:spPr>
          <a:xfrm>
            <a:off x="3884613" y="9447213"/>
            <a:ext cx="29718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7AA4046-E5DA-445F-999C-7E20F4B45A2D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13916646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PlaceHolder 1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</p:spPr>
        <p:txBody>
          <a:bodyPr wrap="none" lIns="0" tIns="0" rIns="0" bIns="0"/>
          <a:lstStyle/>
          <a:p>
            <a:r>
              <a:rPr lang="hu-HU"/>
              <a:t>A jegyzetformátum szerkesztéséhez kattintson ide</a:t>
            </a:r>
            <a:endParaRPr/>
          </a:p>
        </p:txBody>
      </p:sp>
      <p:sp>
        <p:nvSpPr>
          <p:cNvPr id="127" name="PlaceHolder 2"/>
          <p:cNvSpPr>
            <a:spLocks noGrp="1"/>
          </p:cNvSpPr>
          <p:nvPr>
            <p:ph type="hdr"/>
          </p:nvPr>
        </p:nvSpPr>
        <p:spPr>
          <a:xfrm>
            <a:off x="0" y="0"/>
            <a:ext cx="3280680" cy="534240"/>
          </a:xfrm>
          <a:prstGeom prst="rect">
            <a:avLst/>
          </a:prstGeom>
        </p:spPr>
        <p:txBody>
          <a:bodyPr wrap="none" lIns="0" tIns="0" rIns="0" bIns="0"/>
          <a:lstStyle/>
          <a:p>
            <a:r>
              <a:rPr lang="hu-HU"/>
              <a:t>&lt;élőfej&gt;</a:t>
            </a:r>
            <a:endParaRPr/>
          </a:p>
        </p:txBody>
      </p:sp>
      <p:sp>
        <p:nvSpPr>
          <p:cNvPr id="128" name="PlaceHolder 3"/>
          <p:cNvSpPr>
            <a:spLocks noGrp="1"/>
          </p:cNvSpPr>
          <p:nvPr>
            <p:ph type="dt"/>
          </p:nvPr>
        </p:nvSpPr>
        <p:spPr>
          <a:xfrm>
            <a:off x="4278960" y="0"/>
            <a:ext cx="3280680" cy="534240"/>
          </a:xfrm>
          <a:prstGeom prst="rect">
            <a:avLst/>
          </a:prstGeom>
        </p:spPr>
        <p:txBody>
          <a:bodyPr wrap="none" lIns="0" tIns="0" rIns="0" bIns="0"/>
          <a:lstStyle/>
          <a:p>
            <a:pPr algn="r"/>
            <a:r>
              <a:rPr lang="hu-HU"/>
              <a:t>&lt;dátum/idő&gt;</a:t>
            </a:r>
            <a:endParaRPr/>
          </a:p>
        </p:txBody>
      </p:sp>
      <p:sp>
        <p:nvSpPr>
          <p:cNvPr id="129" name="PlaceHolder 4"/>
          <p:cNvSpPr>
            <a:spLocks noGrp="1"/>
          </p:cNvSpPr>
          <p:nvPr>
            <p:ph type="ftr"/>
          </p:nvPr>
        </p:nvSpPr>
        <p:spPr>
          <a:xfrm>
            <a:off x="0" y="10157400"/>
            <a:ext cx="3280680" cy="534240"/>
          </a:xfrm>
          <a:prstGeom prst="rect">
            <a:avLst/>
          </a:prstGeom>
        </p:spPr>
        <p:txBody>
          <a:bodyPr wrap="none" lIns="0" tIns="0" rIns="0" bIns="0" anchor="b"/>
          <a:lstStyle/>
          <a:p>
            <a:r>
              <a:rPr lang="hu-HU"/>
              <a:t>&lt;élőláb&gt;</a:t>
            </a:r>
            <a:endParaRPr/>
          </a:p>
        </p:txBody>
      </p:sp>
      <p:sp>
        <p:nvSpPr>
          <p:cNvPr id="130" name="PlaceHolder 5"/>
          <p:cNvSpPr>
            <a:spLocks noGrp="1"/>
          </p:cNvSpPr>
          <p:nvPr>
            <p:ph type="sldNum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</p:spPr>
        <p:txBody>
          <a:bodyPr wrap="none" lIns="0" tIns="0" rIns="0" bIns="0" anchor="b"/>
          <a:lstStyle/>
          <a:p>
            <a:pPr algn="r"/>
            <a:fld id="{6E884CB3-57AA-4A42-880B-9405B6238A7F}" type="slidenum">
              <a:rPr lang="hu-HU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0097109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fintechradar.hu/penz/0912/hangrobbanas-olte-meg-az-ing-bank-szervereit/" TargetMode="External"/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://index.hu/tudomany/til/2016/09/15/megtorpan_a_merevlemez_ha_rakiabalnak/" TargetMode="Externa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TextShape 1"/>
          <p:cNvSpPr txBox="1"/>
          <p:nvPr/>
        </p:nvSpPr>
        <p:spPr>
          <a:xfrm>
            <a:off x="0" y="0"/>
            <a:ext cx="2972520" cy="49752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</a:pPr>
            <a:r>
              <a:rPr lang="hu-HU" sz="1200" b="1">
                <a:solidFill>
                  <a:srgbClr val="0D0147"/>
                </a:solidFill>
                <a:latin typeface="Tahoma"/>
                <a:ea typeface="+mn-ea"/>
              </a:rPr>
              <a:t>Információvédelem Menedzselése LVI. Szakmai Fórum</a:t>
            </a:r>
            <a:endParaRPr/>
          </a:p>
        </p:txBody>
      </p:sp>
      <p:sp>
        <p:nvSpPr>
          <p:cNvPr id="155" name="PlaceHolder 2"/>
          <p:cNvSpPr>
            <a:spLocks noGrp="1"/>
          </p:cNvSpPr>
          <p:nvPr>
            <p:ph type="body"/>
          </p:nvPr>
        </p:nvSpPr>
        <p:spPr>
          <a:xfrm>
            <a:off x="914040" y="4723920"/>
            <a:ext cx="5029920" cy="447552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82414392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TextShape 1"/>
          <p:cNvSpPr txBox="1"/>
          <p:nvPr/>
        </p:nvSpPr>
        <p:spPr>
          <a:xfrm>
            <a:off x="0" y="0"/>
            <a:ext cx="2972520" cy="49752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</a:pPr>
            <a:r>
              <a:rPr lang="hu-HU" sz="1200" b="1">
                <a:solidFill>
                  <a:srgbClr val="0D0147"/>
                </a:solidFill>
                <a:latin typeface="Tahoma"/>
                <a:ea typeface="+mn-ea"/>
              </a:rPr>
              <a:t>Információvédelem Menedzselése LVI. Szakmai Fórum</a:t>
            </a:r>
            <a:endParaRPr/>
          </a:p>
        </p:txBody>
      </p:sp>
      <p:sp>
        <p:nvSpPr>
          <p:cNvPr id="157" name="PlaceHolder 2"/>
          <p:cNvSpPr>
            <a:spLocks noGrp="1"/>
          </p:cNvSpPr>
          <p:nvPr>
            <p:ph type="body"/>
          </p:nvPr>
        </p:nvSpPr>
        <p:spPr>
          <a:xfrm>
            <a:off x="914040" y="4723920"/>
            <a:ext cx="5029920" cy="447552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40794848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hdr" sz="quarter"/>
          </p:nvPr>
        </p:nvSpPr>
        <p:spPr/>
        <p:txBody>
          <a:bodyPr/>
          <a:lstStyle/>
          <a:p>
            <a:pPr defTabSz="909683">
              <a:defRPr/>
            </a:pPr>
            <a:r>
              <a:rPr lang="hu-HU" smtClean="0"/>
              <a:t>Információvédelem Menedzselése LVI. Szakmai Fórum</a:t>
            </a:r>
          </a:p>
        </p:txBody>
      </p:sp>
      <p:sp>
        <p:nvSpPr>
          <p:cNvPr id="327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736600" y="746125"/>
            <a:ext cx="5387975" cy="3730625"/>
          </a:xfrm>
          <a:prstGeom prst="rect">
            <a:avLst/>
          </a:prstGeom>
          <a:ln/>
        </p:spPr>
      </p:sp>
      <p:sp>
        <p:nvSpPr>
          <p:cNvPr id="327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41933907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hdr" sz="quarter"/>
          </p:nvPr>
        </p:nvSpPr>
        <p:spPr/>
        <p:txBody>
          <a:bodyPr/>
          <a:lstStyle/>
          <a:p>
            <a:pPr defTabSz="909683">
              <a:defRPr/>
            </a:pPr>
            <a:r>
              <a:rPr lang="hu-HU" smtClean="0"/>
              <a:t>Információvédelem Menedzselése LVI. Szakmai Fórum</a:t>
            </a:r>
          </a:p>
        </p:txBody>
      </p:sp>
      <p:sp>
        <p:nvSpPr>
          <p:cNvPr id="327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736600" y="746125"/>
            <a:ext cx="5387975" cy="3730625"/>
          </a:xfrm>
          <a:prstGeom prst="rect">
            <a:avLst/>
          </a:prstGeom>
          <a:ln/>
        </p:spPr>
      </p:sp>
      <p:sp>
        <p:nvSpPr>
          <p:cNvPr id="327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285880990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>
          <a:xfrm>
            <a:off x="1003300" y="1243013"/>
            <a:ext cx="4851400" cy="33575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sz="1200" dirty="0" smtClean="0"/>
              <a:t>Tesztelték a </a:t>
            </a:r>
            <a:r>
              <a:rPr lang="hu-HU" sz="1200" dirty="0" err="1" smtClean="0"/>
              <a:t>BCP-t</a:t>
            </a:r>
            <a:r>
              <a:rPr lang="hu-HU" sz="1200" dirty="0" smtClean="0"/>
              <a:t>?</a:t>
            </a:r>
          </a:p>
          <a:p>
            <a:r>
              <a:rPr lang="hu-HU" sz="1200" dirty="0" smtClean="0"/>
              <a:t>Gyalog galopp – ki a boszorkány?  Ki a HDD? Ha rákiáltunk megáll.		</a:t>
            </a:r>
          </a:p>
          <a:p>
            <a:r>
              <a:rPr lang="hu-HU" sz="1200" dirty="0" smtClean="0">
                <a:hlinkClick r:id="rId3"/>
              </a:rPr>
              <a:t>http://fintechradar.hu/penz/0912/hangrobbanas-olte-meg-az-ing-bank-szervereit/</a:t>
            </a:r>
            <a:endParaRPr lang="hu-HU" sz="1200" dirty="0" smtClean="0"/>
          </a:p>
          <a:p>
            <a:endParaRPr lang="hu-HU" sz="1200" b="1" dirty="0" smtClean="0">
              <a:sym typeface="Wingdings" panose="05000000000000000000" pitchFamily="2" charset="2"/>
            </a:endParaRPr>
          </a:p>
          <a:p>
            <a:pPr marL="342900" indent="-342900">
              <a:buFontTx/>
              <a:buChar char="-"/>
            </a:pPr>
            <a:r>
              <a:rPr lang="hu-HU" sz="1200" dirty="0" smtClean="0">
                <a:hlinkClick r:id="rId4"/>
              </a:rPr>
              <a:t>http://index.hu/tudomany/til/2016/09/15/megtorpan_a_merevlemez_ha_rakiabalnak/</a:t>
            </a:r>
            <a:endParaRPr lang="hu-HU" sz="1200" dirty="0" smtClean="0"/>
          </a:p>
          <a:p>
            <a:pPr marL="342900" indent="-342900">
              <a:buFontTx/>
              <a:buChar char="-"/>
            </a:pPr>
            <a:r>
              <a:rPr lang="hu-HU" sz="1200" dirty="0" err="1" smtClean="0"/>
              <a:t>Puby</a:t>
            </a:r>
            <a:r>
              <a:rPr lang="hu-HU" sz="1200" baseline="0" dirty="0" smtClean="0"/>
              <a:t> film felvétele</a:t>
            </a:r>
            <a:endParaRPr lang="hu-HU" sz="1200" dirty="0" smtClean="0"/>
          </a:p>
          <a:p>
            <a:pPr marL="342900" indent="-342900">
              <a:buFontTx/>
              <a:buChar char="-"/>
            </a:pPr>
            <a:r>
              <a:rPr lang="hu-HU" sz="1200" dirty="0" smtClean="0"/>
              <a:t>Kürt szívátültetés</a:t>
            </a:r>
          </a:p>
          <a:p>
            <a:pPr marL="342900" indent="-342900">
              <a:buFontTx/>
              <a:buChar char="-"/>
            </a:pPr>
            <a:endParaRPr lang="hu-HU" sz="1200" dirty="0" smtClean="0"/>
          </a:p>
          <a:p>
            <a:pPr marL="342900" indent="-342900">
              <a:buFontTx/>
              <a:buChar char="-"/>
            </a:pPr>
            <a:r>
              <a:rPr lang="hu-HU" sz="1200" dirty="0" smtClean="0"/>
              <a:t>UPS , generátor , dízelolaj hiány</a:t>
            </a:r>
          </a:p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algn="r"/>
            <a:fld id="{6E884CB3-57AA-4A42-880B-9405B6238A7F}" type="slidenum">
              <a:rPr lang="hu-HU" smtClean="0"/>
              <a:t>5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85338985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TextShape 1"/>
          <p:cNvSpPr txBox="1"/>
          <p:nvPr/>
        </p:nvSpPr>
        <p:spPr>
          <a:xfrm>
            <a:off x="0" y="0"/>
            <a:ext cx="2972520" cy="49752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</a:pPr>
            <a:r>
              <a:rPr lang="hu-HU" sz="1200" b="1">
                <a:solidFill>
                  <a:srgbClr val="0D0147"/>
                </a:solidFill>
                <a:latin typeface="Tahoma"/>
                <a:ea typeface="+mn-ea"/>
              </a:rPr>
              <a:t>Információvédelem Menedzselése LVI. Szakmai Fórum</a:t>
            </a:r>
            <a:endParaRPr/>
          </a:p>
        </p:txBody>
      </p:sp>
      <p:sp>
        <p:nvSpPr>
          <p:cNvPr id="163" name="PlaceHolder 2"/>
          <p:cNvSpPr>
            <a:spLocks noGrp="1"/>
          </p:cNvSpPr>
          <p:nvPr>
            <p:ph type="body"/>
          </p:nvPr>
        </p:nvSpPr>
        <p:spPr>
          <a:xfrm>
            <a:off x="914040" y="4723920"/>
            <a:ext cx="5029920" cy="447552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94481820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>
          <a:xfrm>
            <a:off x="1003300" y="1243013"/>
            <a:ext cx="4851400" cy="33575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algn="r"/>
            <a:fld id="{6E884CB3-57AA-4A42-880B-9405B6238A7F}" type="slidenum">
              <a:rPr lang="hu-HU" smtClean="0"/>
              <a:t>7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45303752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>
          <a:xfrm>
            <a:off x="1003300" y="1243013"/>
            <a:ext cx="4851400" cy="33575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algn="r"/>
            <a:fld id="{6E884CB3-57AA-4A42-880B-9405B6238A7F}" type="slidenum">
              <a:rPr lang="hu-HU" smtClean="0"/>
              <a:t>10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1791864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30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89150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31" name="PlaceHolder 3"/>
          <p:cNvSpPr>
            <a:spLocks noGrp="1"/>
          </p:cNvSpPr>
          <p:nvPr>
            <p:ph type="body"/>
          </p:nvPr>
        </p:nvSpPr>
        <p:spPr>
          <a:xfrm>
            <a:off x="495000" y="3681720"/>
            <a:ext cx="89150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33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34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35" name="PlaceHolder 4"/>
          <p:cNvSpPr>
            <a:spLocks noGrp="1"/>
          </p:cNvSpPr>
          <p:nvPr>
            <p:ph type="body"/>
          </p:nvPr>
        </p:nvSpPr>
        <p:spPr>
          <a:xfrm>
            <a:off x="5063040" y="36817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36" name="PlaceHolder 5"/>
          <p:cNvSpPr>
            <a:spLocks noGrp="1"/>
          </p:cNvSpPr>
          <p:nvPr>
            <p:ph type="body"/>
          </p:nvPr>
        </p:nvSpPr>
        <p:spPr>
          <a:xfrm>
            <a:off x="495000" y="36817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38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39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pic>
        <p:nvPicPr>
          <p:cNvPr id="40" name="Kép 39"/>
          <p:cNvPicPr/>
          <p:nvPr/>
        </p:nvPicPr>
        <p:blipFill>
          <a:blip r:embed="rId2"/>
          <a:stretch>
            <a:fillRect/>
          </a:stretch>
        </p:blipFill>
        <p:spPr>
          <a:xfrm>
            <a:off x="6049440" y="3681360"/>
            <a:ext cx="2377440" cy="1896840"/>
          </a:xfrm>
          <a:prstGeom prst="rect">
            <a:avLst/>
          </a:prstGeom>
        </p:spPr>
      </p:pic>
      <p:pic>
        <p:nvPicPr>
          <p:cNvPr id="41" name="Kép 40"/>
          <p:cNvPicPr/>
          <p:nvPr/>
        </p:nvPicPr>
        <p:blipFill>
          <a:blip r:embed="rId2"/>
          <a:stretch>
            <a:fillRect/>
          </a:stretch>
        </p:blipFill>
        <p:spPr>
          <a:xfrm>
            <a:off x="1481400" y="3681360"/>
            <a:ext cx="2377440" cy="189684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51" name="PlaceHolder 2"/>
          <p:cNvSpPr>
            <a:spLocks noGrp="1"/>
          </p:cNvSpPr>
          <p:nvPr>
            <p:ph type="subTitle"/>
          </p:nvPr>
        </p:nvSpPr>
        <p:spPr>
          <a:xfrm>
            <a:off x="495000" y="1604520"/>
            <a:ext cx="8915040" cy="397764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53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89150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55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56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PlaceHolder 1"/>
          <p:cNvSpPr>
            <a:spLocks noGrp="1"/>
          </p:cNvSpPr>
          <p:nvPr>
            <p:ph type="subTitle"/>
          </p:nvPr>
        </p:nvSpPr>
        <p:spPr>
          <a:xfrm>
            <a:off x="495000" y="273600"/>
            <a:ext cx="8915040" cy="530820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60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61" name="PlaceHolder 3"/>
          <p:cNvSpPr>
            <a:spLocks noGrp="1"/>
          </p:cNvSpPr>
          <p:nvPr>
            <p:ph type="body"/>
          </p:nvPr>
        </p:nvSpPr>
        <p:spPr>
          <a:xfrm>
            <a:off x="495000" y="36817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62" name="PlaceHolder 4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9" name="PlaceHolder 2"/>
          <p:cNvSpPr>
            <a:spLocks noGrp="1"/>
          </p:cNvSpPr>
          <p:nvPr>
            <p:ph type="subTitle"/>
          </p:nvPr>
        </p:nvSpPr>
        <p:spPr>
          <a:xfrm>
            <a:off x="495000" y="1604520"/>
            <a:ext cx="8915040" cy="397764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64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65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66" name="PlaceHolder 4"/>
          <p:cNvSpPr>
            <a:spLocks noGrp="1"/>
          </p:cNvSpPr>
          <p:nvPr>
            <p:ph type="body"/>
          </p:nvPr>
        </p:nvSpPr>
        <p:spPr>
          <a:xfrm>
            <a:off x="5063040" y="36817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68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69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70" name="PlaceHolder 4"/>
          <p:cNvSpPr>
            <a:spLocks noGrp="1"/>
          </p:cNvSpPr>
          <p:nvPr>
            <p:ph type="body"/>
          </p:nvPr>
        </p:nvSpPr>
        <p:spPr>
          <a:xfrm>
            <a:off x="495000" y="3681720"/>
            <a:ext cx="891468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72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89150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73" name="PlaceHolder 3"/>
          <p:cNvSpPr>
            <a:spLocks noGrp="1"/>
          </p:cNvSpPr>
          <p:nvPr>
            <p:ph type="body"/>
          </p:nvPr>
        </p:nvSpPr>
        <p:spPr>
          <a:xfrm>
            <a:off x="495000" y="3681720"/>
            <a:ext cx="89150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75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76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77" name="PlaceHolder 4"/>
          <p:cNvSpPr>
            <a:spLocks noGrp="1"/>
          </p:cNvSpPr>
          <p:nvPr>
            <p:ph type="body"/>
          </p:nvPr>
        </p:nvSpPr>
        <p:spPr>
          <a:xfrm>
            <a:off x="5063040" y="36817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78" name="PlaceHolder 5"/>
          <p:cNvSpPr>
            <a:spLocks noGrp="1"/>
          </p:cNvSpPr>
          <p:nvPr>
            <p:ph type="body"/>
          </p:nvPr>
        </p:nvSpPr>
        <p:spPr>
          <a:xfrm>
            <a:off x="495000" y="36817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80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81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pic>
        <p:nvPicPr>
          <p:cNvPr id="82" name="Kép 81"/>
          <p:cNvPicPr/>
          <p:nvPr/>
        </p:nvPicPr>
        <p:blipFill>
          <a:blip r:embed="rId2"/>
          <a:stretch>
            <a:fillRect/>
          </a:stretch>
        </p:blipFill>
        <p:spPr>
          <a:xfrm>
            <a:off x="6049440" y="3681360"/>
            <a:ext cx="2377440" cy="1896840"/>
          </a:xfrm>
          <a:prstGeom prst="rect">
            <a:avLst/>
          </a:prstGeom>
        </p:spPr>
      </p:pic>
      <p:pic>
        <p:nvPicPr>
          <p:cNvPr id="83" name="Kép 82"/>
          <p:cNvPicPr/>
          <p:nvPr/>
        </p:nvPicPr>
        <p:blipFill>
          <a:blip r:embed="rId2"/>
          <a:stretch>
            <a:fillRect/>
          </a:stretch>
        </p:blipFill>
        <p:spPr>
          <a:xfrm>
            <a:off x="1481400" y="3681360"/>
            <a:ext cx="2377440" cy="189684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93" name="PlaceHolder 2"/>
          <p:cNvSpPr>
            <a:spLocks noGrp="1"/>
          </p:cNvSpPr>
          <p:nvPr>
            <p:ph type="subTitle"/>
          </p:nvPr>
        </p:nvSpPr>
        <p:spPr>
          <a:xfrm>
            <a:off x="495000" y="1604520"/>
            <a:ext cx="8915040" cy="397764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95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89150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97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98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11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89150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PlaceHolder 1"/>
          <p:cNvSpPr>
            <a:spLocks noGrp="1"/>
          </p:cNvSpPr>
          <p:nvPr>
            <p:ph type="subTitle"/>
          </p:nvPr>
        </p:nvSpPr>
        <p:spPr>
          <a:xfrm>
            <a:off x="495000" y="273600"/>
            <a:ext cx="8915040" cy="530820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102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103" name="PlaceHolder 3"/>
          <p:cNvSpPr>
            <a:spLocks noGrp="1"/>
          </p:cNvSpPr>
          <p:nvPr>
            <p:ph type="body"/>
          </p:nvPr>
        </p:nvSpPr>
        <p:spPr>
          <a:xfrm>
            <a:off x="495000" y="36817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104" name="PlaceHolder 4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106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107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108" name="PlaceHolder 4"/>
          <p:cNvSpPr>
            <a:spLocks noGrp="1"/>
          </p:cNvSpPr>
          <p:nvPr>
            <p:ph type="body"/>
          </p:nvPr>
        </p:nvSpPr>
        <p:spPr>
          <a:xfrm>
            <a:off x="5063040" y="36817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110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111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112" name="PlaceHolder 4"/>
          <p:cNvSpPr>
            <a:spLocks noGrp="1"/>
          </p:cNvSpPr>
          <p:nvPr>
            <p:ph type="body"/>
          </p:nvPr>
        </p:nvSpPr>
        <p:spPr>
          <a:xfrm>
            <a:off x="495000" y="3681720"/>
            <a:ext cx="891468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114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89150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115" name="PlaceHolder 3"/>
          <p:cNvSpPr>
            <a:spLocks noGrp="1"/>
          </p:cNvSpPr>
          <p:nvPr>
            <p:ph type="body"/>
          </p:nvPr>
        </p:nvSpPr>
        <p:spPr>
          <a:xfrm>
            <a:off x="495000" y="3681720"/>
            <a:ext cx="89150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117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118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119" name="PlaceHolder 4"/>
          <p:cNvSpPr>
            <a:spLocks noGrp="1"/>
          </p:cNvSpPr>
          <p:nvPr>
            <p:ph type="body"/>
          </p:nvPr>
        </p:nvSpPr>
        <p:spPr>
          <a:xfrm>
            <a:off x="5063040" y="36817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120" name="PlaceHolder 5"/>
          <p:cNvSpPr>
            <a:spLocks noGrp="1"/>
          </p:cNvSpPr>
          <p:nvPr>
            <p:ph type="body"/>
          </p:nvPr>
        </p:nvSpPr>
        <p:spPr>
          <a:xfrm>
            <a:off x="495000" y="36817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122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123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pic>
        <p:nvPicPr>
          <p:cNvPr id="124" name="Kép 123"/>
          <p:cNvPicPr/>
          <p:nvPr/>
        </p:nvPicPr>
        <p:blipFill>
          <a:blip r:embed="rId2"/>
          <a:stretch>
            <a:fillRect/>
          </a:stretch>
        </p:blipFill>
        <p:spPr>
          <a:xfrm>
            <a:off x="6049440" y="3681360"/>
            <a:ext cx="2377440" cy="1896840"/>
          </a:xfrm>
          <a:prstGeom prst="rect">
            <a:avLst/>
          </a:prstGeom>
        </p:spPr>
      </p:pic>
      <p:pic>
        <p:nvPicPr>
          <p:cNvPr id="125" name="Kép 124"/>
          <p:cNvPicPr/>
          <p:nvPr/>
        </p:nvPicPr>
        <p:blipFill>
          <a:blip r:embed="rId2"/>
          <a:stretch>
            <a:fillRect/>
          </a:stretch>
        </p:blipFill>
        <p:spPr>
          <a:xfrm>
            <a:off x="1481400" y="3681360"/>
            <a:ext cx="2377440" cy="189684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13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14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laceHolder 1"/>
          <p:cNvSpPr>
            <a:spLocks noGrp="1"/>
          </p:cNvSpPr>
          <p:nvPr>
            <p:ph type="subTitle"/>
          </p:nvPr>
        </p:nvSpPr>
        <p:spPr>
          <a:xfrm>
            <a:off x="495000" y="273600"/>
            <a:ext cx="8915040" cy="530820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18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19" name="PlaceHolder 3"/>
          <p:cNvSpPr>
            <a:spLocks noGrp="1"/>
          </p:cNvSpPr>
          <p:nvPr>
            <p:ph type="body"/>
          </p:nvPr>
        </p:nvSpPr>
        <p:spPr>
          <a:xfrm>
            <a:off x="495000" y="36817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20" name="PlaceHolder 4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22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23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24" name="PlaceHolder 4"/>
          <p:cNvSpPr>
            <a:spLocks noGrp="1"/>
          </p:cNvSpPr>
          <p:nvPr>
            <p:ph type="body"/>
          </p:nvPr>
        </p:nvSpPr>
        <p:spPr>
          <a:xfrm>
            <a:off x="5063040" y="36817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26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27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28" name="PlaceHolder 4"/>
          <p:cNvSpPr>
            <a:spLocks noGrp="1"/>
          </p:cNvSpPr>
          <p:nvPr>
            <p:ph type="body"/>
          </p:nvPr>
        </p:nvSpPr>
        <p:spPr>
          <a:xfrm>
            <a:off x="495000" y="3681720"/>
            <a:ext cx="891468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17" Type="http://schemas.openxmlformats.org/officeDocument/2006/relationships/image" Target="../media/image4.png"/><Relationship Id="rId2" Type="http://schemas.openxmlformats.org/officeDocument/2006/relationships/slideLayout" Target="../slideLayouts/slideLayout14.xml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image" Target="../media/image1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17" Type="http://schemas.openxmlformats.org/officeDocument/2006/relationships/image" Target="../media/image4.png"/><Relationship Id="rId2" Type="http://schemas.openxmlformats.org/officeDocument/2006/relationships/slideLayout" Target="../slideLayouts/slideLayout26.xml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9"/>
          <p:cNvPicPr/>
          <p:nvPr/>
        </p:nvPicPr>
        <p:blipFill>
          <a:blip r:embed="rId14"/>
          <a:stretch>
            <a:fillRect/>
          </a:stretch>
        </p:blipFill>
        <p:spPr>
          <a:xfrm>
            <a:off x="0" y="6324480"/>
            <a:ext cx="9905760" cy="533160"/>
          </a:xfrm>
          <a:prstGeom prst="rect">
            <a:avLst/>
          </a:prstGeom>
        </p:spPr>
      </p:pic>
      <p:pic>
        <p:nvPicPr>
          <p:cNvPr id="9" name="Picture 10"/>
          <p:cNvPicPr/>
          <p:nvPr/>
        </p:nvPicPr>
        <p:blipFill>
          <a:blip r:embed="rId15"/>
          <a:stretch>
            <a:fillRect/>
          </a:stretch>
        </p:blipFill>
        <p:spPr>
          <a:xfrm>
            <a:off x="8255160" y="5943600"/>
            <a:ext cx="1650600" cy="914040"/>
          </a:xfrm>
          <a:prstGeom prst="rect">
            <a:avLst/>
          </a:prstGeom>
        </p:spPr>
      </p:pic>
      <p:pic>
        <p:nvPicPr>
          <p:cNvPr id="2" name="Picture 28"/>
          <p:cNvPicPr/>
          <p:nvPr/>
        </p:nvPicPr>
        <p:blipFill>
          <a:blip r:embed="rId16"/>
          <a:stretch>
            <a:fillRect/>
          </a:stretch>
        </p:blipFill>
        <p:spPr>
          <a:xfrm>
            <a:off x="0" y="0"/>
            <a:ext cx="9905760" cy="657000"/>
          </a:xfrm>
          <a:prstGeom prst="rect">
            <a:avLst/>
          </a:prstGeom>
        </p:spPr>
      </p:pic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743040" y="2130480"/>
            <a:ext cx="8419680" cy="1469520"/>
          </a:xfrm>
          <a:prstGeom prst="rect">
            <a:avLst/>
          </a:prstGeom>
        </p:spPr>
        <p:txBody>
          <a:bodyPr anchor="ctr"/>
          <a:lstStyle/>
          <a:p>
            <a:pPr>
              <a:lnSpc>
                <a:spcPct val="100000"/>
              </a:lnSpc>
            </a:pPr>
            <a:r>
              <a:rPr lang="hu-HU" sz="2800" b="1">
                <a:solidFill>
                  <a:srgbClr val="0D0147"/>
                </a:solidFill>
                <a:latin typeface="Tahoma"/>
              </a:rPr>
              <a:t>Címszöveg formátumának szerkesztéseMintacím szerkesztése</a:t>
            </a:r>
            <a:endParaRPr/>
          </a:p>
        </p:txBody>
      </p:sp>
      <p:sp>
        <p:nvSpPr>
          <p:cNvPr id="5" name="PlaceHolder 2"/>
          <p:cNvSpPr>
            <a:spLocks noGrp="1"/>
          </p:cNvSpPr>
          <p:nvPr>
            <p:ph type="ftr"/>
          </p:nvPr>
        </p:nvSpPr>
        <p:spPr>
          <a:xfrm>
            <a:off x="3384720" y="6248520"/>
            <a:ext cx="3136680" cy="45684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6" name="PlaceHolder 3"/>
          <p:cNvSpPr>
            <a:spLocks noGrp="1"/>
          </p:cNvSpPr>
          <p:nvPr>
            <p:ph type="sldNum"/>
          </p:nvPr>
        </p:nvSpPr>
        <p:spPr>
          <a:xfrm>
            <a:off x="7264440" y="6019920"/>
            <a:ext cx="2063520" cy="49500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</a:pPr>
            <a:fld id="{F12E3200-EB64-45E5-A435-6433B747F1A3}" type="slidenum">
              <a:rPr lang="hu-HU" sz="1400">
                <a:solidFill>
                  <a:srgbClr val="000000"/>
                </a:solidFill>
                <a:latin typeface="Times New Roman"/>
              </a:rPr>
              <a:t>‹#›</a:t>
            </a:fld>
            <a:endParaRPr/>
          </a:p>
        </p:txBody>
      </p:sp>
      <p:sp>
        <p:nvSpPr>
          <p:cNvPr id="7" name="PlaceHolder 4"/>
          <p:cNvSpPr>
            <a:spLocks noGrp="1"/>
          </p:cNvSpPr>
          <p:nvPr>
            <p:ph type="body"/>
          </p:nvPr>
        </p:nvSpPr>
        <p:spPr>
          <a:xfrm>
            <a:off x="495000" y="1604520"/>
            <a:ext cx="89150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buSzPct val="25000"/>
              <a:buFont typeface="StarSymbol"/>
              <a:buChar char=""/>
            </a:pPr>
            <a:r>
              <a:rPr lang="hu-HU"/>
              <a:t>Vázlatszöveg formátumának szerkesztése</a:t>
            </a:r>
            <a:endParaRPr/>
          </a:p>
          <a:p>
            <a:pPr lvl="1">
              <a:buSzPct val="25000"/>
              <a:buFont typeface="StarSymbol"/>
              <a:buChar char=""/>
            </a:pPr>
            <a:r>
              <a:rPr lang="hu-HU"/>
              <a:t>Második vázlatszint</a:t>
            </a:r>
            <a:endParaRPr/>
          </a:p>
          <a:p>
            <a:pPr lvl="2">
              <a:buSzPct val="25000"/>
              <a:buFont typeface="StarSymbol"/>
              <a:buChar char=""/>
            </a:pPr>
            <a:r>
              <a:rPr lang="hu-HU"/>
              <a:t>Harmadik vázlatszint</a:t>
            </a:r>
            <a:endParaRPr/>
          </a:p>
          <a:p>
            <a:pPr lvl="3">
              <a:buSzPct val="25000"/>
              <a:buFont typeface="StarSymbol"/>
              <a:buChar char=""/>
            </a:pPr>
            <a:r>
              <a:rPr lang="hu-HU"/>
              <a:t>Negyedik vázlatszint</a:t>
            </a:r>
            <a:endParaRPr/>
          </a:p>
          <a:p>
            <a:pPr lvl="4">
              <a:buSzPct val="25000"/>
              <a:buFont typeface="StarSymbol"/>
              <a:buChar char=""/>
            </a:pPr>
            <a:r>
              <a:rPr lang="hu-HU"/>
              <a:t>Ötödik vázlatszint</a:t>
            </a:r>
            <a:endParaRPr/>
          </a:p>
          <a:p>
            <a:pPr lvl="5">
              <a:buSzPct val="25000"/>
              <a:buFont typeface="StarSymbol"/>
              <a:buChar char=""/>
            </a:pPr>
            <a:r>
              <a:rPr lang="hu-HU"/>
              <a:t>Hatodik vázlatszint</a:t>
            </a:r>
            <a:endParaRPr/>
          </a:p>
          <a:p>
            <a:pPr lvl="6">
              <a:buSzPct val="25000"/>
              <a:buFont typeface="StarSymbol"/>
              <a:buChar char=""/>
            </a:pPr>
            <a:r>
              <a:rPr lang="hu-HU"/>
              <a:t>Hetedik vázlatszint</a:t>
            </a:r>
            <a:endParaRPr/>
          </a:p>
        </p:txBody>
      </p:sp>
      <p:pic>
        <p:nvPicPr>
          <p:cNvPr id="10" name="Kép 9"/>
          <p:cNvPicPr>
            <a:picLocks noChangeAspect="1"/>
          </p:cNvPicPr>
          <p:nvPr userDrawn="1"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72" y="107593"/>
            <a:ext cx="1424608" cy="1697296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/>
    <p:bodyStyle/>
    <p:otherStyle/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Picture 9"/>
          <p:cNvPicPr/>
          <p:nvPr/>
        </p:nvPicPr>
        <p:blipFill>
          <a:blip r:embed="rId14"/>
          <a:stretch>
            <a:fillRect/>
          </a:stretch>
        </p:blipFill>
        <p:spPr>
          <a:xfrm>
            <a:off x="0" y="6324480"/>
            <a:ext cx="9905760" cy="533160"/>
          </a:xfrm>
          <a:prstGeom prst="rect">
            <a:avLst/>
          </a:prstGeom>
        </p:spPr>
      </p:pic>
      <p:pic>
        <p:nvPicPr>
          <p:cNvPr id="43" name="Picture 10"/>
          <p:cNvPicPr/>
          <p:nvPr/>
        </p:nvPicPr>
        <p:blipFill>
          <a:blip r:embed="rId15"/>
          <a:stretch>
            <a:fillRect/>
          </a:stretch>
        </p:blipFill>
        <p:spPr>
          <a:xfrm>
            <a:off x="8255160" y="5943600"/>
            <a:ext cx="1650600" cy="914040"/>
          </a:xfrm>
          <a:prstGeom prst="rect">
            <a:avLst/>
          </a:prstGeom>
        </p:spPr>
      </p:pic>
      <p:pic>
        <p:nvPicPr>
          <p:cNvPr id="44" name="Picture 28"/>
          <p:cNvPicPr/>
          <p:nvPr/>
        </p:nvPicPr>
        <p:blipFill>
          <a:blip r:embed="rId16"/>
          <a:stretch>
            <a:fillRect/>
          </a:stretch>
        </p:blipFill>
        <p:spPr>
          <a:xfrm>
            <a:off x="0" y="0"/>
            <a:ext cx="9905760" cy="657000"/>
          </a:xfrm>
          <a:prstGeom prst="rect">
            <a:avLst/>
          </a:prstGeom>
        </p:spPr>
      </p:pic>
      <p:sp>
        <p:nvSpPr>
          <p:cNvPr id="46" name="PlaceHolder 1"/>
          <p:cNvSpPr>
            <a:spLocks noGrp="1"/>
          </p:cNvSpPr>
          <p:nvPr>
            <p:ph type="title"/>
          </p:nvPr>
        </p:nvSpPr>
        <p:spPr>
          <a:xfrm>
            <a:off x="1523880" y="152280"/>
            <a:ext cx="8000640" cy="456840"/>
          </a:xfrm>
          <a:prstGeom prst="rect">
            <a:avLst/>
          </a:prstGeom>
        </p:spPr>
        <p:txBody>
          <a:bodyPr anchor="ctr"/>
          <a:lstStyle/>
          <a:p>
            <a:pPr>
              <a:lnSpc>
                <a:spcPct val="100000"/>
              </a:lnSpc>
            </a:pPr>
            <a:r>
              <a:rPr lang="hu-HU" sz="2800" b="1">
                <a:solidFill>
                  <a:srgbClr val="0D0147"/>
                </a:solidFill>
                <a:latin typeface="Tahoma"/>
              </a:rPr>
              <a:t>Címszöveg formátumának szerkesztéseMintacím szerkesztése</a:t>
            </a:r>
            <a:endParaRPr/>
          </a:p>
        </p:txBody>
      </p:sp>
      <p:sp>
        <p:nvSpPr>
          <p:cNvPr id="47" name="PlaceHolder 2"/>
          <p:cNvSpPr>
            <a:spLocks noGrp="1"/>
          </p:cNvSpPr>
          <p:nvPr>
            <p:ph type="body"/>
          </p:nvPr>
        </p:nvSpPr>
        <p:spPr>
          <a:xfrm>
            <a:off x="762120" y="1981080"/>
            <a:ext cx="8419680" cy="4114440"/>
          </a:xfrm>
          <a:prstGeom prst="rect">
            <a:avLst/>
          </a:prstGeom>
        </p:spPr>
        <p:txBody>
          <a:bodyPr/>
          <a:lstStyle/>
          <a:p>
            <a:pPr>
              <a:buSzPct val="25000"/>
              <a:buFont typeface="StarSymbol"/>
              <a:buChar char=""/>
            </a:pPr>
            <a:r>
              <a:rPr lang="hu-HU" sz="3200">
                <a:solidFill>
                  <a:srgbClr val="000000"/>
                </a:solidFill>
                <a:latin typeface="Times New Roman"/>
              </a:rPr>
              <a:t>Vázlatszöveg formátumának szerkesztése</a:t>
            </a:r>
            <a:endParaRPr/>
          </a:p>
          <a:p>
            <a:pPr lvl="1">
              <a:buSzPct val="25000"/>
              <a:buFont typeface="StarSymbol"/>
              <a:buChar char=""/>
            </a:pPr>
            <a:r>
              <a:rPr lang="hu-HU" sz="3200">
                <a:solidFill>
                  <a:srgbClr val="000000"/>
                </a:solidFill>
                <a:latin typeface="Times New Roman"/>
              </a:rPr>
              <a:t>Második vázlatszint</a:t>
            </a:r>
            <a:endParaRPr/>
          </a:p>
          <a:p>
            <a:pPr lvl="2">
              <a:buSzPct val="25000"/>
              <a:buFont typeface="StarSymbol"/>
              <a:buChar char=""/>
            </a:pPr>
            <a:r>
              <a:rPr lang="hu-HU" sz="3200">
                <a:solidFill>
                  <a:srgbClr val="000000"/>
                </a:solidFill>
                <a:latin typeface="Times New Roman"/>
              </a:rPr>
              <a:t>Harmadik vázlatszint</a:t>
            </a:r>
            <a:endParaRPr/>
          </a:p>
          <a:p>
            <a:pPr lvl="3">
              <a:buSzPct val="25000"/>
              <a:buFont typeface="StarSymbol"/>
              <a:buChar char=""/>
            </a:pPr>
            <a:r>
              <a:rPr lang="hu-HU" sz="3200">
                <a:solidFill>
                  <a:srgbClr val="000000"/>
                </a:solidFill>
                <a:latin typeface="Times New Roman"/>
              </a:rPr>
              <a:t>Negyedik vázlatszint</a:t>
            </a:r>
            <a:endParaRPr/>
          </a:p>
          <a:p>
            <a:pPr lvl="4">
              <a:buSzPct val="25000"/>
              <a:buFont typeface="StarSymbol"/>
              <a:buChar char=""/>
            </a:pPr>
            <a:r>
              <a:rPr lang="hu-HU" sz="3200">
                <a:solidFill>
                  <a:srgbClr val="000000"/>
                </a:solidFill>
                <a:latin typeface="Times New Roman"/>
              </a:rPr>
              <a:t>Ötödik vázlatszint</a:t>
            </a:r>
            <a:endParaRPr/>
          </a:p>
          <a:p>
            <a:pPr lvl="5">
              <a:buSzPct val="25000"/>
              <a:buFont typeface="StarSymbol"/>
              <a:buChar char=""/>
            </a:pPr>
            <a:r>
              <a:rPr lang="hu-HU" sz="3200">
                <a:solidFill>
                  <a:srgbClr val="000000"/>
                </a:solidFill>
                <a:latin typeface="Times New Roman"/>
              </a:rPr>
              <a:t>Hatodik vázlatszint</a:t>
            </a:r>
            <a:endParaRPr/>
          </a:p>
          <a:p>
            <a:pPr>
              <a:lnSpc>
                <a:spcPct val="100000"/>
              </a:lnSpc>
              <a:buFont typeface="StarSymbol"/>
              <a:buChar char=""/>
            </a:pPr>
            <a:r>
              <a:rPr lang="hu-HU" sz="3200">
                <a:solidFill>
                  <a:srgbClr val="000000"/>
                </a:solidFill>
                <a:latin typeface="Times New Roman"/>
              </a:rPr>
              <a:t>Hetedik vázlatszintMintaszöveg szerkesztése</a:t>
            </a:r>
            <a:endParaRPr/>
          </a:p>
          <a:p>
            <a:pPr lvl="1">
              <a:lnSpc>
                <a:spcPct val="100000"/>
              </a:lnSpc>
              <a:buSzPct val="25000"/>
              <a:buFont typeface="StarSymbol"/>
              <a:buChar char=""/>
            </a:pPr>
            <a:r>
              <a:rPr lang="hu-HU" sz="2800">
                <a:solidFill>
                  <a:srgbClr val="000000"/>
                </a:solidFill>
                <a:latin typeface="Times New Roman"/>
              </a:rPr>
              <a:t>Második szint</a:t>
            </a:r>
            <a:endParaRPr/>
          </a:p>
          <a:p>
            <a:pPr lvl="2">
              <a:lnSpc>
                <a:spcPct val="100000"/>
              </a:lnSpc>
              <a:buSzPct val="25000"/>
              <a:buFont typeface="StarSymbol"/>
              <a:buChar char=""/>
            </a:pPr>
            <a:r>
              <a:rPr lang="hu-HU" sz="2400">
                <a:solidFill>
                  <a:srgbClr val="000000"/>
                </a:solidFill>
                <a:latin typeface="Times New Roman"/>
              </a:rPr>
              <a:t>Harmadik szint</a:t>
            </a:r>
            <a:endParaRPr/>
          </a:p>
          <a:p>
            <a:pPr lvl="3">
              <a:lnSpc>
                <a:spcPct val="100000"/>
              </a:lnSpc>
              <a:buSzPct val="25000"/>
              <a:buFont typeface="StarSymbol"/>
              <a:buChar char=""/>
            </a:pPr>
            <a:r>
              <a:rPr lang="hu-HU" sz="2000">
                <a:solidFill>
                  <a:srgbClr val="000000"/>
                </a:solidFill>
                <a:latin typeface="Times New Roman"/>
              </a:rPr>
              <a:t>Negyedik szint</a:t>
            </a:r>
            <a:endParaRPr/>
          </a:p>
          <a:p>
            <a:pPr lvl="4">
              <a:lnSpc>
                <a:spcPct val="100000"/>
              </a:lnSpc>
              <a:buSzPct val="25000"/>
              <a:buFont typeface="StarSymbol"/>
              <a:buChar char=""/>
            </a:pPr>
            <a:r>
              <a:rPr lang="hu-HU" sz="2000">
                <a:solidFill>
                  <a:srgbClr val="000000"/>
                </a:solidFill>
                <a:latin typeface="Times New Roman"/>
              </a:rPr>
              <a:t>Ötödik szint</a:t>
            </a:r>
            <a:endParaRPr/>
          </a:p>
        </p:txBody>
      </p:sp>
      <p:sp>
        <p:nvSpPr>
          <p:cNvPr id="48" name="PlaceHolder 3"/>
          <p:cNvSpPr>
            <a:spLocks noGrp="1"/>
          </p:cNvSpPr>
          <p:nvPr>
            <p:ph type="ftr"/>
          </p:nvPr>
        </p:nvSpPr>
        <p:spPr>
          <a:xfrm>
            <a:off x="3384720" y="6248520"/>
            <a:ext cx="3136680" cy="45684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49" name="PlaceHolder 4"/>
          <p:cNvSpPr>
            <a:spLocks noGrp="1"/>
          </p:cNvSpPr>
          <p:nvPr>
            <p:ph type="sldNum"/>
          </p:nvPr>
        </p:nvSpPr>
        <p:spPr>
          <a:xfrm>
            <a:off x="7264440" y="6019920"/>
            <a:ext cx="2063520" cy="49500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</a:pPr>
            <a:fld id="{7BA7AB8F-E1C2-4C9D-9AB0-83A808DDBC97}" type="slidenum">
              <a:rPr lang="hu-HU" sz="1400">
                <a:solidFill>
                  <a:srgbClr val="000000"/>
                </a:solidFill>
                <a:latin typeface="Times New Roman"/>
              </a:rPr>
              <a:t>‹#›</a:t>
            </a:fld>
            <a:endParaRPr/>
          </a:p>
        </p:txBody>
      </p:sp>
      <p:pic>
        <p:nvPicPr>
          <p:cNvPr id="2" name="Kép 1"/>
          <p:cNvPicPr>
            <a:picLocks noChangeAspect="1"/>
          </p:cNvPicPr>
          <p:nvPr userDrawn="1"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41" y="108134"/>
            <a:ext cx="1426206" cy="16992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iming>
    <p:tnLst>
      <p:par>
        <p:cTn id="1" dur="indefinite" restart="never" nodeType="tmRoot"/>
      </p:par>
    </p:tnLst>
  </p:timing>
  <p:txStyles>
    <p:titleStyle/>
    <p:bodyStyle/>
    <p:otherStyle/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" name="Picture 9"/>
          <p:cNvPicPr/>
          <p:nvPr/>
        </p:nvPicPr>
        <p:blipFill>
          <a:blip r:embed="rId14"/>
          <a:stretch>
            <a:fillRect/>
          </a:stretch>
        </p:blipFill>
        <p:spPr>
          <a:xfrm>
            <a:off x="0" y="6324480"/>
            <a:ext cx="9905760" cy="533160"/>
          </a:xfrm>
          <a:prstGeom prst="rect">
            <a:avLst/>
          </a:prstGeom>
        </p:spPr>
      </p:pic>
      <p:pic>
        <p:nvPicPr>
          <p:cNvPr id="85" name="Picture 10"/>
          <p:cNvPicPr/>
          <p:nvPr/>
        </p:nvPicPr>
        <p:blipFill>
          <a:blip r:embed="rId15"/>
          <a:stretch>
            <a:fillRect/>
          </a:stretch>
        </p:blipFill>
        <p:spPr>
          <a:xfrm>
            <a:off x="8255160" y="5943600"/>
            <a:ext cx="1650600" cy="914040"/>
          </a:xfrm>
          <a:prstGeom prst="rect">
            <a:avLst/>
          </a:prstGeom>
        </p:spPr>
      </p:pic>
      <p:pic>
        <p:nvPicPr>
          <p:cNvPr id="86" name="Picture 28"/>
          <p:cNvPicPr/>
          <p:nvPr/>
        </p:nvPicPr>
        <p:blipFill>
          <a:blip r:embed="rId16"/>
          <a:stretch>
            <a:fillRect/>
          </a:stretch>
        </p:blipFill>
        <p:spPr>
          <a:xfrm>
            <a:off x="0" y="0"/>
            <a:ext cx="9905760" cy="657000"/>
          </a:xfrm>
          <a:prstGeom prst="rect">
            <a:avLst/>
          </a:prstGeom>
        </p:spPr>
      </p:pic>
      <p:sp>
        <p:nvSpPr>
          <p:cNvPr id="88" name="PlaceHolder 1"/>
          <p:cNvSpPr>
            <a:spLocks noGrp="1"/>
          </p:cNvSpPr>
          <p:nvPr>
            <p:ph type="ftr"/>
          </p:nvPr>
        </p:nvSpPr>
        <p:spPr>
          <a:xfrm>
            <a:off x="3384720" y="6248520"/>
            <a:ext cx="3136680" cy="45684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89" name="PlaceHolder 2"/>
          <p:cNvSpPr>
            <a:spLocks noGrp="1"/>
          </p:cNvSpPr>
          <p:nvPr>
            <p:ph type="sldNum"/>
          </p:nvPr>
        </p:nvSpPr>
        <p:spPr>
          <a:xfrm>
            <a:off x="7264440" y="6019920"/>
            <a:ext cx="2063520" cy="49500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</a:pPr>
            <a:fld id="{8606A5F8-FD5A-408D-9822-E51918D20893}" type="slidenum">
              <a:rPr lang="hu-HU" sz="1400">
                <a:solidFill>
                  <a:srgbClr val="000000"/>
                </a:solidFill>
                <a:latin typeface="Times New Roman"/>
              </a:rPr>
              <a:t>‹#›</a:t>
            </a:fld>
            <a:endParaRPr/>
          </a:p>
        </p:txBody>
      </p:sp>
      <p:sp>
        <p:nvSpPr>
          <p:cNvPr id="90" name="PlaceHolder 3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480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r>
              <a:rPr lang="hu-HU"/>
              <a:t>Címszöveg formátumának szerkesztése</a:t>
            </a:r>
            <a:endParaRPr/>
          </a:p>
        </p:txBody>
      </p:sp>
      <p:sp>
        <p:nvSpPr>
          <p:cNvPr id="91" name="PlaceHolder 4"/>
          <p:cNvSpPr>
            <a:spLocks noGrp="1"/>
          </p:cNvSpPr>
          <p:nvPr>
            <p:ph type="body"/>
          </p:nvPr>
        </p:nvSpPr>
        <p:spPr>
          <a:xfrm>
            <a:off x="495000" y="1604520"/>
            <a:ext cx="89150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buSzPct val="25000"/>
              <a:buFont typeface="StarSymbol"/>
              <a:buChar char=""/>
            </a:pPr>
            <a:r>
              <a:rPr lang="hu-HU"/>
              <a:t>Vázlatszöveg formátumának szerkesztése</a:t>
            </a:r>
            <a:endParaRPr/>
          </a:p>
          <a:p>
            <a:pPr lvl="1">
              <a:buSzPct val="25000"/>
              <a:buFont typeface="StarSymbol"/>
              <a:buChar char=""/>
            </a:pPr>
            <a:r>
              <a:rPr lang="hu-HU"/>
              <a:t>Második vázlatszint</a:t>
            </a:r>
            <a:endParaRPr/>
          </a:p>
          <a:p>
            <a:pPr lvl="2">
              <a:buSzPct val="25000"/>
              <a:buFont typeface="StarSymbol"/>
              <a:buChar char=""/>
            </a:pPr>
            <a:r>
              <a:rPr lang="hu-HU"/>
              <a:t>Harmadik vázlatszint</a:t>
            </a:r>
            <a:endParaRPr/>
          </a:p>
          <a:p>
            <a:pPr lvl="3">
              <a:buSzPct val="25000"/>
              <a:buFont typeface="StarSymbol"/>
              <a:buChar char=""/>
            </a:pPr>
            <a:r>
              <a:rPr lang="hu-HU"/>
              <a:t>Negyedik vázlatszint</a:t>
            </a:r>
            <a:endParaRPr/>
          </a:p>
          <a:p>
            <a:pPr lvl="4">
              <a:buSzPct val="25000"/>
              <a:buFont typeface="StarSymbol"/>
              <a:buChar char=""/>
            </a:pPr>
            <a:r>
              <a:rPr lang="hu-HU"/>
              <a:t>Ötödik vázlatszint</a:t>
            </a:r>
            <a:endParaRPr/>
          </a:p>
          <a:p>
            <a:pPr lvl="5">
              <a:buSzPct val="25000"/>
              <a:buFont typeface="StarSymbol"/>
              <a:buChar char=""/>
            </a:pPr>
            <a:r>
              <a:rPr lang="hu-HU"/>
              <a:t>Hatodik vázlatszint</a:t>
            </a:r>
            <a:endParaRPr/>
          </a:p>
          <a:p>
            <a:pPr lvl="6">
              <a:buSzPct val="25000"/>
              <a:buFont typeface="StarSymbol"/>
              <a:buChar char=""/>
            </a:pPr>
            <a:r>
              <a:rPr lang="hu-HU"/>
              <a:t>Hetedik vázlatszint</a:t>
            </a:r>
            <a:endParaRPr/>
          </a:p>
        </p:txBody>
      </p:sp>
      <p:pic>
        <p:nvPicPr>
          <p:cNvPr id="10" name="Kép 9"/>
          <p:cNvPicPr>
            <a:picLocks noChangeAspect="1"/>
          </p:cNvPicPr>
          <p:nvPr userDrawn="1"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41" y="108134"/>
            <a:ext cx="1426206" cy="16992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</p:sldLayoutIdLst>
  <p:timing>
    <p:tnLst>
      <p:par>
        <p:cTn id="1" dur="indefinite" restart="never" nodeType="tmRoot"/>
      </p:par>
    </p:tnLst>
  </p:timing>
  <p:txStyles>
    <p:titleStyle/>
    <p:bodyStyle/>
    <p:otherStyle/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13" Type="http://schemas.openxmlformats.org/officeDocument/2006/relationships/image" Target="../media/image26.png"/><Relationship Id="rId18" Type="http://schemas.openxmlformats.org/officeDocument/2006/relationships/diagramColors" Target="../diagrams/colors1.xml"/><Relationship Id="rId3" Type="http://schemas.openxmlformats.org/officeDocument/2006/relationships/image" Target="../media/image18.png"/><Relationship Id="rId7" Type="http://schemas.openxmlformats.org/officeDocument/2006/relationships/image" Target="../media/image20.png"/><Relationship Id="rId12" Type="http://schemas.openxmlformats.org/officeDocument/2006/relationships/image" Target="../media/image25.png"/><Relationship Id="rId17" Type="http://schemas.openxmlformats.org/officeDocument/2006/relationships/diagramQuickStyle" Target="../diagrams/quickStyle1.xml"/><Relationship Id="rId2" Type="http://schemas.openxmlformats.org/officeDocument/2006/relationships/notesSlide" Target="../notesSlides/notesSlide8.xml"/><Relationship Id="rId16" Type="http://schemas.openxmlformats.org/officeDocument/2006/relationships/diagramLayout" Target="../diagrams/layout1.xml"/><Relationship Id="rId1" Type="http://schemas.openxmlformats.org/officeDocument/2006/relationships/slideLayout" Target="../slideLayouts/slideLayout26.xml"/><Relationship Id="rId6" Type="http://schemas.openxmlformats.org/officeDocument/2006/relationships/image" Target="../media/image19.png"/><Relationship Id="rId11" Type="http://schemas.openxmlformats.org/officeDocument/2006/relationships/image" Target="../media/image24.png"/><Relationship Id="rId5" Type="http://schemas.openxmlformats.org/officeDocument/2006/relationships/hyperlink" Target="https://www.linkedin.com/groups/6541683" TargetMode="External"/><Relationship Id="rId15" Type="http://schemas.openxmlformats.org/officeDocument/2006/relationships/diagramData" Target="../diagrams/data1.xml"/><Relationship Id="rId10" Type="http://schemas.openxmlformats.org/officeDocument/2006/relationships/image" Target="../media/image23.png"/><Relationship Id="rId19" Type="http://schemas.microsoft.com/office/2007/relationships/diagramDrawing" Target="../diagrams/drawing1.xml"/><Relationship Id="rId4" Type="http://schemas.openxmlformats.org/officeDocument/2006/relationships/hyperlink" Target="http://www.hetpecset.hu/" TargetMode="External"/><Relationship Id="rId9" Type="http://schemas.openxmlformats.org/officeDocument/2006/relationships/image" Target="../media/image22.png"/><Relationship Id="rId14" Type="http://schemas.openxmlformats.org/officeDocument/2006/relationships/image" Target="../media/image27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hetpecset.hu/site/admin/article/items/1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7.png"/><Relationship Id="rId5" Type="http://schemas.openxmlformats.org/officeDocument/2006/relationships/hyperlink" Target="http://hetpecset.hu/site/admin/article/items/3" TargetMode="External"/><Relationship Id="rId4" Type="http://schemas.openxmlformats.org/officeDocument/2006/relationships/hyperlink" Target="http://hetpecset.hu/site/admin/article/items/2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brendangregg.com/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hetpecset.hu/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6.xml"/><Relationship Id="rId5" Type="http://schemas.openxmlformats.org/officeDocument/2006/relationships/image" Target="../media/image16.png"/><Relationship Id="rId4" Type="http://schemas.openxmlformats.org/officeDocument/2006/relationships/hyperlink" Target="https://www.linkedin.com/groups/6541683" TargetMode="Externa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TextShape 1"/>
          <p:cNvSpPr txBox="1"/>
          <p:nvPr/>
        </p:nvSpPr>
        <p:spPr>
          <a:xfrm>
            <a:off x="2504728" y="908720"/>
            <a:ext cx="5972104" cy="1656000"/>
          </a:xfrm>
          <a:prstGeom prst="rect">
            <a:avLst/>
          </a:prstGeom>
        </p:spPr>
        <p:txBody>
          <a:bodyPr anchor="ctr"/>
          <a:lstStyle/>
          <a:p>
            <a:pPr algn="ctr">
              <a:lnSpc>
                <a:spcPct val="100000"/>
              </a:lnSpc>
            </a:pPr>
            <a:r>
              <a:rPr lang="hu-HU" sz="2400" b="1" dirty="0">
                <a:solidFill>
                  <a:srgbClr val="000000"/>
                </a:solidFill>
                <a:latin typeface="Arial"/>
              </a:rPr>
              <a:t>„Információvédelem menedzselése”
</a:t>
            </a:r>
            <a:r>
              <a:rPr lang="hu-HU" sz="2400" b="1" dirty="0" smtClean="0">
                <a:solidFill>
                  <a:srgbClr val="000000"/>
                </a:solidFill>
                <a:latin typeface="Arial"/>
              </a:rPr>
              <a:t>LXIX. </a:t>
            </a:r>
            <a:r>
              <a:rPr lang="hu-HU" sz="2400" b="1" dirty="0">
                <a:solidFill>
                  <a:srgbClr val="000000"/>
                </a:solidFill>
                <a:latin typeface="Arial"/>
              </a:rPr>
              <a:t>Szakmai Fórum
Budapest, </a:t>
            </a:r>
            <a:r>
              <a:rPr lang="hu-HU" sz="2400" b="1" dirty="0" smtClean="0">
                <a:solidFill>
                  <a:srgbClr val="000000"/>
                </a:solidFill>
                <a:latin typeface="Arial"/>
              </a:rPr>
              <a:t>2016. szeptember 21.</a:t>
            </a:r>
            <a:endParaRPr b="1" dirty="0"/>
          </a:p>
        </p:txBody>
      </p:sp>
      <p:sp>
        <p:nvSpPr>
          <p:cNvPr id="132" name="TextShape 2"/>
          <p:cNvSpPr txBox="1"/>
          <p:nvPr/>
        </p:nvSpPr>
        <p:spPr>
          <a:xfrm>
            <a:off x="632520" y="3236827"/>
            <a:ext cx="3456384" cy="2903621"/>
          </a:xfrm>
          <a:prstGeom prst="rect">
            <a:avLst/>
          </a:prstGeom>
        </p:spPr>
        <p:txBody>
          <a:bodyPr anchor="ctr"/>
          <a:lstStyle/>
          <a:p>
            <a:pPr algn="ctr">
              <a:lnSpc>
                <a:spcPct val="80000"/>
              </a:lnSpc>
            </a:pPr>
            <a:r>
              <a:rPr lang="hu-HU" sz="3200" b="1" dirty="0">
                <a:solidFill>
                  <a:srgbClr val="000000"/>
                </a:solidFill>
              </a:rPr>
              <a:t>Bevezető </a:t>
            </a:r>
            <a:r>
              <a:rPr lang="hu-HU" sz="3200" b="1" dirty="0" smtClean="0">
                <a:solidFill>
                  <a:srgbClr val="000000"/>
                </a:solidFill>
              </a:rPr>
              <a:t>gondolatok</a:t>
            </a:r>
            <a:endParaRPr dirty="0"/>
          </a:p>
          <a:p>
            <a:pPr>
              <a:lnSpc>
                <a:spcPct val="80000"/>
              </a:lnSpc>
            </a:pPr>
            <a:endParaRPr dirty="0"/>
          </a:p>
          <a:p>
            <a:pPr>
              <a:lnSpc>
                <a:spcPct val="80000"/>
              </a:lnSpc>
            </a:pPr>
            <a:endParaRPr dirty="0"/>
          </a:p>
          <a:p>
            <a:pPr algn="ctr">
              <a:lnSpc>
                <a:spcPct val="80000"/>
              </a:lnSpc>
            </a:pPr>
            <a:r>
              <a:rPr lang="hu-HU" sz="2000" b="1" i="1" dirty="0" smtClean="0">
                <a:solidFill>
                  <a:srgbClr val="0D0147"/>
                </a:solidFill>
                <a:latin typeface="Arial"/>
              </a:rPr>
              <a:t>Gasparetz András</a:t>
            </a:r>
            <a:endParaRPr dirty="0"/>
          </a:p>
          <a:p>
            <a:pPr algn="ctr">
              <a:lnSpc>
                <a:spcPct val="80000"/>
              </a:lnSpc>
            </a:pPr>
            <a:r>
              <a:rPr lang="hu-HU" sz="1600" dirty="0">
                <a:solidFill>
                  <a:srgbClr val="0D0147"/>
                </a:solidFill>
                <a:latin typeface="Arial"/>
              </a:rPr>
              <a:t>Hétpecsét Információbiztonsági Egyesület, </a:t>
            </a:r>
            <a:r>
              <a:rPr lang="hu-HU" sz="1600" dirty="0" smtClean="0">
                <a:solidFill>
                  <a:srgbClr val="0D0147"/>
                </a:solidFill>
                <a:latin typeface="Arial"/>
              </a:rPr>
              <a:t>elnök</a:t>
            </a:r>
            <a:endParaRPr dirty="0"/>
          </a:p>
          <a:p>
            <a:pPr algn="ctr">
              <a:lnSpc>
                <a:spcPct val="80000"/>
              </a:lnSpc>
            </a:pPr>
            <a:endParaRPr dirty="0"/>
          </a:p>
          <a:p>
            <a:pPr algn="ctr">
              <a:lnSpc>
                <a:spcPct val="80000"/>
              </a:lnSpc>
            </a:pPr>
            <a:r>
              <a:rPr lang="hu-HU" sz="2100" b="1" u="sng" dirty="0" err="1" smtClean="0">
                <a:solidFill>
                  <a:srgbClr val="0066FF"/>
                </a:solidFill>
                <a:latin typeface="Arial"/>
              </a:rPr>
              <a:t>www.hetpecset.hu</a:t>
            </a:r>
            <a:endParaRPr dirty="0"/>
          </a:p>
          <a:p>
            <a:pPr>
              <a:lnSpc>
                <a:spcPct val="80000"/>
              </a:lnSpc>
            </a:pPr>
            <a:endParaRPr dirty="0"/>
          </a:p>
        </p:txBody>
      </p:sp>
      <p:pic>
        <p:nvPicPr>
          <p:cNvPr id="2" name="Kép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6976" y="3236827"/>
            <a:ext cx="4352032" cy="290362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68624" y="701978"/>
            <a:ext cx="8322267" cy="1613614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B w="114300" prst="hardEdge"/>
          </a:sp3d>
        </p:spPr>
      </p:pic>
      <p:sp>
        <p:nvSpPr>
          <p:cNvPr id="4" name="TextShape 2"/>
          <p:cNvSpPr txBox="1"/>
          <p:nvPr/>
        </p:nvSpPr>
        <p:spPr>
          <a:xfrm>
            <a:off x="2216696" y="152280"/>
            <a:ext cx="7488904" cy="456840"/>
          </a:xfrm>
          <a:prstGeom prst="rect">
            <a:avLst/>
          </a:prstGeom>
        </p:spPr>
        <p:txBody>
          <a:bodyPr anchor="ctr"/>
          <a:lstStyle/>
          <a:p>
            <a:pPr>
              <a:lnSpc>
                <a:spcPct val="100000"/>
              </a:lnSpc>
            </a:pPr>
            <a:r>
              <a:rPr lang="hu-HU" sz="2400" b="1" dirty="0" smtClean="0">
                <a:solidFill>
                  <a:srgbClr val="0D0147"/>
                </a:solidFill>
                <a:latin typeface="Arial"/>
              </a:rPr>
              <a:t>A döntési folyamat</a:t>
            </a:r>
            <a:endParaRPr dirty="0"/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488504" y="3429001"/>
            <a:ext cx="9001072" cy="10801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SimSun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SimSun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SimSun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SimSun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SimSun" charset="-122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SimSun" charset="-122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SimSun" charset="-122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SimSun" charset="-122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SimSun" charset="-122"/>
              </a:defRPr>
            </a:lvl9pPr>
          </a:lstStyle>
          <a:p>
            <a:pPr algn="ctr">
              <a:buClrTx/>
              <a:buFontTx/>
              <a:buNone/>
            </a:pPr>
            <a:endParaRPr lang="hu-HU" altLang="hu-HU" sz="1800" dirty="0" smtClean="0">
              <a:solidFill>
                <a:srgbClr val="0D0147"/>
              </a:solidFill>
              <a:latin typeface="Arial" charset="0"/>
            </a:endParaRPr>
          </a:p>
          <a:p>
            <a:pPr marL="285750" indent="-285750" algn="ctr">
              <a:buClrTx/>
              <a:buFontTx/>
              <a:buChar char="-"/>
            </a:pPr>
            <a:endParaRPr lang="hu-HU" altLang="hu-HU" sz="1800" dirty="0">
              <a:solidFill>
                <a:srgbClr val="0D0147"/>
              </a:solidFill>
              <a:latin typeface="Arial" charset="0"/>
            </a:endParaRPr>
          </a:p>
          <a:p>
            <a:pPr algn="ctr">
              <a:buClrTx/>
              <a:buFontTx/>
              <a:buNone/>
            </a:pPr>
            <a:r>
              <a:rPr lang="hu-HU" altLang="hu-HU" sz="1800" dirty="0" smtClean="0">
                <a:solidFill>
                  <a:srgbClr val="0D0147"/>
                </a:solidFill>
                <a:latin typeface="Arial" charset="0"/>
              </a:rPr>
              <a:t>Továbbra is igyekszik az érintettek </a:t>
            </a:r>
          </a:p>
          <a:p>
            <a:pPr algn="ctr">
              <a:buClrTx/>
              <a:buFontTx/>
              <a:buNone/>
            </a:pPr>
            <a:r>
              <a:rPr lang="hu-HU" altLang="hu-HU" sz="1800" dirty="0">
                <a:solidFill>
                  <a:srgbClr val="0D0147"/>
                </a:solidFill>
                <a:latin typeface="Arial" charset="0"/>
              </a:rPr>
              <a:t>é</a:t>
            </a:r>
            <a:r>
              <a:rPr lang="hu-HU" altLang="hu-HU" sz="1800" dirty="0" smtClean="0">
                <a:solidFill>
                  <a:srgbClr val="0D0147"/>
                </a:solidFill>
                <a:latin typeface="Arial" charset="0"/>
              </a:rPr>
              <a:t>rdeklődését/ érdekeit szem előtt tartva eljárni</a:t>
            </a:r>
            <a:r>
              <a:rPr lang="hu-HU" altLang="hu-HU" sz="1800" dirty="0">
                <a:solidFill>
                  <a:srgbClr val="0D0147"/>
                </a:solidFill>
                <a:latin typeface="Arial" charset="0"/>
              </a:rPr>
              <a:t/>
            </a:r>
            <a:br>
              <a:rPr lang="hu-HU" altLang="hu-HU" sz="1800" dirty="0">
                <a:solidFill>
                  <a:srgbClr val="0D0147"/>
                </a:solidFill>
                <a:latin typeface="Arial" charset="0"/>
              </a:rPr>
            </a:br>
            <a:r>
              <a:rPr lang="hu-HU" altLang="hu-HU" sz="1800" b="1" dirty="0">
                <a:solidFill>
                  <a:srgbClr val="0D0147"/>
                </a:solidFill>
                <a:latin typeface="Arial" charset="0"/>
              </a:rPr>
              <a:t/>
            </a:r>
            <a:br>
              <a:rPr lang="hu-HU" altLang="hu-HU" sz="1800" b="1" dirty="0">
                <a:solidFill>
                  <a:srgbClr val="0D0147"/>
                </a:solidFill>
                <a:latin typeface="Arial" charset="0"/>
              </a:rPr>
            </a:br>
            <a:r>
              <a:rPr lang="hu-HU" altLang="hu-HU" sz="1800" b="1" u="sng" dirty="0" err="1" smtClean="0">
                <a:solidFill>
                  <a:srgbClr val="0D0147"/>
                </a:solidFill>
                <a:latin typeface="Arial" charset="0"/>
                <a:hlinkClick r:id="rId4"/>
              </a:rPr>
              <a:t>www.hetpecset.hu</a:t>
            </a:r>
            <a:endParaRPr lang="hu-HU" altLang="hu-HU" sz="1800" b="1" u="sng" dirty="0" smtClean="0">
              <a:solidFill>
                <a:srgbClr val="0D0147"/>
              </a:solidFill>
              <a:latin typeface="Arial" charset="0"/>
            </a:endParaRPr>
          </a:p>
          <a:p>
            <a:pPr algn="ctr">
              <a:buClrTx/>
              <a:buFontTx/>
              <a:buNone/>
            </a:pPr>
            <a:r>
              <a:rPr lang="hu-HU" altLang="hu-HU" sz="1800" dirty="0">
                <a:solidFill>
                  <a:srgbClr val="0D0147"/>
                </a:solidFill>
                <a:latin typeface="Arial" charset="0"/>
                <a:hlinkClick r:id="rId5"/>
              </a:rPr>
              <a:t>https://</a:t>
            </a:r>
            <a:r>
              <a:rPr lang="hu-HU" altLang="hu-HU" sz="1800" dirty="0" smtClean="0">
                <a:solidFill>
                  <a:srgbClr val="0D0147"/>
                </a:solidFill>
                <a:latin typeface="Arial" charset="0"/>
                <a:hlinkClick r:id="rId5"/>
              </a:rPr>
              <a:t>www.linkedin.com/groups/6541683</a:t>
            </a:r>
            <a:endParaRPr lang="hu-HU" altLang="hu-HU" sz="1800" dirty="0" smtClean="0">
              <a:solidFill>
                <a:srgbClr val="0D0147"/>
              </a:solidFill>
              <a:latin typeface="Arial" charset="0"/>
            </a:endParaRPr>
          </a:p>
          <a:p>
            <a:pPr algn="ctr">
              <a:buClrTx/>
              <a:buFontTx/>
              <a:buNone/>
            </a:pPr>
            <a:r>
              <a:rPr lang="hu-HU" altLang="hu-HU" sz="1800" dirty="0">
                <a:solidFill>
                  <a:srgbClr val="0D0147"/>
                </a:solidFill>
                <a:latin typeface="Arial" charset="0"/>
              </a:rPr>
              <a:t/>
            </a:r>
            <a:br>
              <a:rPr lang="hu-HU" altLang="hu-HU" sz="1800" dirty="0">
                <a:solidFill>
                  <a:srgbClr val="0D0147"/>
                </a:solidFill>
                <a:latin typeface="Arial" charset="0"/>
              </a:rPr>
            </a:br>
            <a:r>
              <a:rPr lang="hu-HU" altLang="hu-HU" sz="1800" dirty="0">
                <a:solidFill>
                  <a:srgbClr val="0D0147"/>
                </a:solidFill>
                <a:latin typeface="Arial" charset="0"/>
              </a:rPr>
              <a:t/>
            </a:r>
            <a:br>
              <a:rPr lang="hu-HU" altLang="hu-HU" sz="1800" dirty="0">
                <a:solidFill>
                  <a:srgbClr val="0D0147"/>
                </a:solidFill>
                <a:latin typeface="Arial" charset="0"/>
              </a:rPr>
            </a:br>
            <a:endParaRPr lang="hu-HU" altLang="hu-HU" sz="1800" dirty="0">
              <a:solidFill>
                <a:srgbClr val="0D0147"/>
              </a:solidFill>
              <a:latin typeface="Arial" charset="0"/>
            </a:endParaRPr>
          </a:p>
        </p:txBody>
      </p:sp>
      <p:pic>
        <p:nvPicPr>
          <p:cNvPr id="5" name="Kép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35034" y="3182279"/>
            <a:ext cx="15670177" cy="3675721"/>
          </a:xfrm>
          <a:prstGeom prst="rect">
            <a:avLst/>
          </a:prstGeom>
        </p:spPr>
      </p:pic>
      <p:pic>
        <p:nvPicPr>
          <p:cNvPr id="9" name="Kép 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864768" y="1167982"/>
            <a:ext cx="939020" cy="681605"/>
          </a:xfrm>
          <a:prstGeom prst="rect">
            <a:avLst/>
          </a:prstGeom>
        </p:spPr>
      </p:pic>
      <p:pic>
        <p:nvPicPr>
          <p:cNvPr id="10" name="Kép 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944888" y="1254538"/>
            <a:ext cx="817762" cy="508492"/>
          </a:xfrm>
          <a:prstGeom prst="rect">
            <a:avLst/>
          </a:prstGeom>
        </p:spPr>
      </p:pic>
      <p:pic>
        <p:nvPicPr>
          <p:cNvPr id="11" name="Kép 10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903750" y="1214111"/>
            <a:ext cx="1018918" cy="613856"/>
          </a:xfrm>
          <a:prstGeom prst="rect">
            <a:avLst/>
          </a:prstGeom>
        </p:spPr>
      </p:pic>
      <p:pic>
        <p:nvPicPr>
          <p:cNvPr id="13" name="Kép 12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961148" y="1201712"/>
            <a:ext cx="951909" cy="626256"/>
          </a:xfrm>
          <a:prstGeom prst="rect">
            <a:avLst/>
          </a:prstGeom>
        </p:spPr>
      </p:pic>
      <p:pic>
        <p:nvPicPr>
          <p:cNvPr id="14" name="Kép 13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041231" y="1208229"/>
            <a:ext cx="936105" cy="657803"/>
          </a:xfrm>
          <a:prstGeom prst="rect">
            <a:avLst/>
          </a:prstGeom>
        </p:spPr>
      </p:pic>
      <p:pic>
        <p:nvPicPr>
          <p:cNvPr id="15" name="Kép 14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105510" y="1278312"/>
            <a:ext cx="862158" cy="491547"/>
          </a:xfrm>
          <a:prstGeom prst="rect">
            <a:avLst/>
          </a:prstGeom>
        </p:spPr>
      </p:pic>
      <p:pic>
        <p:nvPicPr>
          <p:cNvPr id="17" name="Kép 16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71766" y="3715758"/>
            <a:ext cx="4635327" cy="2743559"/>
          </a:xfrm>
          <a:prstGeom prst="rect">
            <a:avLst/>
          </a:prstGeom>
        </p:spPr>
      </p:pic>
      <p:pic>
        <p:nvPicPr>
          <p:cNvPr id="18" name="Kép 17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5333007" y="3689669"/>
            <a:ext cx="4273042" cy="2848695"/>
          </a:xfrm>
          <a:prstGeom prst="rect">
            <a:avLst/>
          </a:prstGeom>
        </p:spPr>
      </p:pic>
      <p:graphicFrame>
        <p:nvGraphicFramePr>
          <p:cNvPr id="19" name="Diagram 18"/>
          <p:cNvGraphicFramePr/>
          <p:nvPr>
            <p:extLst>
              <p:ext uri="{D42A27DB-BD31-4B8C-83A1-F6EECF244321}">
                <p14:modId xmlns:p14="http://schemas.microsoft.com/office/powerpoint/2010/main" val="2861877170"/>
              </p:ext>
            </p:extLst>
          </p:nvPr>
        </p:nvGraphicFramePr>
        <p:xfrm>
          <a:off x="122313" y="547602"/>
          <a:ext cx="9223175" cy="4402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5" r:lo="rId16" r:qs="rId17" r:cs="rId18"/>
          </a:graphicData>
        </a:graphic>
      </p:graphicFrame>
    </p:spTree>
    <p:extLst>
      <p:ext uri="{BB962C8B-B14F-4D97-AF65-F5344CB8AC3E}">
        <p14:creationId xmlns:p14="http://schemas.microsoft.com/office/powerpoint/2010/main" val="18558118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TextShape 1"/>
          <p:cNvSpPr txBox="1"/>
          <p:nvPr/>
        </p:nvSpPr>
        <p:spPr>
          <a:xfrm>
            <a:off x="7264440" y="6019920"/>
            <a:ext cx="2063520" cy="49500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</a:pPr>
            <a:fld id="{D8E583D1-96C4-4E1F-8F8E-145E7A507308}" type="slidenum">
              <a:rPr lang="hu-HU" sz="1400">
                <a:solidFill>
                  <a:srgbClr val="000000"/>
                </a:solidFill>
                <a:latin typeface="Times New Roman"/>
              </a:rPr>
              <a:t>2</a:t>
            </a:fld>
            <a:endParaRPr/>
          </a:p>
        </p:txBody>
      </p:sp>
      <p:sp>
        <p:nvSpPr>
          <p:cNvPr id="134" name="TextShape 2"/>
          <p:cNvSpPr txBox="1"/>
          <p:nvPr/>
        </p:nvSpPr>
        <p:spPr>
          <a:xfrm>
            <a:off x="1523880" y="152280"/>
            <a:ext cx="8000640" cy="456840"/>
          </a:xfrm>
          <a:prstGeom prst="rect">
            <a:avLst/>
          </a:prstGeom>
        </p:spPr>
        <p:txBody>
          <a:bodyPr anchor="ctr"/>
          <a:lstStyle/>
          <a:p>
            <a:pPr>
              <a:lnSpc>
                <a:spcPct val="100000"/>
              </a:lnSpc>
            </a:pPr>
            <a:r>
              <a:rPr lang="hu-HU" sz="2400" b="1" dirty="0">
                <a:solidFill>
                  <a:srgbClr val="0D0147"/>
                </a:solidFill>
                <a:latin typeface="Arial"/>
              </a:rPr>
              <a:t>HÉTPECSÉT INFORMÁCIÓBIZTONSÁGI EGYESÜLET</a:t>
            </a:r>
            <a:endParaRPr dirty="0"/>
          </a:p>
        </p:txBody>
      </p:sp>
      <p:sp>
        <p:nvSpPr>
          <p:cNvPr id="135" name="TextShape 3"/>
          <p:cNvSpPr txBox="1"/>
          <p:nvPr/>
        </p:nvSpPr>
        <p:spPr>
          <a:xfrm>
            <a:off x="1136576" y="1196752"/>
            <a:ext cx="8191384" cy="4968552"/>
          </a:xfrm>
          <a:prstGeom prst="rect">
            <a:avLst/>
          </a:prstGeom>
        </p:spPr>
        <p:txBody>
          <a:bodyPr/>
          <a:lstStyle/>
          <a:p>
            <a:pPr lvl="1">
              <a:lnSpc>
                <a:spcPct val="100000"/>
              </a:lnSpc>
              <a:buSzPct val="25000"/>
              <a:buFont typeface="StarSymbol"/>
              <a:buChar char=""/>
            </a:pPr>
            <a:r>
              <a:rPr lang="hu-HU" sz="2400" dirty="0">
                <a:solidFill>
                  <a:srgbClr val="000000"/>
                </a:solidFill>
                <a:latin typeface="Arial"/>
              </a:rPr>
              <a:t>2001-től óta „Értékteremtő munkacsoport”</a:t>
            </a:r>
            <a:endParaRPr dirty="0"/>
          </a:p>
          <a:p>
            <a:pPr lvl="2">
              <a:lnSpc>
                <a:spcPct val="100000"/>
              </a:lnSpc>
              <a:buSzPct val="25000"/>
              <a:buFont typeface="StarSymbol"/>
              <a:buChar char=""/>
            </a:pPr>
            <a:r>
              <a:rPr lang="hu-HU" sz="2000" dirty="0" err="1">
                <a:solidFill>
                  <a:srgbClr val="000000"/>
                </a:solidFill>
                <a:latin typeface="Arial"/>
              </a:rPr>
              <a:t>MagiCom</a:t>
            </a:r>
            <a:r>
              <a:rPr lang="hu-HU" sz="2000" dirty="0">
                <a:solidFill>
                  <a:srgbClr val="000000"/>
                </a:solidFill>
                <a:latin typeface="Arial"/>
              </a:rPr>
              <a:t> + Szenzor + magánszemélyek</a:t>
            </a:r>
            <a:endParaRPr dirty="0"/>
          </a:p>
          <a:p>
            <a:pPr lvl="2">
              <a:lnSpc>
                <a:spcPct val="100000"/>
              </a:lnSpc>
              <a:buSzPct val="25000"/>
              <a:buFont typeface="StarSymbol"/>
              <a:buChar char=""/>
            </a:pPr>
            <a:r>
              <a:rPr lang="hu-HU" sz="2000" dirty="0">
                <a:solidFill>
                  <a:srgbClr val="000000"/>
                </a:solidFill>
                <a:latin typeface="Arial"/>
              </a:rPr>
              <a:t>BS7799 szabvány fordítás</a:t>
            </a:r>
            <a:endParaRPr dirty="0"/>
          </a:p>
          <a:p>
            <a:pPr lvl="2">
              <a:lnSpc>
                <a:spcPct val="100000"/>
              </a:lnSpc>
              <a:buSzPct val="25000"/>
              <a:buFont typeface="StarSymbol"/>
              <a:buChar char=""/>
            </a:pPr>
            <a:r>
              <a:rPr lang="hu-HU" sz="2000" dirty="0">
                <a:solidFill>
                  <a:srgbClr val="000000"/>
                </a:solidFill>
                <a:latin typeface="Arial"/>
              </a:rPr>
              <a:t>oktatási tematikák készítése</a:t>
            </a:r>
            <a:endParaRPr dirty="0"/>
          </a:p>
          <a:p>
            <a:endParaRPr dirty="0"/>
          </a:p>
          <a:p>
            <a:pPr lvl="1">
              <a:lnSpc>
                <a:spcPct val="100000"/>
              </a:lnSpc>
              <a:buSzPct val="25000"/>
              <a:buFont typeface="StarSymbol"/>
              <a:buChar char=""/>
            </a:pPr>
            <a:r>
              <a:rPr lang="hu-HU" sz="2400" dirty="0">
                <a:solidFill>
                  <a:srgbClr val="000000"/>
                </a:solidFill>
                <a:latin typeface="Arial"/>
              </a:rPr>
              <a:t>2004-ben 12 magánszemély megalakítja a</a:t>
            </a:r>
            <a:endParaRPr dirty="0"/>
          </a:p>
          <a:p>
            <a:r>
              <a:rPr lang="hu-HU" sz="2400" dirty="0">
                <a:solidFill>
                  <a:srgbClr val="000000"/>
                </a:solidFill>
                <a:latin typeface="Arial"/>
              </a:rPr>
              <a:t>	 </a:t>
            </a:r>
            <a:r>
              <a:rPr lang="hu-HU" sz="2400" b="1" dirty="0">
                <a:solidFill>
                  <a:srgbClr val="000000"/>
                </a:solidFill>
                <a:latin typeface="Arial"/>
              </a:rPr>
              <a:t>Hétpecsét Információbiztonsági Egyesület</a:t>
            </a:r>
            <a:r>
              <a:rPr lang="hu-HU" sz="2400" dirty="0">
                <a:solidFill>
                  <a:srgbClr val="000000"/>
                </a:solidFill>
                <a:latin typeface="Arial"/>
              </a:rPr>
              <a:t>et</a:t>
            </a:r>
            <a:endParaRPr dirty="0"/>
          </a:p>
          <a:p>
            <a:endParaRPr dirty="0"/>
          </a:p>
          <a:p>
            <a:pPr lvl="1">
              <a:lnSpc>
                <a:spcPct val="100000"/>
              </a:lnSpc>
              <a:buSzPct val="25000"/>
              <a:buFont typeface="StarSymbol"/>
              <a:buChar char=""/>
            </a:pPr>
            <a:r>
              <a:rPr lang="hu-HU" sz="2400" dirty="0">
                <a:solidFill>
                  <a:srgbClr val="000000"/>
                </a:solidFill>
                <a:latin typeface="Arial"/>
              </a:rPr>
              <a:t>Céljaink: </a:t>
            </a:r>
            <a:endParaRPr dirty="0"/>
          </a:p>
          <a:p>
            <a:pPr lvl="2">
              <a:lnSpc>
                <a:spcPct val="100000"/>
              </a:lnSpc>
              <a:buSzPct val="25000"/>
              <a:buFont typeface="StarSymbol"/>
              <a:buChar char=""/>
            </a:pPr>
            <a:r>
              <a:rPr lang="hu-HU" sz="2000" dirty="0">
                <a:solidFill>
                  <a:srgbClr val="000000"/>
                </a:solidFill>
                <a:latin typeface="Arial"/>
              </a:rPr>
              <a:t>az információs társadalom biztonságának támogatása</a:t>
            </a:r>
            <a:endParaRPr dirty="0"/>
          </a:p>
          <a:p>
            <a:pPr lvl="2">
              <a:lnSpc>
                <a:spcPct val="100000"/>
              </a:lnSpc>
              <a:buSzPct val="25000"/>
              <a:buFont typeface="StarSymbol"/>
              <a:buChar char=""/>
            </a:pPr>
            <a:r>
              <a:rPr lang="hu-HU" sz="2000" dirty="0">
                <a:solidFill>
                  <a:srgbClr val="000000"/>
                </a:solidFill>
                <a:latin typeface="Arial"/>
              </a:rPr>
              <a:t>az információvédelem kultúrájának és ismereteinek terjesztése, a tudatosság kialakítása</a:t>
            </a:r>
            <a:endParaRPr dirty="0"/>
          </a:p>
          <a:p>
            <a:pPr lvl="2">
              <a:lnSpc>
                <a:spcPct val="100000"/>
              </a:lnSpc>
              <a:buSzPct val="25000"/>
              <a:buFont typeface="StarSymbol"/>
              <a:buChar char=""/>
            </a:pPr>
            <a:r>
              <a:rPr lang="hu-HU" sz="2000" dirty="0">
                <a:solidFill>
                  <a:srgbClr val="000000"/>
                </a:solidFill>
                <a:latin typeface="Arial"/>
              </a:rPr>
              <a:t>információvédelmi szakmai műhely létrehozása</a:t>
            </a:r>
            <a:endParaRPr dirty="0"/>
          </a:p>
          <a:p>
            <a:pPr>
              <a:lnSpc>
                <a:spcPct val="100000"/>
              </a:lnSpc>
            </a:pPr>
            <a:endParaRPr dirty="0"/>
          </a:p>
        </p:txBody>
      </p:sp>
      <p:grpSp>
        <p:nvGrpSpPr>
          <p:cNvPr id="2" name="Csoportba foglalás 1"/>
          <p:cNvGrpSpPr/>
          <p:nvPr/>
        </p:nvGrpSpPr>
        <p:grpSpPr>
          <a:xfrm>
            <a:off x="5601240" y="1556792"/>
            <a:ext cx="4176000" cy="2880000"/>
            <a:chOff x="5601240" y="1556792"/>
            <a:chExt cx="4176000" cy="2880000"/>
          </a:xfrm>
        </p:grpSpPr>
        <p:sp>
          <p:nvSpPr>
            <p:cNvPr id="136" name="CustomShape 4"/>
            <p:cNvSpPr/>
            <p:nvPr/>
          </p:nvSpPr>
          <p:spPr>
            <a:xfrm>
              <a:off x="5601240" y="1556792"/>
              <a:ext cx="4176000" cy="2880000"/>
            </a:xfrm>
            <a:prstGeom prst="wedgeRoundRectCallout">
              <a:avLst>
                <a:gd name="adj1" fmla="val -53591"/>
                <a:gd name="adj2" fmla="val 73740"/>
                <a:gd name="adj3" fmla="val 16667"/>
              </a:avLst>
            </a:prstGeom>
            <a:solidFill>
              <a:srgbClr val="FFFFFF"/>
            </a:solidFill>
            <a:ln w="57240">
              <a:solidFill>
                <a:srgbClr val="FF3300"/>
              </a:solidFill>
              <a:round/>
            </a:ln>
          </p:spPr>
          <p:txBody>
            <a:bodyPr wrap="none" lIns="36000" tIns="18000" rIns="36000" bIns="18000" anchor="ctr"/>
            <a:lstStyle/>
            <a:p>
              <a:pPr algn="ctr">
                <a:lnSpc>
                  <a:spcPct val="80000"/>
                </a:lnSpc>
              </a:pPr>
              <a:r>
                <a:rPr lang="hu-HU" b="1" dirty="0">
                  <a:solidFill>
                    <a:srgbClr val="000000"/>
                  </a:solidFill>
                  <a:latin typeface="Times New Roman"/>
                </a:rPr>
                <a:t>A fórum résztvevők véleménye:</a:t>
              </a:r>
              <a:endParaRPr dirty="0"/>
            </a:p>
            <a:p>
              <a:pPr algn="ctr">
                <a:lnSpc>
                  <a:spcPct val="80000"/>
                </a:lnSpc>
              </a:pPr>
              <a:r>
                <a:rPr lang="hu-HU" b="1" dirty="0">
                  <a:solidFill>
                    <a:srgbClr val="000000"/>
                  </a:solidFill>
                  <a:latin typeface="Times New Roman"/>
                </a:rPr>
                <a:t>„hosszú és ismétlődő a bevezető”</a:t>
              </a:r>
              <a:endParaRPr dirty="0"/>
            </a:p>
            <a:p>
              <a:pPr algn="ctr">
                <a:lnSpc>
                  <a:spcPct val="80000"/>
                </a:lnSpc>
              </a:pPr>
              <a:endParaRPr dirty="0"/>
            </a:p>
            <a:p>
              <a:pPr algn="ctr">
                <a:lnSpc>
                  <a:spcPct val="80000"/>
                </a:lnSpc>
              </a:pPr>
              <a:endParaRPr dirty="0"/>
            </a:p>
            <a:p>
              <a:pPr algn="ctr">
                <a:lnSpc>
                  <a:spcPct val="80000"/>
                </a:lnSpc>
              </a:pPr>
              <a:endParaRPr dirty="0"/>
            </a:p>
            <a:p>
              <a:pPr algn="ctr">
                <a:lnSpc>
                  <a:spcPct val="80000"/>
                </a:lnSpc>
              </a:pPr>
              <a:endParaRPr dirty="0"/>
            </a:p>
            <a:p>
              <a:pPr algn="ctr">
                <a:lnSpc>
                  <a:spcPct val="80000"/>
                </a:lnSpc>
              </a:pPr>
              <a:endParaRPr dirty="0"/>
            </a:p>
            <a:p>
              <a:pPr algn="ctr">
                <a:lnSpc>
                  <a:spcPct val="80000"/>
                </a:lnSpc>
              </a:pPr>
              <a:endParaRPr dirty="0"/>
            </a:p>
            <a:p>
              <a:pPr algn="ctr">
                <a:lnSpc>
                  <a:spcPct val="80000"/>
                </a:lnSpc>
              </a:pPr>
              <a:endParaRPr dirty="0"/>
            </a:p>
            <a:p>
              <a:pPr algn="ctr">
                <a:lnSpc>
                  <a:spcPct val="80000"/>
                </a:lnSpc>
              </a:pPr>
              <a:r>
                <a:rPr lang="hu-HU" b="1" dirty="0">
                  <a:solidFill>
                    <a:srgbClr val="000000"/>
                  </a:solidFill>
                  <a:latin typeface="Times New Roman"/>
                </a:rPr>
                <a:t>Az új résztvevők a bevezető fóliákon </a:t>
              </a:r>
              <a:endParaRPr dirty="0"/>
            </a:p>
            <a:p>
              <a:pPr algn="ctr">
                <a:lnSpc>
                  <a:spcPct val="80000"/>
                </a:lnSpc>
              </a:pPr>
              <a:r>
                <a:rPr lang="hu-HU" b="1" dirty="0">
                  <a:solidFill>
                    <a:srgbClr val="000000"/>
                  </a:solidFill>
                  <a:latin typeface="Times New Roman"/>
                </a:rPr>
                <a:t>ismerkedhetnek meg az Egyesülettel</a:t>
              </a:r>
              <a:endParaRPr dirty="0"/>
            </a:p>
            <a:p>
              <a:pPr algn="ctr">
                <a:lnSpc>
                  <a:spcPct val="80000"/>
                </a:lnSpc>
              </a:pPr>
              <a:endParaRPr dirty="0"/>
            </a:p>
          </p:txBody>
        </p:sp>
        <p:sp>
          <p:nvSpPr>
            <p:cNvPr id="137" name="CustomShape 5"/>
            <p:cNvSpPr/>
            <p:nvPr/>
          </p:nvSpPr>
          <p:spPr>
            <a:xfrm>
              <a:off x="7041240" y="2349000"/>
              <a:ext cx="1367640" cy="1079640"/>
            </a:xfrm>
            <a:prstGeom prst="downArrow">
              <a:avLst>
                <a:gd name="adj1" fmla="val 50000"/>
                <a:gd name="adj2" fmla="val 50000"/>
              </a:avLst>
            </a:prstGeom>
            <a:solidFill>
              <a:srgbClr val="00CC99"/>
            </a:solidFill>
            <a:ln w="57240">
              <a:solidFill>
                <a:srgbClr val="FF3300"/>
              </a:solidFill>
              <a:round/>
            </a:ln>
          </p:spPr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Dia számának helye 4"/>
          <p:cNvSpPr>
            <a:spLocks noGrp="1"/>
          </p:cNvSpPr>
          <p:nvPr>
            <p:ph type="sldNum" sz="quarter" idx="4294967295"/>
          </p:nvPr>
        </p:nvSpPr>
        <p:spPr>
          <a:xfrm>
            <a:off x="7264400" y="6019800"/>
            <a:ext cx="2063750" cy="495300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66205E85-581F-456B-835E-379F594CD7BF}" type="slidenum">
              <a:rPr lang="hu-HU" smtClean="0"/>
              <a:pPr>
                <a:defRPr/>
              </a:pPr>
              <a:t>3</a:t>
            </a:fld>
            <a:endParaRPr lang="hu-HU" smtClean="0"/>
          </a:p>
        </p:txBody>
      </p:sp>
      <p:sp>
        <p:nvSpPr>
          <p:cNvPr id="15363" name="Rectangle 2"/>
          <p:cNvSpPr>
            <a:spLocks noGrp="1" noChangeArrowheads="1"/>
          </p:cNvSpPr>
          <p:nvPr>
            <p:ph type="title"/>
          </p:nvPr>
        </p:nvSpPr>
        <p:spPr>
          <a:xfrm>
            <a:off x="1928664" y="0"/>
            <a:ext cx="7481376" cy="620688"/>
          </a:xfrm>
        </p:spPr>
        <p:txBody>
          <a:bodyPr/>
          <a:lstStyle/>
          <a:p>
            <a:pPr eaLnBrk="1" hangingPunct="1"/>
            <a:r>
              <a:rPr lang="hu-HU" sz="2400" b="1" dirty="0" smtClean="0">
                <a:latin typeface="Arial" charset="0"/>
                <a:cs typeface="Arial" charset="0"/>
              </a:rPr>
              <a:t>A HONLAP: </a:t>
            </a:r>
            <a:r>
              <a:rPr lang="hu-HU" sz="2400" b="1" dirty="0" err="1" smtClean="0">
                <a:latin typeface="Arial" charset="0"/>
                <a:cs typeface="Arial" charset="0"/>
              </a:rPr>
              <a:t>www.hetpecset.hu</a:t>
            </a:r>
            <a:endParaRPr lang="hu-HU" sz="2400" b="1" dirty="0" smtClean="0">
              <a:latin typeface="Arial" charset="0"/>
              <a:cs typeface="Arial" charset="0"/>
            </a:endParaRPr>
          </a:p>
        </p:txBody>
      </p:sp>
      <p:sp>
        <p:nvSpPr>
          <p:cNvPr id="15364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2720752" y="836712"/>
            <a:ext cx="7185248" cy="5259288"/>
          </a:xfrm>
          <a:prstGeom prst="rect">
            <a:avLst/>
          </a:prstGeo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hu-HU" sz="2800" dirty="0" smtClean="0">
                <a:latin typeface="Arial" charset="0"/>
                <a:cs typeface="Arial" charset="0"/>
              </a:rPr>
              <a:t>9 hónap az új honlapon:</a:t>
            </a:r>
          </a:p>
          <a:p>
            <a:pPr lvl="2" eaLnBrk="1" hangingPunct="1">
              <a:lnSpc>
                <a:spcPct val="90000"/>
              </a:lnSpc>
            </a:pPr>
            <a:r>
              <a:rPr lang="hu-HU" sz="2000" b="1" dirty="0" smtClean="0">
                <a:latin typeface="Arial" charset="0"/>
                <a:cs typeface="Arial" charset="0"/>
              </a:rPr>
              <a:t>A hírfigyelés nyilvános és kereshető (Sebők Viktória) :</a:t>
            </a:r>
          </a:p>
          <a:p>
            <a:pPr marL="342900" lvl="4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hu-HU" sz="2000" b="1" dirty="0" smtClean="0">
                <a:latin typeface="Arial" charset="0"/>
                <a:cs typeface="Arial" charset="0"/>
              </a:rPr>
              <a:t>- … </a:t>
            </a:r>
            <a:r>
              <a:rPr lang="hu-HU" sz="2000" dirty="0" smtClean="0">
                <a:hlinkClick r:id="rId3"/>
              </a:rPr>
              <a:t>incidensek</a:t>
            </a:r>
            <a:r>
              <a:rPr lang="hu-HU" sz="2000" dirty="0" smtClean="0"/>
              <a:t> 		</a:t>
            </a:r>
            <a:r>
              <a:rPr lang="hu-HU" sz="2000" dirty="0"/>
              <a:t>	</a:t>
            </a:r>
            <a:r>
              <a:rPr lang="hu-HU" sz="2000" dirty="0" smtClean="0"/>
              <a:t>	52 /   3410</a:t>
            </a:r>
          </a:p>
          <a:p>
            <a:pPr marL="342900" lvl="4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hu-HU" sz="2000" b="1" dirty="0" smtClean="0">
                <a:latin typeface="Arial" charset="0"/>
                <a:cs typeface="Arial" charset="0"/>
              </a:rPr>
              <a:t>- … </a:t>
            </a:r>
            <a:r>
              <a:rPr lang="hu-HU" sz="2000" u="sng" dirty="0" smtClean="0">
                <a:hlinkClick r:id="rId4"/>
              </a:rPr>
              <a:t>a </a:t>
            </a:r>
            <a:r>
              <a:rPr lang="hu-HU" sz="2000" u="sng" dirty="0">
                <a:hlinkClick r:id="rId4"/>
              </a:rPr>
              <a:t>jogban és </a:t>
            </a:r>
            <a:r>
              <a:rPr lang="hu-HU" sz="2000" u="sng" dirty="0" smtClean="0">
                <a:hlinkClick r:id="rId4"/>
              </a:rPr>
              <a:t>szabványokban</a:t>
            </a:r>
            <a:r>
              <a:rPr lang="hu-HU" sz="2000" u="sng" dirty="0" smtClean="0"/>
              <a:t> </a:t>
            </a:r>
            <a:r>
              <a:rPr lang="hu-HU" sz="2000" dirty="0" smtClean="0"/>
              <a:t>		29 /   2560</a:t>
            </a:r>
            <a:endParaRPr lang="hu-HU" sz="2000" u="sng" dirty="0" smtClean="0"/>
          </a:p>
          <a:p>
            <a:pPr marL="342900" lvl="4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hu-HU" sz="2000" b="1" dirty="0" smtClean="0">
                <a:latin typeface="Arial" charset="0"/>
                <a:cs typeface="Arial" charset="0"/>
              </a:rPr>
              <a:t>- Egyéb … </a:t>
            </a:r>
            <a:r>
              <a:rPr lang="hu-HU" sz="2000" dirty="0">
                <a:hlinkClick r:id="rId5"/>
              </a:rPr>
              <a:t>események, háttéranyagok</a:t>
            </a:r>
            <a:r>
              <a:rPr lang="hu-HU" sz="2000" u="sng" dirty="0" smtClean="0"/>
              <a:t> </a:t>
            </a:r>
            <a:r>
              <a:rPr lang="hu-HU" sz="2000" dirty="0" smtClean="0"/>
              <a:t>	75 /   5416</a:t>
            </a:r>
          </a:p>
          <a:p>
            <a:pPr marL="342900" lvl="4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hu-HU" sz="2000" dirty="0" smtClean="0"/>
              <a:t>ÖSSZESEN				           156 / 11386</a:t>
            </a:r>
          </a:p>
          <a:p>
            <a:pPr lvl="4">
              <a:lnSpc>
                <a:spcPct val="90000"/>
              </a:lnSpc>
            </a:pPr>
            <a:endParaRPr lang="hu-HU" sz="2000" u="sng" dirty="0" smtClean="0"/>
          </a:p>
          <a:p>
            <a:pPr eaLnBrk="1" hangingPunct="1">
              <a:lnSpc>
                <a:spcPct val="90000"/>
              </a:lnSpc>
            </a:pPr>
            <a:r>
              <a:rPr lang="hu-HU" sz="2800" dirty="0" smtClean="0"/>
              <a:t>Slágerlista:</a:t>
            </a:r>
          </a:p>
          <a:p>
            <a:pPr marL="342900" indent="-342900" eaLnBrk="1" hangingPunct="1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hu-HU" sz="2000" dirty="0" smtClean="0"/>
              <a:t>Leleplezheti, mit tud a </a:t>
            </a:r>
            <a:r>
              <a:rPr lang="hu-HU" sz="2000" dirty="0" err="1" smtClean="0"/>
              <a:t>Google</a:t>
            </a:r>
            <a:r>
              <a:rPr lang="hu-HU" sz="2000" dirty="0" smtClean="0"/>
              <a:t> személy szerint Önről</a:t>
            </a:r>
          </a:p>
          <a:p>
            <a:pPr marL="342900" indent="-342900" eaLnBrk="1" hangingPunct="1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hu-HU" sz="2000" dirty="0" smtClean="0"/>
              <a:t>2015 legnagyobb adatlopásai</a:t>
            </a:r>
          </a:p>
          <a:p>
            <a:pPr marL="342900" indent="-342900" eaLnBrk="1" hangingPunct="1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pt-BR" sz="2000" dirty="0" smtClean="0"/>
              <a:t>Adatvédelmi ultimátum az EU-nak és az USA-nak</a:t>
            </a:r>
            <a:endParaRPr lang="hu-HU" sz="2000" dirty="0" smtClean="0"/>
          </a:p>
          <a:p>
            <a:pPr marL="342900" indent="-342900" eaLnBrk="1" hangingPunct="1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hu-HU" sz="2000" dirty="0" smtClean="0"/>
              <a:t>Adatvédelem: extra-bírság jön</a:t>
            </a:r>
          </a:p>
          <a:p>
            <a:pPr marL="342900" indent="-342900" eaLnBrk="1" hangingPunct="1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hu-HU" sz="2000" dirty="0" err="1" smtClean="0"/>
              <a:t>Iszlamisták</a:t>
            </a:r>
            <a:r>
              <a:rPr lang="hu-HU" sz="2000" dirty="0" smtClean="0"/>
              <a:t> törtek fel egy magyar </a:t>
            </a:r>
            <a:r>
              <a:rPr lang="hu-HU" sz="2000" dirty="0" err="1" smtClean="0"/>
              <a:t>fesztiválhonlapot</a:t>
            </a:r>
            <a:endParaRPr lang="hu-HU" sz="2000" dirty="0" smtClean="0"/>
          </a:p>
          <a:p>
            <a:pPr marL="342900" indent="-342900" eaLnBrk="1" hangingPunct="1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hu-HU" sz="2000" dirty="0" smtClean="0"/>
              <a:t>Biztonságos kikötő 2.0</a:t>
            </a:r>
          </a:p>
          <a:p>
            <a:pPr marL="342900" indent="-342900" eaLnBrk="1" hangingPunct="1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hu-HU" sz="2000" dirty="0" err="1" smtClean="0"/>
              <a:t>Hekkerek</a:t>
            </a:r>
            <a:r>
              <a:rPr lang="hu-HU" sz="2000" dirty="0" smtClean="0"/>
              <a:t> okoztak áramkimaradást Ukrajnában</a:t>
            </a:r>
          </a:p>
          <a:p>
            <a:pPr marL="342900" indent="-342900" eaLnBrk="1" hangingPunct="1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2000" dirty="0" smtClean="0"/>
              <a:t>Clear desk and clear screen policy – What does ISO 27001 require?</a:t>
            </a:r>
            <a:endParaRPr lang="hu-HU" sz="2000" dirty="0" smtClean="0"/>
          </a:p>
          <a:p>
            <a:pPr marL="342900" indent="-342900" eaLnBrk="1" hangingPunct="1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hu-HU" sz="2000" dirty="0" err="1" smtClean="0"/>
              <a:t>Mobilappok</a:t>
            </a:r>
            <a:r>
              <a:rPr lang="hu-HU" sz="2000" dirty="0" smtClean="0"/>
              <a:t> elkerülendő veszélyei</a:t>
            </a:r>
          </a:p>
          <a:p>
            <a:pPr marL="342900" indent="-342900" eaLnBrk="1" hangingPunct="1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hu-HU" sz="2000" dirty="0" smtClean="0"/>
              <a:t>Valós kockázatok a </a:t>
            </a:r>
            <a:r>
              <a:rPr lang="hu-HU" sz="2000" dirty="0" err="1" smtClean="0"/>
              <a:t>virtualizált</a:t>
            </a:r>
            <a:r>
              <a:rPr lang="hu-HU" sz="2000" dirty="0" smtClean="0"/>
              <a:t> világban</a:t>
            </a:r>
          </a:p>
          <a:p>
            <a:pPr eaLnBrk="1" hangingPunct="1">
              <a:lnSpc>
                <a:spcPct val="90000"/>
              </a:lnSpc>
            </a:pPr>
            <a:endParaRPr lang="hu-HU" sz="2400" dirty="0" smtClean="0"/>
          </a:p>
        </p:txBody>
      </p:sp>
      <p:pic>
        <p:nvPicPr>
          <p:cNvPr id="2" name="Kép 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8465" y="2060848"/>
            <a:ext cx="2592287" cy="3675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33303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Dia számának helye 4"/>
          <p:cNvSpPr>
            <a:spLocks noGrp="1"/>
          </p:cNvSpPr>
          <p:nvPr>
            <p:ph type="sldNum" sz="quarter" idx="4294967295"/>
          </p:nvPr>
        </p:nvSpPr>
        <p:spPr>
          <a:xfrm>
            <a:off x="7264400" y="6019800"/>
            <a:ext cx="2063750" cy="495300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66205E85-581F-456B-835E-379F594CD7BF}" type="slidenum">
              <a:rPr lang="hu-HU" smtClean="0"/>
              <a:pPr>
                <a:defRPr/>
              </a:pPr>
              <a:t>4</a:t>
            </a:fld>
            <a:endParaRPr lang="hu-HU" smtClean="0"/>
          </a:p>
        </p:txBody>
      </p:sp>
      <p:sp>
        <p:nvSpPr>
          <p:cNvPr id="15363" name="Rectangle 2"/>
          <p:cNvSpPr>
            <a:spLocks noGrp="1" noChangeArrowheads="1"/>
          </p:cNvSpPr>
          <p:nvPr>
            <p:ph type="title"/>
          </p:nvPr>
        </p:nvSpPr>
        <p:spPr>
          <a:xfrm>
            <a:off x="1928664" y="0"/>
            <a:ext cx="7481376" cy="620688"/>
          </a:xfrm>
        </p:spPr>
        <p:txBody>
          <a:bodyPr/>
          <a:lstStyle/>
          <a:p>
            <a:pPr eaLnBrk="1" hangingPunct="1"/>
            <a:r>
              <a:rPr lang="hu-HU" sz="2400" b="1" dirty="0" smtClean="0">
                <a:latin typeface="Arial" charset="0"/>
                <a:cs typeface="Arial" charset="0"/>
              </a:rPr>
              <a:t>A HONLAP: </a:t>
            </a:r>
            <a:r>
              <a:rPr lang="hu-HU" sz="2400" b="1" dirty="0" err="1" smtClean="0">
                <a:latin typeface="Arial" charset="0"/>
                <a:cs typeface="Arial" charset="0"/>
              </a:rPr>
              <a:t>www.hetpecset.hu</a:t>
            </a:r>
            <a:endParaRPr lang="hu-HU" sz="2400" b="1" dirty="0" smtClean="0">
              <a:latin typeface="Arial" charset="0"/>
              <a:cs typeface="Arial" charset="0"/>
            </a:endParaRPr>
          </a:p>
        </p:txBody>
      </p:sp>
      <p:pic>
        <p:nvPicPr>
          <p:cNvPr id="2" name="Kép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465" y="2060848"/>
            <a:ext cx="2592287" cy="3675112"/>
          </a:xfrm>
          <a:prstGeom prst="rect">
            <a:avLst/>
          </a:prstGeom>
        </p:spPr>
      </p:pic>
      <p:pic>
        <p:nvPicPr>
          <p:cNvPr id="3" name="Kép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52888" y="1348806"/>
            <a:ext cx="628650" cy="619125"/>
          </a:xfrm>
          <a:prstGeom prst="rect">
            <a:avLst/>
          </a:prstGeom>
        </p:spPr>
      </p:pic>
      <p:pic>
        <p:nvPicPr>
          <p:cNvPr id="4" name="Kép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52888" y="3594559"/>
            <a:ext cx="666122" cy="607690"/>
          </a:xfrm>
          <a:prstGeom prst="rect">
            <a:avLst/>
          </a:prstGeom>
        </p:spPr>
      </p:pic>
      <p:sp>
        <p:nvSpPr>
          <p:cNvPr id="5" name="Szövegdoboz 4"/>
          <p:cNvSpPr txBox="1"/>
          <p:nvPr/>
        </p:nvSpPr>
        <p:spPr>
          <a:xfrm>
            <a:off x="4180114" y="1988840"/>
            <a:ext cx="4116161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400" b="1" dirty="0" smtClean="0"/>
              <a:t>222 tag</a:t>
            </a:r>
          </a:p>
          <a:p>
            <a:endParaRPr lang="hu-HU" sz="2400" b="1" dirty="0"/>
          </a:p>
          <a:p>
            <a:endParaRPr lang="hu-HU" sz="2400" b="1" dirty="0" smtClean="0"/>
          </a:p>
          <a:p>
            <a:endParaRPr lang="hu-HU" sz="2400" b="1" dirty="0"/>
          </a:p>
          <a:p>
            <a:endParaRPr lang="hu-HU" sz="2400" b="1" dirty="0" smtClean="0"/>
          </a:p>
          <a:p>
            <a:endParaRPr lang="hu-HU" sz="2400" b="1" dirty="0"/>
          </a:p>
          <a:p>
            <a:r>
              <a:rPr lang="hu-HU" sz="2400" b="1" dirty="0" smtClean="0"/>
              <a:t>36 album</a:t>
            </a:r>
          </a:p>
          <a:p>
            <a:r>
              <a:rPr lang="hu-HU" sz="2400" b="1" dirty="0" smtClean="0"/>
              <a:t>761 fénykép</a:t>
            </a:r>
            <a:endParaRPr lang="hu-HU" sz="2400" b="1" dirty="0"/>
          </a:p>
        </p:txBody>
      </p:sp>
      <p:pic>
        <p:nvPicPr>
          <p:cNvPr id="6" name="Kép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170140" y="3512334"/>
            <a:ext cx="3590231" cy="2128986"/>
          </a:xfrm>
          <a:prstGeom prst="rect">
            <a:avLst/>
          </a:prstGeom>
          <a:effectLst>
            <a:glow rad="127000">
              <a:schemeClr val="accent1"/>
            </a:glow>
            <a:softEdge rad="228600"/>
          </a:effectLst>
        </p:spPr>
      </p:pic>
      <p:pic>
        <p:nvPicPr>
          <p:cNvPr id="7" name="Kép 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609184" y="730687"/>
            <a:ext cx="2189512" cy="2516305"/>
          </a:xfrm>
          <a:prstGeom prst="rect">
            <a:avLst/>
          </a:prstGeom>
        </p:spPr>
      </p:pic>
      <p:sp>
        <p:nvSpPr>
          <p:cNvPr id="8" name="Lekerekített téglalap 7"/>
          <p:cNvSpPr/>
          <p:nvPr/>
        </p:nvSpPr>
        <p:spPr>
          <a:xfrm>
            <a:off x="1740834" y="5360031"/>
            <a:ext cx="1152128" cy="648072"/>
          </a:xfrm>
          <a:prstGeom prst="roundRect">
            <a:avLst/>
          </a:prstGeom>
          <a:noFill/>
          <a:ln w="57150">
            <a:solidFill>
              <a:srgbClr val="4E7FB9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9" name="Szaggatott nyíl jobbra 8"/>
          <p:cNvSpPr/>
          <p:nvPr/>
        </p:nvSpPr>
        <p:spPr>
          <a:xfrm rot="18322473">
            <a:off x="829905" y="3244601"/>
            <a:ext cx="4102095" cy="881722"/>
          </a:xfrm>
          <a:prstGeom prst="stripedRightArrow">
            <a:avLst>
              <a:gd name="adj1" fmla="val 27826"/>
              <a:gd name="adj2" fmla="val 131072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4" name="Szaggatott nyíl jobbra 13"/>
          <p:cNvSpPr/>
          <p:nvPr/>
        </p:nvSpPr>
        <p:spPr>
          <a:xfrm rot="18322473">
            <a:off x="2193016" y="4843331"/>
            <a:ext cx="2497409" cy="687146"/>
          </a:xfrm>
          <a:prstGeom prst="stripedRightArrow">
            <a:avLst>
              <a:gd name="adj1" fmla="val 27826"/>
              <a:gd name="adj2" fmla="val 131072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9453407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2360712" y="-243408"/>
            <a:ext cx="6506020" cy="1145160"/>
          </a:xfrm>
        </p:spPr>
        <p:txBody>
          <a:bodyPr/>
          <a:lstStyle/>
          <a:p>
            <a:r>
              <a:rPr lang="hu-HU" sz="2400" b="1" dirty="0" smtClean="0"/>
              <a:t>Aktualitások: teszteltek</a:t>
            </a:r>
            <a:endParaRPr lang="hu-HU" sz="2400" b="1" dirty="0"/>
          </a:p>
        </p:txBody>
      </p:sp>
      <p:sp>
        <p:nvSpPr>
          <p:cNvPr id="3" name="Szöveg helye 2"/>
          <p:cNvSpPr>
            <a:spLocks noGrp="1"/>
          </p:cNvSpPr>
          <p:nvPr>
            <p:ph type="body"/>
          </p:nvPr>
        </p:nvSpPr>
        <p:spPr>
          <a:xfrm>
            <a:off x="560512" y="1772816"/>
            <a:ext cx="9205032" cy="4112646"/>
          </a:xfrm>
        </p:spPr>
        <p:txBody>
          <a:bodyPr/>
          <a:lstStyle/>
          <a:p>
            <a:endParaRPr lang="hu-HU" sz="2000" dirty="0" smtClean="0"/>
          </a:p>
          <a:p>
            <a:endParaRPr lang="hu-HU" sz="2000" dirty="0"/>
          </a:p>
          <a:p>
            <a:endParaRPr lang="hu-HU" sz="2000" dirty="0" smtClean="0"/>
          </a:p>
          <a:p>
            <a:endParaRPr lang="hu-HU" sz="2000" dirty="0" smtClean="0"/>
          </a:p>
          <a:p>
            <a:endParaRPr lang="hu-HU" sz="2000" dirty="0"/>
          </a:p>
          <a:p>
            <a:endParaRPr lang="hu-HU" sz="2000" dirty="0" smtClean="0"/>
          </a:p>
          <a:p>
            <a:r>
              <a:rPr lang="hu-HU" sz="2000" dirty="0" smtClean="0"/>
              <a:t>Tesztelték a </a:t>
            </a:r>
            <a:r>
              <a:rPr lang="hu-HU" sz="2000" dirty="0" err="1" smtClean="0"/>
              <a:t>BCP-t</a:t>
            </a:r>
            <a:r>
              <a:rPr lang="hu-HU" sz="2000" dirty="0" smtClean="0"/>
              <a:t>?</a:t>
            </a:r>
          </a:p>
          <a:p>
            <a:r>
              <a:rPr lang="hu-HU" sz="2000" b="1" dirty="0"/>
              <a:t>Tesztelték a tűzoltórendszert az ING bukaresti szervertermében</a:t>
            </a:r>
            <a:r>
              <a:rPr lang="hu-HU" sz="2000" b="1" dirty="0" smtClean="0"/>
              <a:t>.</a:t>
            </a:r>
          </a:p>
          <a:p>
            <a:endParaRPr lang="hu-HU" sz="2000" dirty="0" smtClean="0"/>
          </a:p>
          <a:p>
            <a:r>
              <a:rPr lang="hu-HU" sz="2000" b="1" dirty="0" smtClean="0"/>
              <a:t>Inert gázos oltórendszer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hu-HU" sz="2000" dirty="0" smtClean="0"/>
              <a:t>130 decibel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hu-HU" sz="2000" dirty="0" smtClean="0"/>
              <a:t>10 órás kiesés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hu-HU" sz="2000" dirty="0"/>
          </a:p>
          <a:p>
            <a:r>
              <a:rPr lang="hu-HU" sz="2000" b="1" dirty="0" err="1"/>
              <a:t>Brendan</a:t>
            </a:r>
            <a:r>
              <a:rPr lang="hu-HU" sz="2000" b="1" dirty="0"/>
              <a:t> D. </a:t>
            </a:r>
            <a:r>
              <a:rPr lang="hu-HU" sz="2000" b="1" dirty="0" err="1"/>
              <a:t>Gregg</a:t>
            </a:r>
            <a:endParaRPr lang="hu-HU" sz="2000" b="1" dirty="0"/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hu-HU" sz="2000" dirty="0" smtClean="0">
                <a:hlinkClick r:id="rId3"/>
              </a:rPr>
              <a:t>http://www.brendangregg.com/</a:t>
            </a:r>
            <a:endParaRPr lang="hu-HU" sz="2000" dirty="0" smtClean="0"/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hu-HU" sz="2000" dirty="0" smtClean="0"/>
              <a:t>Jelenleg </a:t>
            </a:r>
            <a:r>
              <a:rPr lang="hu-HU" sz="2000" dirty="0" err="1" smtClean="0"/>
              <a:t>Netflix</a:t>
            </a:r>
            <a:endParaRPr lang="hu-HU" sz="2000" dirty="0" smtClean="0"/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hu-HU" sz="2000" dirty="0" smtClean="0"/>
          </a:p>
          <a:p>
            <a:r>
              <a:rPr lang="hu-HU" sz="2000" b="1" dirty="0" smtClean="0"/>
              <a:t>Kiáltás a szerverteremben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hu-HU" sz="2000" dirty="0" smtClean="0"/>
              <a:t>Hatalmas alapzaj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hu-HU" sz="2000" dirty="0" smtClean="0"/>
              <a:t>Kiáltás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hu-HU" sz="2000" dirty="0" smtClean="0"/>
              <a:t>HDD megtorpanás</a:t>
            </a:r>
          </a:p>
          <a:p>
            <a:pPr marL="342900" indent="-342900">
              <a:buFontTx/>
              <a:buChar char="-"/>
            </a:pPr>
            <a:endParaRPr lang="hu-HU" sz="2000" dirty="0"/>
          </a:p>
          <a:p>
            <a:pPr marL="342900" indent="-342900">
              <a:buFontTx/>
              <a:buChar char="-"/>
            </a:pPr>
            <a:endParaRPr lang="hu-HU" sz="2000" dirty="0"/>
          </a:p>
          <a:p>
            <a:pPr marL="342900" indent="-342900">
              <a:buFontTx/>
              <a:buChar char="-"/>
            </a:pPr>
            <a:endParaRPr lang="hu-HU" sz="2000" dirty="0" smtClean="0"/>
          </a:p>
          <a:p>
            <a:pPr marL="342900" indent="-342900">
              <a:buFontTx/>
              <a:buChar char="-"/>
            </a:pPr>
            <a:endParaRPr lang="hu-HU" sz="2000" dirty="0"/>
          </a:p>
          <a:p>
            <a:pPr marL="342900" indent="-342900">
              <a:buFontTx/>
              <a:buChar char="-"/>
            </a:pPr>
            <a:endParaRPr lang="hu-HU" sz="2000" dirty="0"/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49589" y="2561332"/>
            <a:ext cx="4531087" cy="2902645"/>
          </a:xfrm>
          <a:prstGeom prst="rect">
            <a:avLst/>
          </a:prstGeom>
          <a:effectLst>
            <a:softEdge rad="88900"/>
          </a:effectLst>
        </p:spPr>
      </p:pic>
      <p:pic>
        <p:nvPicPr>
          <p:cNvPr id="6" name="Kép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32634" y="2852936"/>
            <a:ext cx="2162175" cy="1619250"/>
          </a:xfrm>
          <a:prstGeom prst="rect">
            <a:avLst/>
          </a:prstGeom>
        </p:spPr>
      </p:pic>
      <p:pic>
        <p:nvPicPr>
          <p:cNvPr id="7" name="Kép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532634" y="4457108"/>
            <a:ext cx="2162175" cy="19032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7084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TextShape 1"/>
          <p:cNvSpPr txBox="1"/>
          <p:nvPr/>
        </p:nvSpPr>
        <p:spPr>
          <a:xfrm>
            <a:off x="7264440" y="6019920"/>
            <a:ext cx="2063520" cy="49500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</a:pPr>
            <a:fld id="{3F13B616-89FC-4754-9A43-C3DB75E6C12E}" type="slidenum">
              <a:rPr lang="hu-HU" sz="1400">
                <a:solidFill>
                  <a:srgbClr val="000000"/>
                </a:solidFill>
                <a:latin typeface="Times New Roman"/>
              </a:rPr>
              <a:t>6</a:t>
            </a:fld>
            <a:endParaRPr/>
          </a:p>
        </p:txBody>
      </p:sp>
      <p:sp>
        <p:nvSpPr>
          <p:cNvPr id="152" name="CustomShape 2"/>
          <p:cNvSpPr/>
          <p:nvPr/>
        </p:nvSpPr>
        <p:spPr>
          <a:xfrm>
            <a:off x="0" y="76320"/>
            <a:ext cx="9905760" cy="609120"/>
          </a:xfrm>
          <a:prstGeom prst="rect">
            <a:avLst/>
          </a:prstGeom>
          <a:noFill/>
        </p:spPr>
        <p:txBody>
          <a:bodyPr lIns="90000" tIns="45000" rIns="90000" bIns="45000" anchor="ctr"/>
          <a:lstStyle/>
          <a:p>
            <a:pPr algn="ctr">
              <a:lnSpc>
                <a:spcPct val="100000"/>
              </a:lnSpc>
            </a:pPr>
            <a:r>
              <a:rPr lang="hu-HU" sz="2800" b="1">
                <a:solidFill>
                  <a:srgbClr val="0D0147"/>
                </a:solidFill>
                <a:latin typeface="Arial"/>
              </a:rPr>
              <a:t>MAI PROGRAM</a:t>
            </a:r>
            <a:endParaRPr/>
          </a:p>
        </p:txBody>
      </p:sp>
      <p:pic>
        <p:nvPicPr>
          <p:cNvPr id="2" name="Kép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700808"/>
            <a:ext cx="9961078" cy="443614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Shape 2"/>
          <p:cNvSpPr txBox="1"/>
          <p:nvPr/>
        </p:nvSpPr>
        <p:spPr>
          <a:xfrm>
            <a:off x="2216696" y="152280"/>
            <a:ext cx="7488904" cy="456840"/>
          </a:xfrm>
          <a:prstGeom prst="rect">
            <a:avLst/>
          </a:prstGeom>
        </p:spPr>
        <p:txBody>
          <a:bodyPr anchor="ctr"/>
          <a:lstStyle/>
          <a:p>
            <a:pPr>
              <a:lnSpc>
                <a:spcPct val="100000"/>
              </a:lnSpc>
            </a:pPr>
            <a:r>
              <a:rPr lang="hu-HU" sz="2400" b="1" dirty="0" smtClean="0">
                <a:solidFill>
                  <a:srgbClr val="0D0147"/>
                </a:solidFill>
                <a:latin typeface="Arial"/>
              </a:rPr>
              <a:t>2016-os fogadalmak a Hétpecsétnél:</a:t>
            </a:r>
            <a:endParaRPr dirty="0"/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488504" y="2276872"/>
            <a:ext cx="5760640" cy="37688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SimSun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SimSun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SimSun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SimSun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SimSun" charset="-122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SimSun" charset="-122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SimSun" charset="-122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SimSun" charset="-122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SimSun" charset="-122"/>
              </a:defRPr>
            </a:lvl9pPr>
          </a:lstStyle>
          <a:p>
            <a:pPr algn="ctr">
              <a:buClrTx/>
              <a:buFontTx/>
              <a:buNone/>
            </a:pPr>
            <a:r>
              <a:rPr lang="hu-HU" altLang="hu-HU" sz="1800" dirty="0">
                <a:solidFill>
                  <a:srgbClr val="0D0147"/>
                </a:solidFill>
                <a:latin typeface="Arial" charset="0"/>
              </a:rPr>
              <a:t>A </a:t>
            </a:r>
            <a:r>
              <a:rPr lang="hu-HU" altLang="hu-HU" sz="1800" b="1" dirty="0">
                <a:solidFill>
                  <a:srgbClr val="0D0147"/>
                </a:solidFill>
                <a:latin typeface="Arial" charset="0"/>
              </a:rPr>
              <a:t>Hétpecsét Információbiztonsági Egyesület</a:t>
            </a:r>
            <a:r>
              <a:rPr lang="hu-HU" altLang="hu-HU" sz="1800" dirty="0">
                <a:solidFill>
                  <a:srgbClr val="0D0147"/>
                </a:solidFill>
                <a:latin typeface="Arial" charset="0"/>
              </a:rPr>
              <a:t> </a:t>
            </a:r>
            <a:endParaRPr lang="hu-HU" altLang="hu-HU" sz="1800" dirty="0" smtClean="0">
              <a:solidFill>
                <a:srgbClr val="0D0147"/>
              </a:solidFill>
              <a:latin typeface="Arial" charset="0"/>
            </a:endParaRPr>
          </a:p>
          <a:p>
            <a:pPr algn="ctr">
              <a:buClrTx/>
              <a:buFontTx/>
              <a:buNone/>
            </a:pPr>
            <a:endParaRPr lang="hu-HU" altLang="hu-HU" sz="1800" dirty="0" smtClean="0">
              <a:solidFill>
                <a:srgbClr val="0D0147"/>
              </a:solidFill>
              <a:latin typeface="Arial" charset="0"/>
            </a:endParaRPr>
          </a:p>
          <a:p>
            <a:pPr marL="285750" indent="-285750">
              <a:buClrTx/>
              <a:buFont typeface="Arial" panose="020B0604020202020204" pitchFamily="34" charset="0"/>
              <a:buChar char="•"/>
            </a:pPr>
            <a:r>
              <a:rPr lang="hu-HU" altLang="hu-HU" sz="1800" dirty="0" smtClean="0">
                <a:solidFill>
                  <a:srgbClr val="0D0147"/>
                </a:solidFill>
                <a:latin typeface="Arial" charset="0"/>
              </a:rPr>
              <a:t>megtartja a fórumokat,</a:t>
            </a:r>
          </a:p>
          <a:p>
            <a:pPr marL="285750" indent="-285750">
              <a:buClrTx/>
              <a:buFont typeface="Arial" panose="020B0604020202020204" pitchFamily="34" charset="0"/>
              <a:buChar char="•"/>
            </a:pPr>
            <a:r>
              <a:rPr lang="hu-HU" altLang="hu-HU" sz="1800" dirty="0" smtClean="0">
                <a:solidFill>
                  <a:srgbClr val="0D0147"/>
                </a:solidFill>
                <a:latin typeface="Arial" charset="0"/>
              </a:rPr>
              <a:t>kiírja az „</a:t>
            </a:r>
            <a:r>
              <a:rPr lang="hu-HU" altLang="hu-HU" sz="1800" dirty="0" err="1" smtClean="0">
                <a:solidFill>
                  <a:srgbClr val="0D0147"/>
                </a:solidFill>
                <a:latin typeface="Arial" charset="0"/>
              </a:rPr>
              <a:t>Az</a:t>
            </a:r>
            <a:r>
              <a:rPr lang="hu-HU" altLang="hu-HU" sz="1800" dirty="0" smtClean="0">
                <a:solidFill>
                  <a:srgbClr val="0D0147"/>
                </a:solidFill>
                <a:latin typeface="Arial" charset="0"/>
              </a:rPr>
              <a:t> év információbiztonsági újságírója” pályázatot</a:t>
            </a:r>
          </a:p>
          <a:p>
            <a:pPr marL="285750" indent="-285750">
              <a:buClrTx/>
              <a:buFont typeface="Arial" panose="020B0604020202020204" pitchFamily="34" charset="0"/>
              <a:buChar char="•"/>
            </a:pPr>
            <a:r>
              <a:rPr lang="hu-HU" altLang="hu-HU" sz="1800" dirty="0" smtClean="0">
                <a:solidFill>
                  <a:srgbClr val="0D0147"/>
                </a:solidFill>
                <a:latin typeface="Arial" charset="0"/>
              </a:rPr>
              <a:t>kiírja </a:t>
            </a:r>
            <a:r>
              <a:rPr lang="hu-HU" altLang="hu-HU" sz="1800" dirty="0">
                <a:solidFill>
                  <a:srgbClr val="0D0147"/>
                </a:solidFill>
                <a:latin typeface="Arial" charset="0"/>
              </a:rPr>
              <a:t>az „</a:t>
            </a:r>
            <a:r>
              <a:rPr lang="hu-HU" altLang="hu-HU" sz="1800" dirty="0" err="1">
                <a:solidFill>
                  <a:srgbClr val="0D0147"/>
                </a:solidFill>
                <a:latin typeface="Arial" charset="0"/>
              </a:rPr>
              <a:t>Az</a:t>
            </a:r>
            <a:r>
              <a:rPr lang="hu-HU" altLang="hu-HU" sz="1800" dirty="0">
                <a:solidFill>
                  <a:srgbClr val="0D0147"/>
                </a:solidFill>
                <a:latin typeface="Arial" charset="0"/>
              </a:rPr>
              <a:t> év </a:t>
            </a:r>
            <a:r>
              <a:rPr lang="hu-HU" altLang="hu-HU" sz="1800" dirty="0" smtClean="0">
                <a:solidFill>
                  <a:srgbClr val="0D0147"/>
                </a:solidFill>
                <a:latin typeface="Arial" charset="0"/>
              </a:rPr>
              <a:t>információvédelmi szak- és diplomadolgozata” pályázatot</a:t>
            </a:r>
          </a:p>
          <a:p>
            <a:pPr marL="285750" indent="-285750" algn="ctr">
              <a:buClrTx/>
              <a:buFontTx/>
              <a:buChar char="-"/>
            </a:pPr>
            <a:endParaRPr lang="hu-HU" altLang="hu-HU" sz="1800" dirty="0">
              <a:solidFill>
                <a:srgbClr val="0D0147"/>
              </a:solidFill>
              <a:latin typeface="Arial" charset="0"/>
            </a:endParaRPr>
          </a:p>
          <a:p>
            <a:pPr algn="ctr">
              <a:buClrTx/>
              <a:buFontTx/>
              <a:buNone/>
            </a:pPr>
            <a:r>
              <a:rPr lang="hu-HU" altLang="hu-HU" sz="1800" dirty="0" smtClean="0">
                <a:solidFill>
                  <a:srgbClr val="0D0147"/>
                </a:solidFill>
                <a:latin typeface="Arial" charset="0"/>
              </a:rPr>
              <a:t>Továbbra is igyekszik az érintettek </a:t>
            </a:r>
          </a:p>
          <a:p>
            <a:pPr algn="ctr">
              <a:buClrTx/>
              <a:buFontTx/>
              <a:buNone/>
            </a:pPr>
            <a:r>
              <a:rPr lang="hu-HU" altLang="hu-HU" sz="1800" dirty="0">
                <a:solidFill>
                  <a:srgbClr val="0D0147"/>
                </a:solidFill>
                <a:latin typeface="Arial" charset="0"/>
              </a:rPr>
              <a:t>é</a:t>
            </a:r>
            <a:r>
              <a:rPr lang="hu-HU" altLang="hu-HU" sz="1800" dirty="0" smtClean="0">
                <a:solidFill>
                  <a:srgbClr val="0D0147"/>
                </a:solidFill>
                <a:latin typeface="Arial" charset="0"/>
              </a:rPr>
              <a:t>rdeklődését/ érdekeit szem előtt tartva eljárni</a:t>
            </a:r>
            <a:r>
              <a:rPr lang="hu-HU" altLang="hu-HU" sz="1800" dirty="0">
                <a:solidFill>
                  <a:srgbClr val="0D0147"/>
                </a:solidFill>
                <a:latin typeface="Arial" charset="0"/>
              </a:rPr>
              <a:t/>
            </a:r>
            <a:br>
              <a:rPr lang="hu-HU" altLang="hu-HU" sz="1800" dirty="0">
                <a:solidFill>
                  <a:srgbClr val="0D0147"/>
                </a:solidFill>
                <a:latin typeface="Arial" charset="0"/>
              </a:rPr>
            </a:br>
            <a:r>
              <a:rPr lang="hu-HU" altLang="hu-HU" sz="1800" b="1" dirty="0">
                <a:solidFill>
                  <a:srgbClr val="0D0147"/>
                </a:solidFill>
                <a:latin typeface="Arial" charset="0"/>
              </a:rPr>
              <a:t/>
            </a:r>
            <a:br>
              <a:rPr lang="hu-HU" altLang="hu-HU" sz="1800" b="1" dirty="0">
                <a:solidFill>
                  <a:srgbClr val="0D0147"/>
                </a:solidFill>
                <a:latin typeface="Arial" charset="0"/>
              </a:rPr>
            </a:br>
            <a:r>
              <a:rPr lang="hu-HU" altLang="hu-HU" sz="1800" b="1" u="sng" dirty="0" err="1" smtClean="0">
                <a:solidFill>
                  <a:srgbClr val="0D0147"/>
                </a:solidFill>
                <a:latin typeface="Arial" charset="0"/>
                <a:hlinkClick r:id="rId3"/>
              </a:rPr>
              <a:t>www.hetpecset.hu</a:t>
            </a:r>
            <a:endParaRPr lang="hu-HU" altLang="hu-HU" sz="1800" b="1" u="sng" dirty="0" smtClean="0">
              <a:solidFill>
                <a:srgbClr val="0D0147"/>
              </a:solidFill>
              <a:latin typeface="Arial" charset="0"/>
            </a:endParaRPr>
          </a:p>
          <a:p>
            <a:pPr algn="ctr">
              <a:buClrTx/>
              <a:buFontTx/>
              <a:buNone/>
            </a:pPr>
            <a:r>
              <a:rPr lang="hu-HU" altLang="hu-HU" sz="1800" dirty="0">
                <a:solidFill>
                  <a:srgbClr val="0D0147"/>
                </a:solidFill>
                <a:latin typeface="Arial" charset="0"/>
                <a:hlinkClick r:id="rId4"/>
              </a:rPr>
              <a:t>https://</a:t>
            </a:r>
            <a:r>
              <a:rPr lang="hu-HU" altLang="hu-HU" sz="1800" dirty="0" smtClean="0">
                <a:solidFill>
                  <a:srgbClr val="0D0147"/>
                </a:solidFill>
                <a:latin typeface="Arial" charset="0"/>
                <a:hlinkClick r:id="rId4"/>
              </a:rPr>
              <a:t>www.linkedin.com/groups/6541683</a:t>
            </a:r>
            <a:endParaRPr lang="hu-HU" altLang="hu-HU" sz="1800" dirty="0" smtClean="0">
              <a:solidFill>
                <a:srgbClr val="0D0147"/>
              </a:solidFill>
              <a:latin typeface="Arial" charset="0"/>
            </a:endParaRPr>
          </a:p>
          <a:p>
            <a:pPr algn="ctr">
              <a:buClrTx/>
              <a:buFontTx/>
              <a:buNone/>
            </a:pPr>
            <a:r>
              <a:rPr lang="hu-HU" altLang="hu-HU" sz="1800" dirty="0">
                <a:solidFill>
                  <a:srgbClr val="0D0147"/>
                </a:solidFill>
                <a:latin typeface="Arial" charset="0"/>
              </a:rPr>
              <a:t/>
            </a:r>
            <a:br>
              <a:rPr lang="hu-HU" altLang="hu-HU" sz="1800" dirty="0">
                <a:solidFill>
                  <a:srgbClr val="0D0147"/>
                </a:solidFill>
                <a:latin typeface="Arial" charset="0"/>
              </a:rPr>
            </a:br>
            <a:r>
              <a:rPr lang="hu-HU" altLang="hu-HU" sz="1800" dirty="0">
                <a:solidFill>
                  <a:srgbClr val="0D0147"/>
                </a:solidFill>
                <a:latin typeface="Arial" charset="0"/>
              </a:rPr>
              <a:t/>
            </a:r>
            <a:br>
              <a:rPr lang="hu-HU" altLang="hu-HU" sz="1800" dirty="0">
                <a:solidFill>
                  <a:srgbClr val="0D0147"/>
                </a:solidFill>
                <a:latin typeface="Arial" charset="0"/>
              </a:rPr>
            </a:br>
            <a:endParaRPr lang="hu-HU" altLang="hu-HU" sz="1800" dirty="0">
              <a:solidFill>
                <a:srgbClr val="0D0147"/>
              </a:solidFill>
              <a:latin typeface="Arial" charset="0"/>
            </a:endParaRPr>
          </a:p>
        </p:txBody>
      </p:sp>
      <p:pic>
        <p:nvPicPr>
          <p:cNvPr id="3" name="Kép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05128" y="1124744"/>
            <a:ext cx="3134729" cy="46329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91588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stomShape 2"/>
          <p:cNvSpPr/>
          <p:nvPr/>
        </p:nvSpPr>
        <p:spPr>
          <a:xfrm>
            <a:off x="848544" y="76320"/>
            <a:ext cx="9057216" cy="609120"/>
          </a:xfrm>
          <a:prstGeom prst="rect">
            <a:avLst/>
          </a:prstGeom>
          <a:noFill/>
        </p:spPr>
        <p:txBody>
          <a:bodyPr lIns="90000" tIns="45000" rIns="90000" bIns="45000" anchor="ctr"/>
          <a:lstStyle/>
          <a:p>
            <a:pPr algn="ctr">
              <a:lnSpc>
                <a:spcPct val="100000"/>
              </a:lnSpc>
            </a:pPr>
            <a:r>
              <a:rPr lang="hu-HU" sz="2400" b="1" dirty="0" smtClean="0">
                <a:solidFill>
                  <a:srgbClr val="0D0147"/>
                </a:solidFill>
                <a:latin typeface="Arial"/>
              </a:rPr>
              <a:t>A </a:t>
            </a:r>
            <a:r>
              <a:rPr lang="hu-HU" sz="2400" b="1" dirty="0" smtClean="0">
                <a:solidFill>
                  <a:srgbClr val="0D0147"/>
                </a:solidFill>
                <a:latin typeface="Arial"/>
              </a:rPr>
              <a:t>PÁLYÁZAT EDDIGI NYERTESEI</a:t>
            </a:r>
            <a:endParaRPr sz="2400" dirty="0"/>
          </a:p>
        </p:txBody>
      </p:sp>
      <p:sp>
        <p:nvSpPr>
          <p:cNvPr id="8" name="Text Box 4"/>
          <p:cNvSpPr txBox="1">
            <a:spLocks noChangeArrowheads="1"/>
          </p:cNvSpPr>
          <p:nvPr/>
        </p:nvSpPr>
        <p:spPr bwMode="auto">
          <a:xfrm>
            <a:off x="344488" y="717000"/>
            <a:ext cx="9506744" cy="5738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/>
          <a:lstStyle>
            <a:defPPr>
              <a:defRPr lang="en-GB"/>
            </a:defPPr>
            <a:lvl1pPr algn="ctr" defTabSz="449263" rtl="0" fontAlgn="base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b="1" kern="1200">
                <a:solidFill>
                  <a:schemeClr val="bg1"/>
                </a:solidFill>
                <a:latin typeface="Times New Roman" pitchFamily="16" charset="0"/>
                <a:ea typeface="Microsoft YaHei" charset="-122"/>
                <a:cs typeface="+mn-cs"/>
              </a:defRPr>
            </a:lvl1pPr>
            <a:lvl2pPr marL="742950" indent="-285750" algn="ctr" defTabSz="449263" rtl="0" fontAlgn="base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b="1" kern="1200">
                <a:solidFill>
                  <a:schemeClr val="bg1"/>
                </a:solidFill>
                <a:latin typeface="Times New Roman" pitchFamily="16" charset="0"/>
                <a:ea typeface="Microsoft YaHei" charset="-122"/>
                <a:cs typeface="+mn-cs"/>
              </a:defRPr>
            </a:lvl2pPr>
            <a:lvl3pPr marL="1143000" indent="-228600" algn="ctr" defTabSz="449263" rtl="0" fontAlgn="base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b="1" kern="1200">
                <a:solidFill>
                  <a:schemeClr val="bg1"/>
                </a:solidFill>
                <a:latin typeface="Times New Roman" pitchFamily="16" charset="0"/>
                <a:ea typeface="Microsoft YaHei" charset="-122"/>
                <a:cs typeface="+mn-cs"/>
              </a:defRPr>
            </a:lvl3pPr>
            <a:lvl4pPr marL="1600200" indent="-228600" algn="ctr" defTabSz="449263" rtl="0" fontAlgn="base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b="1" kern="1200">
                <a:solidFill>
                  <a:schemeClr val="bg1"/>
                </a:solidFill>
                <a:latin typeface="Times New Roman" pitchFamily="16" charset="0"/>
                <a:ea typeface="Microsoft YaHei" charset="-122"/>
                <a:cs typeface="+mn-cs"/>
              </a:defRPr>
            </a:lvl4pPr>
            <a:lvl5pPr marL="2057400" indent="-228600" algn="ctr" defTabSz="449263" rtl="0" fontAlgn="base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b="1" kern="1200">
                <a:solidFill>
                  <a:schemeClr val="bg1"/>
                </a:solidFill>
                <a:latin typeface="Times New Roman" pitchFamily="16" charset="0"/>
                <a:ea typeface="Microsoft YaHei" charset="-122"/>
                <a:cs typeface="+mn-cs"/>
              </a:defRPr>
            </a:lvl5pPr>
            <a:lvl6pPr marL="2286000" algn="l" defTabSz="914400" rtl="0" eaLnBrk="1" latinLnBrk="0" hangingPunct="1">
              <a:defRPr b="1" kern="1200">
                <a:solidFill>
                  <a:schemeClr val="bg1"/>
                </a:solidFill>
                <a:latin typeface="Times New Roman" pitchFamily="16" charset="0"/>
                <a:ea typeface="Microsoft YaHei" charset="-122"/>
                <a:cs typeface="+mn-cs"/>
              </a:defRPr>
            </a:lvl6pPr>
            <a:lvl7pPr marL="2743200" algn="l" defTabSz="914400" rtl="0" eaLnBrk="1" latinLnBrk="0" hangingPunct="1">
              <a:defRPr b="1" kern="1200">
                <a:solidFill>
                  <a:schemeClr val="bg1"/>
                </a:solidFill>
                <a:latin typeface="Times New Roman" pitchFamily="16" charset="0"/>
                <a:ea typeface="Microsoft YaHei" charset="-122"/>
                <a:cs typeface="+mn-cs"/>
              </a:defRPr>
            </a:lvl7pPr>
            <a:lvl8pPr marL="3200400" algn="l" defTabSz="914400" rtl="0" eaLnBrk="1" latinLnBrk="0" hangingPunct="1">
              <a:defRPr b="1" kern="1200">
                <a:solidFill>
                  <a:schemeClr val="bg1"/>
                </a:solidFill>
                <a:latin typeface="Times New Roman" pitchFamily="16" charset="0"/>
                <a:ea typeface="Microsoft YaHei" charset="-122"/>
                <a:cs typeface="+mn-cs"/>
              </a:defRPr>
            </a:lvl8pPr>
            <a:lvl9pPr marL="3657600" algn="l" defTabSz="914400" rtl="0" eaLnBrk="1" latinLnBrk="0" hangingPunct="1">
              <a:defRPr b="1" kern="1200">
                <a:solidFill>
                  <a:schemeClr val="bg1"/>
                </a:solidFill>
                <a:latin typeface="Times New Roman" pitchFamily="16" charset="0"/>
                <a:ea typeface="Microsoft YaHei" charset="-122"/>
                <a:cs typeface="+mn-cs"/>
              </a:defRPr>
            </a:lvl9pPr>
          </a:lstStyle>
          <a:p>
            <a:pPr marL="1828800" lvl="4" indent="0" algn="l">
              <a:lnSpc>
                <a:spcPct val="100000"/>
              </a:lnSpc>
              <a:spcBef>
                <a:spcPts val="500"/>
              </a:spcBef>
              <a:buClr>
                <a:srgbClr val="0D0147"/>
              </a:buClr>
            </a:pPr>
            <a:r>
              <a:rPr lang="hu-HU" sz="2000" dirty="0" smtClean="0">
                <a:solidFill>
                  <a:schemeClr val="tx1"/>
                </a:solidFill>
              </a:rPr>
              <a:t>2006</a:t>
            </a:r>
            <a:r>
              <a:rPr lang="hu-HU" sz="2000" b="0" dirty="0" smtClean="0">
                <a:solidFill>
                  <a:schemeClr val="tx1"/>
                </a:solidFill>
              </a:rPr>
              <a:t> </a:t>
            </a:r>
            <a:r>
              <a:rPr lang="hu-HU" sz="2000" b="0" dirty="0">
                <a:solidFill>
                  <a:schemeClr val="tx1"/>
                </a:solidFill>
              </a:rPr>
              <a:t>- </a:t>
            </a:r>
            <a:r>
              <a:rPr lang="hu-HU" sz="2000" b="0" dirty="0" err="1">
                <a:solidFill>
                  <a:schemeClr val="tx1"/>
                </a:solidFill>
              </a:rPr>
              <a:t>Czirkos</a:t>
            </a:r>
            <a:r>
              <a:rPr lang="hu-HU" sz="2000" b="0" dirty="0">
                <a:solidFill>
                  <a:schemeClr val="tx1"/>
                </a:solidFill>
              </a:rPr>
              <a:t> Zoltán (BMGE) - P2P alapú biztonsági szoftver kifejlesztése</a:t>
            </a:r>
            <a:r>
              <a:rPr lang="hu-HU" sz="2000" dirty="0">
                <a:solidFill>
                  <a:schemeClr val="tx1"/>
                </a:solidFill>
              </a:rPr>
              <a:t/>
            </a:r>
            <a:br>
              <a:rPr lang="hu-HU" sz="2000" dirty="0">
                <a:solidFill>
                  <a:schemeClr val="tx1"/>
                </a:solidFill>
              </a:rPr>
            </a:br>
            <a:r>
              <a:rPr lang="hu-HU" sz="2000" dirty="0">
                <a:solidFill>
                  <a:schemeClr val="tx1"/>
                </a:solidFill>
              </a:rPr>
              <a:t>2007</a:t>
            </a:r>
            <a:r>
              <a:rPr lang="hu-HU" sz="2000" b="0" dirty="0">
                <a:solidFill>
                  <a:schemeClr val="tx1"/>
                </a:solidFill>
              </a:rPr>
              <a:t> - Gulyás Gábor György (BMGE) - Anonim csevegő szolgáltatás vizsgálata hagyományos és mobil környezetben</a:t>
            </a:r>
            <a:r>
              <a:rPr lang="hu-HU" sz="2000" dirty="0">
                <a:solidFill>
                  <a:schemeClr val="tx1"/>
                </a:solidFill>
              </a:rPr>
              <a:t/>
            </a:r>
            <a:br>
              <a:rPr lang="hu-HU" sz="2000" dirty="0">
                <a:solidFill>
                  <a:schemeClr val="tx1"/>
                </a:solidFill>
              </a:rPr>
            </a:br>
            <a:r>
              <a:rPr lang="hu-HU" sz="2000" dirty="0">
                <a:solidFill>
                  <a:schemeClr val="tx1"/>
                </a:solidFill>
              </a:rPr>
              <a:t>2007</a:t>
            </a:r>
            <a:r>
              <a:rPr lang="hu-HU" sz="2000" b="0" dirty="0">
                <a:solidFill>
                  <a:schemeClr val="tx1"/>
                </a:solidFill>
              </a:rPr>
              <a:t> – </a:t>
            </a:r>
            <a:r>
              <a:rPr lang="hu-HU" sz="2000" b="0" dirty="0" err="1">
                <a:solidFill>
                  <a:schemeClr val="tx1"/>
                </a:solidFill>
              </a:rPr>
              <a:t>Árva-Szabó</a:t>
            </a:r>
            <a:r>
              <a:rPr lang="hu-HU" sz="2000" b="0" dirty="0">
                <a:solidFill>
                  <a:schemeClr val="tx1"/>
                </a:solidFill>
              </a:rPr>
              <a:t> Péter (PTE) - Munkavállalói személyes adatok kezelésének gyakorlati problémái</a:t>
            </a:r>
            <a:r>
              <a:rPr lang="hu-HU" sz="2000" dirty="0">
                <a:solidFill>
                  <a:schemeClr val="tx1"/>
                </a:solidFill>
              </a:rPr>
              <a:t/>
            </a:r>
            <a:br>
              <a:rPr lang="hu-HU" sz="2000" dirty="0">
                <a:solidFill>
                  <a:schemeClr val="tx1"/>
                </a:solidFill>
              </a:rPr>
            </a:br>
            <a:r>
              <a:rPr lang="hu-HU" sz="2000" dirty="0">
                <a:solidFill>
                  <a:schemeClr val="tx1"/>
                </a:solidFill>
              </a:rPr>
              <a:t>2008</a:t>
            </a:r>
            <a:r>
              <a:rPr lang="hu-HU" sz="2000" b="0" dirty="0">
                <a:solidFill>
                  <a:schemeClr val="tx1"/>
                </a:solidFill>
              </a:rPr>
              <a:t> - </a:t>
            </a:r>
            <a:r>
              <a:rPr lang="hu-HU" sz="2000" b="0" dirty="0" err="1">
                <a:solidFill>
                  <a:schemeClr val="tx1"/>
                </a:solidFill>
              </a:rPr>
              <a:t>Cserbák</a:t>
            </a:r>
            <a:r>
              <a:rPr lang="hu-HU" sz="2000" b="0" dirty="0">
                <a:solidFill>
                  <a:schemeClr val="tx1"/>
                </a:solidFill>
              </a:rPr>
              <a:t> Márton (BMGE) - „</a:t>
            </a:r>
            <a:r>
              <a:rPr lang="hu-HU" sz="2000" b="0" dirty="0" err="1">
                <a:solidFill>
                  <a:schemeClr val="tx1"/>
                </a:solidFill>
              </a:rPr>
              <a:t>Lightweight</a:t>
            </a:r>
            <a:r>
              <a:rPr lang="hu-HU" sz="2000" b="0" dirty="0">
                <a:solidFill>
                  <a:schemeClr val="tx1"/>
                </a:solidFill>
              </a:rPr>
              <a:t>” biztonsági megoldás rádiófrekvenciás azonosítással támogatott elektronikus kereskedelmi környezetben</a:t>
            </a:r>
            <a:r>
              <a:rPr lang="hu-HU" sz="2000" dirty="0">
                <a:solidFill>
                  <a:schemeClr val="tx1"/>
                </a:solidFill>
              </a:rPr>
              <a:t/>
            </a:r>
            <a:br>
              <a:rPr lang="hu-HU" sz="2000" dirty="0">
                <a:solidFill>
                  <a:schemeClr val="tx1"/>
                </a:solidFill>
              </a:rPr>
            </a:br>
            <a:r>
              <a:rPr lang="hu-HU" sz="2000" dirty="0">
                <a:solidFill>
                  <a:schemeClr val="tx1"/>
                </a:solidFill>
              </a:rPr>
              <a:t>2008</a:t>
            </a:r>
            <a:r>
              <a:rPr lang="hu-HU" sz="2000" b="0" dirty="0">
                <a:solidFill>
                  <a:schemeClr val="tx1"/>
                </a:solidFill>
              </a:rPr>
              <a:t> – </a:t>
            </a:r>
            <a:r>
              <a:rPr lang="hu-HU" sz="2000" b="0" dirty="0" err="1">
                <a:solidFill>
                  <a:schemeClr val="tx1"/>
                </a:solidFill>
              </a:rPr>
              <a:t>Gábri</a:t>
            </a:r>
            <a:r>
              <a:rPr lang="hu-HU" sz="2000" b="0" dirty="0">
                <a:solidFill>
                  <a:schemeClr val="tx1"/>
                </a:solidFill>
              </a:rPr>
              <a:t> Máté (ZMNE) – Az információ hatása a XXI. század biztonságára</a:t>
            </a:r>
            <a:r>
              <a:rPr lang="hu-HU" sz="2000" dirty="0">
                <a:solidFill>
                  <a:schemeClr val="tx1"/>
                </a:solidFill>
              </a:rPr>
              <a:t/>
            </a:r>
            <a:br>
              <a:rPr lang="hu-HU" sz="2000" dirty="0">
                <a:solidFill>
                  <a:schemeClr val="tx1"/>
                </a:solidFill>
              </a:rPr>
            </a:br>
            <a:r>
              <a:rPr lang="hu-HU" sz="2000" dirty="0">
                <a:solidFill>
                  <a:schemeClr val="tx1"/>
                </a:solidFill>
              </a:rPr>
              <a:t>2009</a:t>
            </a:r>
            <a:r>
              <a:rPr lang="hu-HU" sz="2000" b="0" dirty="0">
                <a:solidFill>
                  <a:schemeClr val="tx1"/>
                </a:solidFill>
              </a:rPr>
              <a:t> – Ravasz Csaba (DF) – Digitális aláírás megvalósítása vállalati környezetben</a:t>
            </a:r>
            <a:r>
              <a:rPr lang="hu-HU" sz="2000" dirty="0">
                <a:solidFill>
                  <a:schemeClr val="tx1"/>
                </a:solidFill>
              </a:rPr>
              <a:t/>
            </a:r>
            <a:br>
              <a:rPr lang="hu-HU" sz="2000" dirty="0">
                <a:solidFill>
                  <a:schemeClr val="tx1"/>
                </a:solidFill>
              </a:rPr>
            </a:br>
            <a:r>
              <a:rPr lang="hu-HU" sz="2000" dirty="0">
                <a:solidFill>
                  <a:schemeClr val="tx1"/>
                </a:solidFill>
              </a:rPr>
              <a:t>2009</a:t>
            </a:r>
            <a:r>
              <a:rPr lang="hu-HU" sz="2000" b="0" dirty="0">
                <a:solidFill>
                  <a:schemeClr val="tx1"/>
                </a:solidFill>
              </a:rPr>
              <a:t> – Horváth Bence (BCE) – </a:t>
            </a:r>
            <a:r>
              <a:rPr lang="hu-HU" sz="2000" b="0" dirty="0" err="1">
                <a:solidFill>
                  <a:schemeClr val="tx1"/>
                </a:solidFill>
              </a:rPr>
              <a:t>Identity</a:t>
            </a:r>
            <a:r>
              <a:rPr lang="hu-HU" sz="2000" b="0" dirty="0">
                <a:solidFill>
                  <a:schemeClr val="tx1"/>
                </a:solidFill>
              </a:rPr>
              <a:t> management (Üzleti előnyök – technológiai kockázatok)</a:t>
            </a:r>
            <a:r>
              <a:rPr lang="hu-HU" sz="2000" dirty="0">
                <a:solidFill>
                  <a:schemeClr val="tx1"/>
                </a:solidFill>
              </a:rPr>
              <a:t/>
            </a:r>
            <a:br>
              <a:rPr lang="hu-HU" sz="2000" dirty="0">
                <a:solidFill>
                  <a:schemeClr val="tx1"/>
                </a:solidFill>
              </a:rPr>
            </a:br>
            <a:r>
              <a:rPr lang="hu-HU" sz="2000" dirty="0">
                <a:solidFill>
                  <a:schemeClr val="tx1"/>
                </a:solidFill>
              </a:rPr>
              <a:t>2010</a:t>
            </a:r>
            <a:r>
              <a:rPr lang="hu-HU" sz="2000" b="0" dirty="0">
                <a:solidFill>
                  <a:schemeClr val="tx1"/>
                </a:solidFill>
              </a:rPr>
              <a:t> – Füzesi Tamás (BCE) – Hálózati biztonság</a:t>
            </a:r>
            <a:r>
              <a:rPr lang="hu-HU" sz="2000" dirty="0">
                <a:solidFill>
                  <a:schemeClr val="tx1"/>
                </a:solidFill>
              </a:rPr>
              <a:t/>
            </a:r>
            <a:br>
              <a:rPr lang="hu-HU" sz="2000" dirty="0">
                <a:solidFill>
                  <a:schemeClr val="tx1"/>
                </a:solidFill>
              </a:rPr>
            </a:br>
            <a:r>
              <a:rPr lang="hu-HU" sz="2000" dirty="0">
                <a:solidFill>
                  <a:schemeClr val="tx1"/>
                </a:solidFill>
              </a:rPr>
              <a:t>2010</a:t>
            </a:r>
            <a:r>
              <a:rPr lang="hu-HU" sz="2000" b="0" dirty="0">
                <a:solidFill>
                  <a:schemeClr val="tx1"/>
                </a:solidFill>
              </a:rPr>
              <a:t> – Paulik Tamás (BMGE) – Kliensoldali webes tartalomtitkosító eszköz készítése</a:t>
            </a:r>
            <a:r>
              <a:rPr lang="hu-HU" sz="2000" dirty="0">
                <a:solidFill>
                  <a:schemeClr val="tx1"/>
                </a:solidFill>
              </a:rPr>
              <a:t/>
            </a:r>
            <a:br>
              <a:rPr lang="hu-HU" sz="2000" dirty="0">
                <a:solidFill>
                  <a:schemeClr val="tx1"/>
                </a:solidFill>
              </a:rPr>
            </a:br>
            <a:endParaRPr lang="hu-HU" altLang="hu-HU" sz="2400" b="0" dirty="0">
              <a:solidFill>
                <a:schemeClr val="tx1"/>
              </a:solidFill>
            </a:endParaRPr>
          </a:p>
        </p:txBody>
      </p:sp>
      <p:pic>
        <p:nvPicPr>
          <p:cNvPr id="9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464" y="2492895"/>
            <a:ext cx="2012950" cy="29818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628174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stomShape 2"/>
          <p:cNvSpPr/>
          <p:nvPr/>
        </p:nvSpPr>
        <p:spPr>
          <a:xfrm>
            <a:off x="848544" y="76320"/>
            <a:ext cx="9057216" cy="609120"/>
          </a:xfrm>
          <a:prstGeom prst="rect">
            <a:avLst/>
          </a:prstGeom>
          <a:noFill/>
        </p:spPr>
        <p:txBody>
          <a:bodyPr lIns="90000" tIns="45000" rIns="90000" bIns="45000" anchor="ctr"/>
          <a:lstStyle/>
          <a:p>
            <a:pPr algn="ctr">
              <a:lnSpc>
                <a:spcPct val="100000"/>
              </a:lnSpc>
            </a:pPr>
            <a:r>
              <a:rPr lang="hu-HU" sz="2400" b="1" dirty="0" smtClean="0">
                <a:solidFill>
                  <a:srgbClr val="0D0147"/>
                </a:solidFill>
                <a:latin typeface="Arial"/>
              </a:rPr>
              <a:t>A PÁLYÁZAT </a:t>
            </a:r>
            <a:r>
              <a:rPr lang="hu-HU" sz="2400" b="1" dirty="0" smtClean="0">
                <a:solidFill>
                  <a:srgbClr val="0D0147"/>
                </a:solidFill>
                <a:latin typeface="Arial"/>
              </a:rPr>
              <a:t>EDDIGI NYERTESEI</a:t>
            </a:r>
            <a:endParaRPr sz="2400" dirty="0"/>
          </a:p>
        </p:txBody>
      </p:sp>
      <p:sp>
        <p:nvSpPr>
          <p:cNvPr id="8" name="Text Box 4"/>
          <p:cNvSpPr txBox="1">
            <a:spLocks noChangeArrowheads="1"/>
          </p:cNvSpPr>
          <p:nvPr/>
        </p:nvSpPr>
        <p:spPr bwMode="auto">
          <a:xfrm>
            <a:off x="344488" y="717000"/>
            <a:ext cx="9506744" cy="5738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/>
          <a:lstStyle>
            <a:defPPr>
              <a:defRPr lang="en-GB"/>
            </a:defPPr>
            <a:lvl1pPr algn="ctr" defTabSz="449263" rtl="0" fontAlgn="base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b="1" kern="1200">
                <a:solidFill>
                  <a:schemeClr val="bg1"/>
                </a:solidFill>
                <a:latin typeface="Times New Roman" pitchFamily="16" charset="0"/>
                <a:ea typeface="Microsoft YaHei" charset="-122"/>
                <a:cs typeface="+mn-cs"/>
              </a:defRPr>
            </a:lvl1pPr>
            <a:lvl2pPr marL="742950" indent="-285750" algn="ctr" defTabSz="449263" rtl="0" fontAlgn="base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b="1" kern="1200">
                <a:solidFill>
                  <a:schemeClr val="bg1"/>
                </a:solidFill>
                <a:latin typeface="Times New Roman" pitchFamily="16" charset="0"/>
                <a:ea typeface="Microsoft YaHei" charset="-122"/>
                <a:cs typeface="+mn-cs"/>
              </a:defRPr>
            </a:lvl2pPr>
            <a:lvl3pPr marL="1143000" indent="-228600" algn="ctr" defTabSz="449263" rtl="0" fontAlgn="base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b="1" kern="1200">
                <a:solidFill>
                  <a:schemeClr val="bg1"/>
                </a:solidFill>
                <a:latin typeface="Times New Roman" pitchFamily="16" charset="0"/>
                <a:ea typeface="Microsoft YaHei" charset="-122"/>
                <a:cs typeface="+mn-cs"/>
              </a:defRPr>
            </a:lvl3pPr>
            <a:lvl4pPr marL="1600200" indent="-228600" algn="ctr" defTabSz="449263" rtl="0" fontAlgn="base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b="1" kern="1200">
                <a:solidFill>
                  <a:schemeClr val="bg1"/>
                </a:solidFill>
                <a:latin typeface="Times New Roman" pitchFamily="16" charset="0"/>
                <a:ea typeface="Microsoft YaHei" charset="-122"/>
                <a:cs typeface="+mn-cs"/>
              </a:defRPr>
            </a:lvl4pPr>
            <a:lvl5pPr marL="2057400" indent="-228600" algn="ctr" defTabSz="449263" rtl="0" fontAlgn="base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b="1" kern="1200">
                <a:solidFill>
                  <a:schemeClr val="bg1"/>
                </a:solidFill>
                <a:latin typeface="Times New Roman" pitchFamily="16" charset="0"/>
                <a:ea typeface="Microsoft YaHei" charset="-122"/>
                <a:cs typeface="+mn-cs"/>
              </a:defRPr>
            </a:lvl5pPr>
            <a:lvl6pPr marL="2286000" algn="l" defTabSz="914400" rtl="0" eaLnBrk="1" latinLnBrk="0" hangingPunct="1">
              <a:defRPr b="1" kern="1200">
                <a:solidFill>
                  <a:schemeClr val="bg1"/>
                </a:solidFill>
                <a:latin typeface="Times New Roman" pitchFamily="16" charset="0"/>
                <a:ea typeface="Microsoft YaHei" charset="-122"/>
                <a:cs typeface="+mn-cs"/>
              </a:defRPr>
            </a:lvl6pPr>
            <a:lvl7pPr marL="2743200" algn="l" defTabSz="914400" rtl="0" eaLnBrk="1" latinLnBrk="0" hangingPunct="1">
              <a:defRPr b="1" kern="1200">
                <a:solidFill>
                  <a:schemeClr val="bg1"/>
                </a:solidFill>
                <a:latin typeface="Times New Roman" pitchFamily="16" charset="0"/>
                <a:ea typeface="Microsoft YaHei" charset="-122"/>
                <a:cs typeface="+mn-cs"/>
              </a:defRPr>
            </a:lvl7pPr>
            <a:lvl8pPr marL="3200400" algn="l" defTabSz="914400" rtl="0" eaLnBrk="1" latinLnBrk="0" hangingPunct="1">
              <a:defRPr b="1" kern="1200">
                <a:solidFill>
                  <a:schemeClr val="bg1"/>
                </a:solidFill>
                <a:latin typeface="Times New Roman" pitchFamily="16" charset="0"/>
                <a:ea typeface="Microsoft YaHei" charset="-122"/>
                <a:cs typeface="+mn-cs"/>
              </a:defRPr>
            </a:lvl8pPr>
            <a:lvl9pPr marL="3657600" algn="l" defTabSz="914400" rtl="0" eaLnBrk="1" latinLnBrk="0" hangingPunct="1">
              <a:defRPr b="1" kern="1200">
                <a:solidFill>
                  <a:schemeClr val="bg1"/>
                </a:solidFill>
                <a:latin typeface="Times New Roman" pitchFamily="16" charset="0"/>
                <a:ea typeface="Microsoft YaHei" charset="-122"/>
                <a:cs typeface="+mn-cs"/>
              </a:defRPr>
            </a:lvl9pPr>
          </a:lstStyle>
          <a:p>
            <a:pPr marL="1828800" lvl="4" indent="0" algn="l">
              <a:lnSpc>
                <a:spcPct val="100000"/>
              </a:lnSpc>
              <a:spcBef>
                <a:spcPts val="500"/>
              </a:spcBef>
              <a:buClr>
                <a:srgbClr val="0D0147"/>
              </a:buClr>
            </a:pPr>
            <a:r>
              <a:rPr lang="hu-HU" sz="2000" dirty="0">
                <a:solidFill>
                  <a:schemeClr val="tx1"/>
                </a:solidFill>
              </a:rPr>
              <a:t>2011</a:t>
            </a:r>
            <a:r>
              <a:rPr lang="hu-HU" sz="2000" b="0" dirty="0">
                <a:solidFill>
                  <a:schemeClr val="tx1"/>
                </a:solidFill>
              </a:rPr>
              <a:t> – Besenyei Tamás (BMGE) – A webes tartalmakban alkalmazható </a:t>
            </a:r>
            <a:r>
              <a:rPr lang="hu-HU" sz="2000" b="0" dirty="0" err="1">
                <a:solidFill>
                  <a:schemeClr val="tx1"/>
                </a:solidFill>
              </a:rPr>
              <a:t>szteganográfiai</a:t>
            </a:r>
            <a:r>
              <a:rPr lang="hu-HU" sz="2000" b="0" dirty="0">
                <a:solidFill>
                  <a:schemeClr val="tx1"/>
                </a:solidFill>
              </a:rPr>
              <a:t> módszerek </a:t>
            </a:r>
            <a:r>
              <a:rPr lang="hu-HU" sz="2000" b="0" dirty="0" smtClean="0">
                <a:solidFill>
                  <a:schemeClr val="tx1"/>
                </a:solidFill>
              </a:rPr>
              <a:t>vizsgálata</a:t>
            </a:r>
            <a:endParaRPr lang="hu-HU" altLang="hu-HU" sz="2400" b="0" dirty="0">
              <a:solidFill>
                <a:schemeClr val="tx1"/>
              </a:solidFill>
            </a:endParaRPr>
          </a:p>
          <a:p>
            <a:pPr marL="1828800" lvl="4" indent="0" algn="l">
              <a:lnSpc>
                <a:spcPct val="100000"/>
              </a:lnSpc>
              <a:spcBef>
                <a:spcPts val="500"/>
              </a:spcBef>
              <a:buClr>
                <a:srgbClr val="0D0147"/>
              </a:buClr>
            </a:pPr>
            <a:r>
              <a:rPr lang="hu-HU" sz="2000" dirty="0" smtClean="0">
                <a:solidFill>
                  <a:schemeClr val="tx1"/>
                </a:solidFill>
              </a:rPr>
              <a:t>2012</a:t>
            </a:r>
            <a:r>
              <a:rPr lang="hu-HU" sz="2000" b="0" dirty="0" smtClean="0">
                <a:solidFill>
                  <a:schemeClr val="tx1"/>
                </a:solidFill>
              </a:rPr>
              <a:t> </a:t>
            </a:r>
            <a:r>
              <a:rPr lang="hu-HU" sz="2000" b="0" dirty="0">
                <a:solidFill>
                  <a:schemeClr val="tx1"/>
                </a:solidFill>
              </a:rPr>
              <a:t>– Boda Károlynak (BMGE) – </a:t>
            </a:r>
            <a:r>
              <a:rPr lang="hu-HU" sz="2000" b="0" dirty="0" err="1">
                <a:solidFill>
                  <a:schemeClr val="tx1"/>
                </a:solidFill>
              </a:rPr>
              <a:t>Böngészőfüggetlen</a:t>
            </a:r>
            <a:r>
              <a:rPr lang="hu-HU" sz="2000" b="0" dirty="0">
                <a:solidFill>
                  <a:schemeClr val="tx1"/>
                </a:solidFill>
              </a:rPr>
              <a:t> rendszerujjlenyomat, mint webes nyomkövetési módszer kidolgozása és vizsgálata</a:t>
            </a:r>
            <a:r>
              <a:rPr lang="hu-HU" sz="2000" dirty="0">
                <a:solidFill>
                  <a:schemeClr val="tx1"/>
                </a:solidFill>
              </a:rPr>
              <a:t/>
            </a:r>
            <a:br>
              <a:rPr lang="hu-HU" sz="2000" dirty="0">
                <a:solidFill>
                  <a:schemeClr val="tx1"/>
                </a:solidFill>
              </a:rPr>
            </a:br>
            <a:r>
              <a:rPr lang="hu-HU" sz="2000" dirty="0">
                <a:solidFill>
                  <a:schemeClr val="tx1"/>
                </a:solidFill>
              </a:rPr>
              <a:t>2013</a:t>
            </a:r>
            <a:r>
              <a:rPr lang="hu-HU" sz="2000" b="0" dirty="0">
                <a:solidFill>
                  <a:schemeClr val="tx1"/>
                </a:solidFill>
              </a:rPr>
              <a:t> – </a:t>
            </a:r>
            <a:r>
              <a:rPr lang="hu-HU" sz="2000" b="0" dirty="0" err="1">
                <a:solidFill>
                  <a:schemeClr val="tx1"/>
                </a:solidFill>
              </a:rPr>
              <a:t>Paráda</a:t>
            </a:r>
            <a:r>
              <a:rPr lang="hu-HU" sz="2000" b="0" dirty="0">
                <a:solidFill>
                  <a:schemeClr val="tx1"/>
                </a:solidFill>
              </a:rPr>
              <a:t> István (NKE) - A hálózatbiztonság vizsgálata a hálózati eszközöket érintő támadások gyakorlati szimulációin keresztül</a:t>
            </a:r>
            <a:r>
              <a:rPr lang="hu-HU" sz="2000" dirty="0">
                <a:solidFill>
                  <a:schemeClr val="tx1"/>
                </a:solidFill>
              </a:rPr>
              <a:t/>
            </a:r>
            <a:br>
              <a:rPr lang="hu-HU" sz="2000" dirty="0">
                <a:solidFill>
                  <a:schemeClr val="tx1"/>
                </a:solidFill>
              </a:rPr>
            </a:br>
            <a:r>
              <a:rPr lang="hu-HU" sz="2000" dirty="0">
                <a:solidFill>
                  <a:schemeClr val="tx1"/>
                </a:solidFill>
              </a:rPr>
              <a:t>2013</a:t>
            </a:r>
            <a:r>
              <a:rPr lang="hu-HU" sz="2000" b="0" dirty="0">
                <a:solidFill>
                  <a:schemeClr val="tx1"/>
                </a:solidFill>
              </a:rPr>
              <a:t> - </a:t>
            </a:r>
            <a:r>
              <a:rPr lang="hu-HU" sz="2000" b="0" dirty="0" err="1">
                <a:solidFill>
                  <a:schemeClr val="tx1"/>
                </a:solidFill>
              </a:rPr>
              <a:t>Dinya</a:t>
            </a:r>
            <a:r>
              <a:rPr lang="hu-HU" sz="2000" b="0" dirty="0">
                <a:solidFill>
                  <a:schemeClr val="tx1"/>
                </a:solidFill>
              </a:rPr>
              <a:t> Péter (BCE) – Jelszavak használatával kapcsolatos megoldások, módszerek és szokások elemzése</a:t>
            </a:r>
            <a:r>
              <a:rPr lang="hu-HU" sz="2000" dirty="0">
                <a:solidFill>
                  <a:schemeClr val="tx1"/>
                </a:solidFill>
              </a:rPr>
              <a:t/>
            </a:r>
            <a:br>
              <a:rPr lang="hu-HU" sz="2000" dirty="0">
                <a:solidFill>
                  <a:schemeClr val="tx1"/>
                </a:solidFill>
              </a:rPr>
            </a:br>
            <a:r>
              <a:rPr lang="hu-HU" sz="2000" dirty="0">
                <a:solidFill>
                  <a:schemeClr val="tx1"/>
                </a:solidFill>
              </a:rPr>
              <a:t>2014</a:t>
            </a:r>
            <a:r>
              <a:rPr lang="hu-HU" sz="2000" b="0" dirty="0">
                <a:solidFill>
                  <a:schemeClr val="tx1"/>
                </a:solidFill>
              </a:rPr>
              <a:t> – Szerencsés Ákos (BMGE) – Webes egér </a:t>
            </a:r>
            <a:r>
              <a:rPr lang="hu-HU" sz="2000" b="0" dirty="0" err="1">
                <a:solidFill>
                  <a:schemeClr val="tx1"/>
                </a:solidFill>
              </a:rPr>
              <a:t>hőtérképek</a:t>
            </a:r>
            <a:r>
              <a:rPr lang="hu-HU" sz="2000" b="0" dirty="0">
                <a:solidFill>
                  <a:schemeClr val="tx1"/>
                </a:solidFill>
              </a:rPr>
              <a:t> készítése és elemzése</a:t>
            </a:r>
            <a:r>
              <a:rPr lang="hu-HU" sz="2000" dirty="0">
                <a:solidFill>
                  <a:schemeClr val="tx1"/>
                </a:solidFill>
              </a:rPr>
              <a:t/>
            </a:r>
            <a:br>
              <a:rPr lang="hu-HU" sz="2000" dirty="0">
                <a:solidFill>
                  <a:schemeClr val="tx1"/>
                </a:solidFill>
              </a:rPr>
            </a:br>
            <a:r>
              <a:rPr lang="hu-HU" sz="2000" dirty="0">
                <a:solidFill>
                  <a:schemeClr val="tx1"/>
                </a:solidFill>
              </a:rPr>
              <a:t>2015</a:t>
            </a:r>
            <a:r>
              <a:rPr lang="hu-HU" sz="2000" b="0" dirty="0">
                <a:solidFill>
                  <a:schemeClr val="tx1"/>
                </a:solidFill>
              </a:rPr>
              <a:t> –Szegedi Péter (NKE) Kriptográfia egy hallgató szemszögéből</a:t>
            </a:r>
            <a:r>
              <a:rPr lang="hu-HU" sz="2000" dirty="0">
                <a:solidFill>
                  <a:schemeClr val="tx1"/>
                </a:solidFill>
              </a:rPr>
              <a:t/>
            </a:r>
            <a:br>
              <a:rPr lang="hu-HU" sz="2000" dirty="0">
                <a:solidFill>
                  <a:schemeClr val="tx1"/>
                </a:solidFill>
              </a:rPr>
            </a:br>
            <a:r>
              <a:rPr lang="hu-HU" sz="2000" dirty="0">
                <a:solidFill>
                  <a:schemeClr val="tx1"/>
                </a:solidFill>
              </a:rPr>
              <a:t>2015</a:t>
            </a:r>
            <a:r>
              <a:rPr lang="hu-HU" sz="2000" b="0" dirty="0">
                <a:solidFill>
                  <a:schemeClr val="tx1"/>
                </a:solidFill>
              </a:rPr>
              <a:t> – Simon Benedek (BMGE) – Strukturális </a:t>
            </a:r>
            <a:r>
              <a:rPr lang="hu-HU" sz="2000" b="0" dirty="0" err="1">
                <a:solidFill>
                  <a:schemeClr val="tx1"/>
                </a:solidFill>
              </a:rPr>
              <a:t>deanonimizációs</a:t>
            </a:r>
            <a:r>
              <a:rPr lang="hu-HU" sz="2000" b="0" dirty="0">
                <a:solidFill>
                  <a:schemeClr val="tx1"/>
                </a:solidFill>
              </a:rPr>
              <a:t> algoritmusok elemzése és </a:t>
            </a:r>
            <a:r>
              <a:rPr lang="hu-HU" sz="2000" b="0" dirty="0" smtClean="0">
                <a:solidFill>
                  <a:schemeClr val="tx1"/>
                </a:solidFill>
              </a:rPr>
              <a:t>fejlesztése</a:t>
            </a:r>
          </a:p>
          <a:p>
            <a:pPr marL="1828800" lvl="4" indent="0" algn="l">
              <a:lnSpc>
                <a:spcPct val="100000"/>
              </a:lnSpc>
              <a:spcBef>
                <a:spcPts val="500"/>
              </a:spcBef>
              <a:buClr>
                <a:srgbClr val="0D0147"/>
              </a:buClr>
            </a:pPr>
            <a:r>
              <a:rPr lang="hu-HU" altLang="hu-HU" sz="2000" dirty="0" smtClean="0">
                <a:solidFill>
                  <a:schemeClr val="tx1"/>
                </a:solidFill>
              </a:rPr>
              <a:t>2016</a:t>
            </a:r>
            <a:r>
              <a:rPr lang="hu-HU" altLang="hu-HU" sz="2000" b="0" dirty="0" smtClean="0">
                <a:solidFill>
                  <a:schemeClr val="tx1"/>
                </a:solidFill>
              </a:rPr>
              <a:t> - </a:t>
            </a:r>
            <a:endParaRPr lang="hu-HU" altLang="hu-HU" sz="2400" b="0" dirty="0">
              <a:solidFill>
                <a:schemeClr val="tx1"/>
              </a:solidFill>
            </a:endParaRPr>
          </a:p>
        </p:txBody>
      </p:sp>
      <p:pic>
        <p:nvPicPr>
          <p:cNvPr id="9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464" y="2492895"/>
            <a:ext cx="2012950" cy="29818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278374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1522</TotalTime>
  <Words>316</Words>
  <Application>Microsoft Office PowerPoint</Application>
  <PresentationFormat>A4 (210x297 mm)</PresentationFormat>
  <Paragraphs>135</Paragraphs>
  <Slides>10</Slides>
  <Notes>8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9</vt:i4>
      </vt:variant>
      <vt:variant>
        <vt:lpstr>Téma</vt:lpstr>
      </vt:variant>
      <vt:variant>
        <vt:i4>3</vt:i4>
      </vt:variant>
      <vt:variant>
        <vt:lpstr>Diacímek</vt:lpstr>
      </vt:variant>
      <vt:variant>
        <vt:i4>10</vt:i4>
      </vt:variant>
    </vt:vector>
  </HeadingPairs>
  <TitlesOfParts>
    <vt:vector size="22" baseType="lpstr">
      <vt:lpstr>Microsoft YaHei</vt:lpstr>
      <vt:lpstr>SimSun</vt:lpstr>
      <vt:lpstr>Arial</vt:lpstr>
      <vt:lpstr>Calibri</vt:lpstr>
      <vt:lpstr>DejaVu Sans</vt:lpstr>
      <vt:lpstr>StarSymbol</vt:lpstr>
      <vt:lpstr>Tahoma</vt:lpstr>
      <vt:lpstr>Times New Roman</vt:lpstr>
      <vt:lpstr>Wingdings</vt:lpstr>
      <vt:lpstr>Office Theme</vt:lpstr>
      <vt:lpstr>Office Theme</vt:lpstr>
      <vt:lpstr>Office Theme</vt:lpstr>
      <vt:lpstr>PowerPoint bemutató</vt:lpstr>
      <vt:lpstr>PowerPoint bemutató</vt:lpstr>
      <vt:lpstr>A HONLAP: www.hetpecset.hu</vt:lpstr>
      <vt:lpstr>A HONLAP: www.hetpecset.hu</vt:lpstr>
      <vt:lpstr>Aktualitások: teszteltek</vt:lpstr>
      <vt:lpstr>PowerPoint bemutató</vt:lpstr>
      <vt:lpstr>PowerPoint bemutató</vt:lpstr>
      <vt:lpstr>PowerPoint bemutató</vt:lpstr>
      <vt:lpstr>PowerPoint bemutató</vt:lpstr>
      <vt:lpstr>PowerPoint bemutató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bemutató</dc:title>
  <dc:creator>Tarján Gábor</dc:creator>
  <cp:lastModifiedBy>Gasparetz András</cp:lastModifiedBy>
  <cp:revision>97</cp:revision>
  <cp:lastPrinted>2016-01-20T05:40:47Z</cp:lastPrinted>
  <dcterms:modified xsi:type="dcterms:W3CDTF">2016-09-20T09:44:50Z</dcterms:modified>
</cp:coreProperties>
</file>