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15"/>
  </p:notesMasterIdLst>
  <p:handoutMasterIdLst>
    <p:handoutMasterId r:id="rId16"/>
  </p:handoutMasterIdLst>
  <p:sldIdLst>
    <p:sldId id="312" r:id="rId3"/>
    <p:sldId id="257" r:id="rId4"/>
    <p:sldId id="310" r:id="rId5"/>
    <p:sldId id="272" r:id="rId6"/>
    <p:sldId id="274" r:id="rId7"/>
    <p:sldId id="296" r:id="rId8"/>
    <p:sldId id="311" r:id="rId9"/>
    <p:sldId id="309" r:id="rId10"/>
    <p:sldId id="261" r:id="rId11"/>
    <p:sldId id="283" r:id="rId12"/>
    <p:sldId id="282" r:id="rId13"/>
    <p:sldId id="275" r:id="rId14"/>
  </p:sldIdLst>
  <p:sldSz cx="9906000" cy="6858000" type="A4"/>
  <p:notesSz cx="6858000" cy="9945688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7F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908" autoAdjust="0"/>
  </p:normalViewPr>
  <p:slideViewPr>
    <p:cSldViewPr>
      <p:cViewPr varScale="1">
        <p:scale>
          <a:sx n="93" d="100"/>
          <a:sy n="93" d="100"/>
        </p:scale>
        <p:origin x="1902" y="7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microsoft.com/office/2016/11/relationships/changesInfo" Target="changesInfos/changesInfo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rján Gábor" userId="6f1b60f9-b596-4d7c-8308-a6127a833ddb" providerId="ADAL" clId="{80BE5CD3-DE3F-45DB-83BE-034BCC02F61A}"/>
    <pc:docChg chg="custSel modSld">
      <pc:chgData name="Tarján Gábor" userId="6f1b60f9-b596-4d7c-8308-a6127a833ddb" providerId="ADAL" clId="{80BE5CD3-DE3F-45DB-83BE-034BCC02F61A}" dt="2026-05-12T09:55:41.717" v="127" actId="20577"/>
      <pc:docMkLst>
        <pc:docMk/>
      </pc:docMkLst>
      <pc:sldChg chg="addSp delSp modSp mod">
        <pc:chgData name="Tarján Gábor" userId="6f1b60f9-b596-4d7c-8308-a6127a833ddb" providerId="ADAL" clId="{80BE5CD3-DE3F-45DB-83BE-034BCC02F61A}" dt="2026-05-12T08:48:36.338" v="47" actId="13926"/>
        <pc:sldMkLst>
          <pc:docMk/>
          <pc:sldMk cId="4111446238" sldId="282"/>
        </pc:sldMkLst>
        <pc:spChg chg="mod">
          <ac:chgData name="Tarján Gábor" userId="6f1b60f9-b596-4d7c-8308-a6127a833ddb" providerId="ADAL" clId="{80BE5CD3-DE3F-45DB-83BE-034BCC02F61A}" dt="2026-05-12T08:48:36.338" v="47" actId="13926"/>
          <ac:spMkLst>
            <pc:docMk/>
            <pc:sldMk cId="4111446238" sldId="282"/>
            <ac:spMk id="2" creationId="{701EAA1E-70F6-47BD-8B1E-452D89C45B75}"/>
          </ac:spMkLst>
        </pc:spChg>
        <pc:picChg chg="del">
          <ac:chgData name="Tarján Gábor" userId="6f1b60f9-b596-4d7c-8308-a6127a833ddb" providerId="ADAL" clId="{80BE5CD3-DE3F-45DB-83BE-034BCC02F61A}" dt="2026-05-12T08:47:43.083" v="43" actId="478"/>
          <ac:picMkLst>
            <pc:docMk/>
            <pc:sldMk cId="4111446238" sldId="282"/>
            <ac:picMk id="4" creationId="{12FF060D-24D5-463F-3200-13949CE27B1E}"/>
          </ac:picMkLst>
        </pc:picChg>
        <pc:picChg chg="add mod">
          <ac:chgData name="Tarján Gábor" userId="6f1b60f9-b596-4d7c-8308-a6127a833ddb" providerId="ADAL" clId="{80BE5CD3-DE3F-45DB-83BE-034BCC02F61A}" dt="2026-05-12T08:47:40.485" v="42" actId="1076"/>
          <ac:picMkLst>
            <pc:docMk/>
            <pc:sldMk cId="4111446238" sldId="282"/>
            <ac:picMk id="6" creationId="{ED77587F-D6A6-4E43-F2B8-0C85C6028B29}"/>
          </ac:picMkLst>
        </pc:picChg>
        <pc:picChg chg="del">
          <ac:chgData name="Tarján Gábor" userId="6f1b60f9-b596-4d7c-8308-a6127a833ddb" providerId="ADAL" clId="{80BE5CD3-DE3F-45DB-83BE-034BCC02F61A}" dt="2026-05-12T08:46:20.990" v="39" actId="478"/>
          <ac:picMkLst>
            <pc:docMk/>
            <pc:sldMk cId="4111446238" sldId="282"/>
            <ac:picMk id="7" creationId="{43BE54DF-2BC7-C4A6-37A0-48248EFAB2E4}"/>
          </ac:picMkLst>
        </pc:picChg>
        <pc:picChg chg="add mod">
          <ac:chgData name="Tarján Gábor" userId="6f1b60f9-b596-4d7c-8308-a6127a833ddb" providerId="ADAL" clId="{80BE5CD3-DE3F-45DB-83BE-034BCC02F61A}" dt="2026-05-12T08:48:31.581" v="46" actId="1076"/>
          <ac:picMkLst>
            <pc:docMk/>
            <pc:sldMk cId="4111446238" sldId="282"/>
            <ac:picMk id="9" creationId="{2145FCC3-CCE0-85E9-DD49-C21462BB1957}"/>
          </ac:picMkLst>
        </pc:picChg>
      </pc:sldChg>
      <pc:sldChg chg="modSp mod">
        <pc:chgData name="Tarján Gábor" userId="6f1b60f9-b596-4d7c-8308-a6127a833ddb" providerId="ADAL" clId="{80BE5CD3-DE3F-45DB-83BE-034BCC02F61A}" dt="2026-05-12T09:55:41.717" v="127" actId="20577"/>
        <pc:sldMkLst>
          <pc:docMk/>
          <pc:sldMk cId="171457595" sldId="309"/>
        </pc:sldMkLst>
        <pc:spChg chg="mod">
          <ac:chgData name="Tarján Gábor" userId="6f1b60f9-b596-4d7c-8308-a6127a833ddb" providerId="ADAL" clId="{80BE5CD3-DE3F-45DB-83BE-034BCC02F61A}" dt="2026-05-12T09:55:41.717" v="127" actId="20577"/>
          <ac:spMkLst>
            <pc:docMk/>
            <pc:sldMk cId="171457595" sldId="309"/>
            <ac:spMk id="2" creationId="{52E7A4A4-CC83-1656-78E4-98EAB6B6CA25}"/>
          </ac:spMkLst>
        </pc:spChg>
        <pc:spChg chg="mod">
          <ac:chgData name="Tarján Gábor" userId="6f1b60f9-b596-4d7c-8308-a6127a833ddb" providerId="ADAL" clId="{80BE5CD3-DE3F-45DB-83BE-034BCC02F61A}" dt="2026-05-12T09:00:26.646" v="121" actId="13926"/>
          <ac:spMkLst>
            <pc:docMk/>
            <pc:sldMk cId="171457595" sldId="309"/>
            <ac:spMk id="3" creationId="{2CFF44D9-8B34-94A4-8590-1A038633A897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1AEBFF-76EF-460F-8233-A494BBCCD3D0}" type="datetimeFigureOut">
              <a:rPr lang="hu-HU" smtClean="0"/>
              <a:t>2026. 05. 12.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447213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9447213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AA4046-E5DA-445F-999C-7E20F4B45A2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391664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hu-HU"/>
              <a:t>A jegyzetformátum szerkesztéséhez kattintson ide</a:t>
            </a:r>
            <a:endParaRPr/>
          </a:p>
        </p:txBody>
      </p:sp>
      <p:sp>
        <p:nvSpPr>
          <p:cNvPr id="127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hu-HU"/>
              <a:t>&lt;élőfej&gt;</a:t>
            </a:r>
            <a:endParaRPr/>
          </a:p>
        </p:txBody>
      </p:sp>
      <p:sp>
        <p:nvSpPr>
          <p:cNvPr id="128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wrap="none" lIns="0" tIns="0" rIns="0" bIns="0"/>
          <a:lstStyle/>
          <a:p>
            <a:pPr algn="r"/>
            <a:r>
              <a:rPr lang="hu-HU"/>
              <a:t>&lt;dátum/idő&gt;</a:t>
            </a:r>
            <a:endParaRPr/>
          </a:p>
        </p:txBody>
      </p:sp>
      <p:sp>
        <p:nvSpPr>
          <p:cNvPr id="129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wrap="none" lIns="0" tIns="0" rIns="0" bIns="0" anchor="b"/>
          <a:lstStyle/>
          <a:p>
            <a:r>
              <a:rPr lang="hu-HU"/>
              <a:t>&lt;élőláb&gt;</a:t>
            </a:r>
            <a:endParaRPr/>
          </a:p>
        </p:txBody>
      </p:sp>
      <p:sp>
        <p:nvSpPr>
          <p:cNvPr id="130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wrap="none" lIns="0" tIns="0" rIns="0" bIns="0" anchor="b"/>
          <a:lstStyle/>
          <a:p>
            <a:pPr algn="r"/>
            <a:fld id="{6E884CB3-57AA-4A42-880B-9405B6238A7F}" type="slidenum">
              <a:rPr lang="hu-H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09710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extShape 1"/>
          <p:cNvSpPr txBox="1"/>
          <p:nvPr/>
        </p:nvSpPr>
        <p:spPr>
          <a:xfrm>
            <a:off x="0" y="1"/>
            <a:ext cx="4317860" cy="342505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hu-HU" sz="1200" b="1">
                <a:solidFill>
                  <a:srgbClr val="0D0147"/>
                </a:solidFill>
                <a:latin typeface="Tahoma"/>
                <a:ea typeface="+mn-ea"/>
              </a:rPr>
              <a:t>Információvédelem Menedzselése LVI. Szakmai Fórum</a:t>
            </a:r>
            <a:endParaRPr/>
          </a:p>
        </p:txBody>
      </p:sp>
      <p:sp>
        <p:nvSpPr>
          <p:cNvPr id="155" name="PlaceHolder 2"/>
          <p:cNvSpPr>
            <a:spLocks noGrp="1"/>
          </p:cNvSpPr>
          <p:nvPr>
            <p:ph type="body"/>
          </p:nvPr>
        </p:nvSpPr>
        <p:spPr>
          <a:xfrm>
            <a:off x="1327727" y="3252063"/>
            <a:ext cx="7306423" cy="308105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241439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extShape 1"/>
          <p:cNvSpPr txBox="1"/>
          <p:nvPr/>
        </p:nvSpPr>
        <p:spPr>
          <a:xfrm>
            <a:off x="0" y="0"/>
            <a:ext cx="2972520" cy="49752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hu-HU" sz="1200" b="1">
                <a:solidFill>
                  <a:srgbClr val="0D0147"/>
                </a:solidFill>
                <a:latin typeface="Tahoma"/>
                <a:ea typeface="+mn-ea"/>
              </a:rPr>
              <a:t>Információvédelem Menedzselése LVI. Szakmai Fórum</a:t>
            </a:r>
            <a:endParaRPr/>
          </a:p>
        </p:txBody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914040" y="4723920"/>
            <a:ext cx="5029920" cy="447552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079484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extShape 1"/>
          <p:cNvSpPr txBox="1"/>
          <p:nvPr/>
        </p:nvSpPr>
        <p:spPr>
          <a:xfrm>
            <a:off x="2" y="0"/>
            <a:ext cx="4279879" cy="340044"/>
          </a:xfrm>
          <a:prstGeom prst="rect">
            <a:avLst/>
          </a:prstGeom>
        </p:spPr>
        <p:txBody>
          <a:bodyPr lIns="90718" tIns="45359" rIns="90718" bIns="45359"/>
          <a:lstStyle/>
          <a:p>
            <a:pPr>
              <a:lnSpc>
                <a:spcPct val="100000"/>
              </a:lnSpc>
            </a:pPr>
            <a:r>
              <a:rPr lang="hu-HU" sz="1200" b="1">
                <a:solidFill>
                  <a:srgbClr val="0D0147"/>
                </a:solidFill>
                <a:latin typeface="Tahoma"/>
              </a:rPr>
              <a:t>Információvédelem Menedzselése LVI. Szakmai Fórum</a:t>
            </a:r>
            <a:endParaRPr/>
          </a:p>
        </p:txBody>
      </p:sp>
      <p:sp>
        <p:nvSpPr>
          <p:cNvPr id="163" name="PlaceHolder 2"/>
          <p:cNvSpPr>
            <a:spLocks noGrp="1"/>
          </p:cNvSpPr>
          <p:nvPr>
            <p:ph type="body"/>
          </p:nvPr>
        </p:nvSpPr>
        <p:spPr>
          <a:xfrm>
            <a:off x="1316051" y="3228703"/>
            <a:ext cx="7242153" cy="305892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448182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3302000" y="857250"/>
            <a:ext cx="334327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Új kiírás és feltételek: vigyázó szemetek…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6E884CB3-57AA-4A42-880B-9405B6238A7F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29827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A8A016-799A-9F2D-C45B-28532A518B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>
            <a:extLst>
              <a:ext uri="{FF2B5EF4-FFF2-40B4-BE49-F238E27FC236}">
                <a16:creationId xmlns:a16="http://schemas.microsoft.com/office/drawing/2014/main" id="{CC1FC9EA-41C3-48D2-4C95-183BE28D36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302000" y="857250"/>
            <a:ext cx="334327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Jegyzetek helye 2">
            <a:extLst>
              <a:ext uri="{FF2B5EF4-FFF2-40B4-BE49-F238E27FC236}">
                <a16:creationId xmlns:a16="http://schemas.microsoft.com/office/drawing/2014/main" id="{7E7C41B2-EDEF-9416-7221-D588A05E11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Új kiírás és feltételek: vigyázó szemetek…</a:t>
            </a: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51C54E98-1B0B-5BE9-A1C7-D808FCB1849E}"/>
              </a:ext>
            </a:extLst>
          </p:cNvPr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6E884CB3-57AA-4A42-880B-9405B6238A7F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904516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138984-129B-B291-00D4-16869C6E07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>
            <a:extLst>
              <a:ext uri="{FF2B5EF4-FFF2-40B4-BE49-F238E27FC236}">
                <a16:creationId xmlns:a16="http://schemas.microsoft.com/office/drawing/2014/main" id="{EADF7D06-476C-4845-48AE-22F5C7E477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311525" y="855663"/>
            <a:ext cx="3338513" cy="2311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Jegyzetek helye 2">
            <a:extLst>
              <a:ext uri="{FF2B5EF4-FFF2-40B4-BE49-F238E27FC236}">
                <a16:creationId xmlns:a16="http://schemas.microsoft.com/office/drawing/2014/main" id="{B221116E-2983-8B21-C7E3-89992B894C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84636FC7-68A6-5E6C-4159-380194D25E21}"/>
              </a:ext>
            </a:extLst>
          </p:cNvPr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6E884CB3-57AA-4A42-880B-9405B6238A7F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184111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extShape 1"/>
          <p:cNvSpPr txBox="1"/>
          <p:nvPr/>
        </p:nvSpPr>
        <p:spPr>
          <a:xfrm>
            <a:off x="2" y="0"/>
            <a:ext cx="4279879" cy="340044"/>
          </a:xfrm>
          <a:prstGeom prst="rect">
            <a:avLst/>
          </a:prstGeom>
        </p:spPr>
        <p:txBody>
          <a:bodyPr lIns="90718" tIns="45359" rIns="90718" bIns="45359"/>
          <a:lstStyle/>
          <a:p>
            <a:pPr>
              <a:lnSpc>
                <a:spcPct val="100000"/>
              </a:lnSpc>
            </a:pPr>
            <a:r>
              <a:rPr lang="hu-HU" sz="1200" b="1">
                <a:solidFill>
                  <a:srgbClr val="0D0147"/>
                </a:solidFill>
                <a:latin typeface="Tahoma"/>
              </a:rPr>
              <a:t>Információvédelem Menedzselése LVI. Szakmai Fórum</a:t>
            </a:r>
            <a:endParaRPr/>
          </a:p>
        </p:txBody>
      </p:sp>
      <p:sp>
        <p:nvSpPr>
          <p:cNvPr id="163" name="PlaceHolder 2"/>
          <p:cNvSpPr>
            <a:spLocks noGrp="1"/>
          </p:cNvSpPr>
          <p:nvPr>
            <p:ph type="body"/>
          </p:nvPr>
        </p:nvSpPr>
        <p:spPr>
          <a:xfrm>
            <a:off x="1316051" y="3228703"/>
            <a:ext cx="7242153" cy="305892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448182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extShape 1"/>
          <p:cNvSpPr txBox="1"/>
          <p:nvPr/>
        </p:nvSpPr>
        <p:spPr>
          <a:xfrm>
            <a:off x="2" y="0"/>
            <a:ext cx="4279879" cy="340044"/>
          </a:xfrm>
          <a:prstGeom prst="rect">
            <a:avLst/>
          </a:prstGeom>
        </p:spPr>
        <p:txBody>
          <a:bodyPr lIns="90718" tIns="45359" rIns="90718" bIns="45359"/>
          <a:lstStyle/>
          <a:p>
            <a:pPr>
              <a:lnSpc>
                <a:spcPct val="100000"/>
              </a:lnSpc>
            </a:pPr>
            <a:r>
              <a:rPr lang="hu-HU" sz="1200" b="1">
                <a:solidFill>
                  <a:srgbClr val="0D0147"/>
                </a:solidFill>
                <a:latin typeface="Tahoma"/>
              </a:rPr>
              <a:t>Információvédelem Menedzselése LVI. Szakmai Fórum</a:t>
            </a:r>
            <a:endParaRPr/>
          </a:p>
        </p:txBody>
      </p:sp>
      <p:sp>
        <p:nvSpPr>
          <p:cNvPr id="163" name="PlaceHolder 2"/>
          <p:cNvSpPr>
            <a:spLocks noGrp="1"/>
          </p:cNvSpPr>
          <p:nvPr>
            <p:ph type="body"/>
          </p:nvPr>
        </p:nvSpPr>
        <p:spPr>
          <a:xfrm>
            <a:off x="1316051" y="3228703"/>
            <a:ext cx="7242153" cy="305892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670186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extShape 1"/>
          <p:cNvSpPr txBox="1"/>
          <p:nvPr/>
        </p:nvSpPr>
        <p:spPr>
          <a:xfrm>
            <a:off x="2" y="0"/>
            <a:ext cx="4279879" cy="340044"/>
          </a:xfrm>
          <a:prstGeom prst="rect">
            <a:avLst/>
          </a:prstGeom>
        </p:spPr>
        <p:txBody>
          <a:bodyPr lIns="90718" tIns="45359" rIns="90718" bIns="45359"/>
          <a:lstStyle/>
          <a:p>
            <a:pPr>
              <a:lnSpc>
                <a:spcPct val="100000"/>
              </a:lnSpc>
            </a:pPr>
            <a:r>
              <a:rPr lang="hu-HU" sz="1200" b="1">
                <a:solidFill>
                  <a:srgbClr val="0D0147"/>
                </a:solidFill>
                <a:latin typeface="Tahoma"/>
              </a:rPr>
              <a:t>Információvédelem Menedzselése LVI. Szakmai Fórum</a:t>
            </a:r>
            <a:endParaRPr/>
          </a:p>
        </p:txBody>
      </p:sp>
      <p:sp>
        <p:nvSpPr>
          <p:cNvPr id="163" name="PlaceHolder 2"/>
          <p:cNvSpPr>
            <a:spLocks noGrp="1"/>
          </p:cNvSpPr>
          <p:nvPr>
            <p:ph type="body"/>
          </p:nvPr>
        </p:nvSpPr>
        <p:spPr>
          <a:xfrm>
            <a:off x="1316051" y="3228703"/>
            <a:ext cx="7242153" cy="305892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44818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95000" y="3681720"/>
            <a:ext cx="89150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506304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49500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40" name="Kép 39"/>
          <p:cNvPicPr/>
          <p:nvPr/>
        </p:nvPicPr>
        <p:blipFill>
          <a:blip r:embed="rId2"/>
          <a:stretch>
            <a:fillRect/>
          </a:stretch>
        </p:blipFill>
        <p:spPr>
          <a:xfrm>
            <a:off x="6049440" y="3681360"/>
            <a:ext cx="2377440" cy="1896840"/>
          </a:xfrm>
          <a:prstGeom prst="rect">
            <a:avLst/>
          </a:prstGeom>
        </p:spPr>
      </p:pic>
      <p:pic>
        <p:nvPicPr>
          <p:cNvPr id="41" name="Kép 40"/>
          <p:cNvPicPr/>
          <p:nvPr/>
        </p:nvPicPr>
        <p:blipFill>
          <a:blip r:embed="rId2"/>
          <a:stretch>
            <a:fillRect/>
          </a:stretch>
        </p:blipFill>
        <p:spPr>
          <a:xfrm>
            <a:off x="1481400" y="3681360"/>
            <a:ext cx="2377440" cy="18968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51" name="PlaceHolder 2"/>
          <p:cNvSpPr>
            <a:spLocks noGrp="1"/>
          </p:cNvSpPr>
          <p:nvPr>
            <p:ph type="subTitle"/>
          </p:nvPr>
        </p:nvSpPr>
        <p:spPr>
          <a:xfrm>
            <a:off x="495000" y="1604520"/>
            <a:ext cx="8915040" cy="3977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subTitle"/>
          </p:nvPr>
        </p:nvSpPr>
        <p:spPr>
          <a:xfrm>
            <a:off x="495000" y="273600"/>
            <a:ext cx="8915040" cy="5308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9500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9" name="PlaceHolder 2"/>
          <p:cNvSpPr>
            <a:spLocks noGrp="1"/>
          </p:cNvSpPr>
          <p:nvPr>
            <p:ph type="subTitle"/>
          </p:nvPr>
        </p:nvSpPr>
        <p:spPr>
          <a:xfrm>
            <a:off x="495000" y="1604520"/>
            <a:ext cx="8915040" cy="3977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506304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495000" y="3681720"/>
            <a:ext cx="89146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95000" y="3681720"/>
            <a:ext cx="89150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7" name="PlaceHolder 4"/>
          <p:cNvSpPr>
            <a:spLocks noGrp="1"/>
          </p:cNvSpPr>
          <p:nvPr>
            <p:ph type="body"/>
          </p:nvPr>
        </p:nvSpPr>
        <p:spPr>
          <a:xfrm>
            <a:off x="506304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8" name="PlaceHolder 5"/>
          <p:cNvSpPr>
            <a:spLocks noGrp="1"/>
          </p:cNvSpPr>
          <p:nvPr>
            <p:ph type="body"/>
          </p:nvPr>
        </p:nvSpPr>
        <p:spPr>
          <a:xfrm>
            <a:off x="49500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82" name="Kép 81"/>
          <p:cNvPicPr/>
          <p:nvPr/>
        </p:nvPicPr>
        <p:blipFill>
          <a:blip r:embed="rId2"/>
          <a:stretch>
            <a:fillRect/>
          </a:stretch>
        </p:blipFill>
        <p:spPr>
          <a:xfrm>
            <a:off x="6049440" y="3681360"/>
            <a:ext cx="2377440" cy="1896840"/>
          </a:xfrm>
          <a:prstGeom prst="rect">
            <a:avLst/>
          </a:prstGeom>
        </p:spPr>
      </p:pic>
      <p:pic>
        <p:nvPicPr>
          <p:cNvPr id="83" name="Kép 82"/>
          <p:cNvPicPr/>
          <p:nvPr/>
        </p:nvPicPr>
        <p:blipFill>
          <a:blip r:embed="rId2"/>
          <a:stretch>
            <a:fillRect/>
          </a:stretch>
        </p:blipFill>
        <p:spPr>
          <a:xfrm>
            <a:off x="1481400" y="3681360"/>
            <a:ext cx="2377440" cy="18968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subTitle"/>
          </p:nvPr>
        </p:nvSpPr>
        <p:spPr>
          <a:xfrm>
            <a:off x="495000" y="273600"/>
            <a:ext cx="8915040" cy="5308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49500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506304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8" name="PlaceHolder 4"/>
          <p:cNvSpPr>
            <a:spLocks noGrp="1"/>
          </p:cNvSpPr>
          <p:nvPr>
            <p:ph type="body"/>
          </p:nvPr>
        </p:nvSpPr>
        <p:spPr>
          <a:xfrm>
            <a:off x="495000" y="3681720"/>
            <a:ext cx="89146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9"/>
          <p:cNvPicPr/>
          <p:nvPr/>
        </p:nvPicPr>
        <p:blipFill>
          <a:blip r:embed="rId14"/>
          <a:stretch>
            <a:fillRect/>
          </a:stretch>
        </p:blipFill>
        <p:spPr>
          <a:xfrm>
            <a:off x="0" y="6324480"/>
            <a:ext cx="9905760" cy="533160"/>
          </a:xfrm>
          <a:prstGeom prst="rect">
            <a:avLst/>
          </a:prstGeom>
        </p:spPr>
      </p:pic>
      <p:pic>
        <p:nvPicPr>
          <p:cNvPr id="9" name="Picture 10"/>
          <p:cNvPicPr/>
          <p:nvPr/>
        </p:nvPicPr>
        <p:blipFill>
          <a:blip r:embed="rId15"/>
          <a:stretch>
            <a:fillRect/>
          </a:stretch>
        </p:blipFill>
        <p:spPr>
          <a:xfrm>
            <a:off x="8255160" y="5943600"/>
            <a:ext cx="1650600" cy="914040"/>
          </a:xfrm>
          <a:prstGeom prst="rect">
            <a:avLst/>
          </a:prstGeom>
        </p:spPr>
      </p:pic>
      <p:pic>
        <p:nvPicPr>
          <p:cNvPr id="2" name="Picture 28"/>
          <p:cNvPicPr/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905760" cy="657000"/>
          </a:xfrm>
          <a:prstGeom prst="rect">
            <a:avLst/>
          </a:prstGeom>
        </p:spPr>
      </p:pic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743040" y="2130480"/>
            <a:ext cx="8419680" cy="146952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hu-HU" sz="2800" b="1">
                <a:solidFill>
                  <a:srgbClr val="0D0147"/>
                </a:solidFill>
                <a:latin typeface="Tahoma"/>
              </a:rPr>
              <a:t>Címszöveg formátumának szerkesztéseMintacím szerkesztése</a:t>
            </a:r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ftr"/>
          </p:nvPr>
        </p:nvSpPr>
        <p:spPr>
          <a:xfrm>
            <a:off x="3384720" y="6248520"/>
            <a:ext cx="3136680" cy="45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" name="PlaceHolder 3"/>
          <p:cNvSpPr>
            <a:spLocks noGrp="1"/>
          </p:cNvSpPr>
          <p:nvPr>
            <p:ph type="sldNum"/>
          </p:nvPr>
        </p:nvSpPr>
        <p:spPr>
          <a:xfrm>
            <a:off x="7264440" y="6019920"/>
            <a:ext cx="2063520" cy="4950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fld id="{F12E3200-EB64-45E5-A435-6433B747F1A3}" type="slidenum">
              <a:rPr lang="hu-HU" sz="1400">
                <a:solidFill>
                  <a:srgbClr val="000000"/>
                </a:solidFill>
                <a:latin typeface="Times New Roman"/>
              </a:rPr>
              <a:t>‹#›</a:t>
            </a:fld>
            <a:endParaRPr/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hu-HU"/>
              <a:t>Vázlatszöveg formátumának szerkesztése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hu-HU"/>
              <a:t>Második vázlatszint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hu-HU"/>
              <a:t>Harmadik vázlatszint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hu-HU"/>
              <a:t>Negyedik vázlatszint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hu-HU"/>
              <a:t>Ötödik vázlatszint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hu-HU"/>
              <a:t>Hatodik vázlatszint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hu-HU"/>
              <a:t>Hetedik vázlatszint</a:t>
            </a:r>
            <a:endParaRPr/>
          </a:p>
        </p:txBody>
      </p:sp>
      <p:pic>
        <p:nvPicPr>
          <p:cNvPr id="10" name="Kép 9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2" y="107593"/>
            <a:ext cx="1424608" cy="169729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9"/>
          <p:cNvPicPr/>
          <p:nvPr/>
        </p:nvPicPr>
        <p:blipFill>
          <a:blip r:embed="rId14"/>
          <a:stretch>
            <a:fillRect/>
          </a:stretch>
        </p:blipFill>
        <p:spPr>
          <a:xfrm>
            <a:off x="0" y="6324480"/>
            <a:ext cx="9905760" cy="533160"/>
          </a:xfrm>
          <a:prstGeom prst="rect">
            <a:avLst/>
          </a:prstGeom>
        </p:spPr>
      </p:pic>
      <p:pic>
        <p:nvPicPr>
          <p:cNvPr id="43" name="Picture 10"/>
          <p:cNvPicPr/>
          <p:nvPr/>
        </p:nvPicPr>
        <p:blipFill>
          <a:blip r:embed="rId15"/>
          <a:stretch>
            <a:fillRect/>
          </a:stretch>
        </p:blipFill>
        <p:spPr>
          <a:xfrm>
            <a:off x="8255160" y="5943600"/>
            <a:ext cx="1650600" cy="914040"/>
          </a:xfrm>
          <a:prstGeom prst="rect">
            <a:avLst/>
          </a:prstGeom>
        </p:spPr>
      </p:pic>
      <p:pic>
        <p:nvPicPr>
          <p:cNvPr id="44" name="Picture 28"/>
          <p:cNvPicPr/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905760" cy="657000"/>
          </a:xfrm>
          <a:prstGeom prst="rect">
            <a:avLst/>
          </a:prstGeom>
        </p:spPr>
      </p:pic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1523880" y="152280"/>
            <a:ext cx="8000640" cy="45684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hu-HU" sz="2800" b="1">
                <a:solidFill>
                  <a:srgbClr val="0D0147"/>
                </a:solidFill>
                <a:latin typeface="Tahoma"/>
              </a:rPr>
              <a:t>Címszöveg formátumának szerkesztéseMintacím szerkesztése</a:t>
            </a:r>
            <a:endParaRPr/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762120" y="1981080"/>
            <a:ext cx="8419680" cy="4114440"/>
          </a:xfrm>
          <a:prstGeom prst="rect">
            <a:avLst/>
          </a:prstGeom>
        </p:spPr>
        <p:txBody>
          <a:bodyPr/>
          <a:lstStyle/>
          <a:p>
            <a:pPr>
              <a:buSzPct val="25000"/>
              <a:buFont typeface="StarSymbol"/>
              <a:buChar char=""/>
            </a:pPr>
            <a:r>
              <a:rPr lang="hu-HU" sz="3200">
                <a:solidFill>
                  <a:srgbClr val="000000"/>
                </a:solidFill>
                <a:latin typeface="Times New Roman"/>
              </a:rPr>
              <a:t>Vázlatszöveg formátumának szerkesztése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hu-HU" sz="3200">
                <a:solidFill>
                  <a:srgbClr val="000000"/>
                </a:solidFill>
                <a:latin typeface="Times New Roman"/>
              </a:rPr>
              <a:t>Második vázlatszint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hu-HU" sz="3200">
                <a:solidFill>
                  <a:srgbClr val="000000"/>
                </a:solidFill>
                <a:latin typeface="Times New Roman"/>
              </a:rPr>
              <a:t>Harmadik vázlatszint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hu-HU" sz="3200">
                <a:solidFill>
                  <a:srgbClr val="000000"/>
                </a:solidFill>
                <a:latin typeface="Times New Roman"/>
              </a:rPr>
              <a:t>Negyedik vázlatszint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hu-HU" sz="3200">
                <a:solidFill>
                  <a:srgbClr val="000000"/>
                </a:solidFill>
                <a:latin typeface="Times New Roman"/>
              </a:rPr>
              <a:t>Ötödik vázlatszint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hu-HU" sz="3200">
                <a:solidFill>
                  <a:srgbClr val="000000"/>
                </a:solidFill>
                <a:latin typeface="Times New Roman"/>
              </a:rPr>
              <a:t>Hatodik vázlatszint</a:t>
            </a:r>
            <a:endParaRPr/>
          </a:p>
          <a:p>
            <a:pPr>
              <a:lnSpc>
                <a:spcPct val="100000"/>
              </a:lnSpc>
              <a:buFont typeface="StarSymbol"/>
              <a:buChar char=""/>
            </a:pPr>
            <a:r>
              <a:rPr lang="hu-HU" sz="3200">
                <a:solidFill>
                  <a:srgbClr val="000000"/>
                </a:solidFill>
                <a:latin typeface="Times New Roman"/>
              </a:rPr>
              <a:t>Hetedik vázlatszintMintaszöveg szerkesztése</a:t>
            </a:r>
            <a:endParaRPr/>
          </a:p>
          <a:p>
            <a:pPr lvl="1">
              <a:lnSpc>
                <a:spcPct val="100000"/>
              </a:lnSpc>
              <a:buSzPct val="25000"/>
              <a:buFont typeface="StarSymbol"/>
              <a:buChar char=""/>
            </a:pPr>
            <a:r>
              <a:rPr lang="hu-HU" sz="2800">
                <a:solidFill>
                  <a:srgbClr val="000000"/>
                </a:solidFill>
                <a:latin typeface="Times New Roman"/>
              </a:rPr>
              <a:t>Második szint</a:t>
            </a:r>
            <a:endParaRPr/>
          </a:p>
          <a:p>
            <a:pPr lvl="2"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hu-HU" sz="2400">
                <a:solidFill>
                  <a:srgbClr val="000000"/>
                </a:solidFill>
                <a:latin typeface="Times New Roman"/>
              </a:rPr>
              <a:t>Harmadik szint</a:t>
            </a:r>
            <a:endParaRPr/>
          </a:p>
          <a:p>
            <a:pPr lvl="3">
              <a:lnSpc>
                <a:spcPct val="100000"/>
              </a:lnSpc>
              <a:buSzPct val="25000"/>
              <a:buFont typeface="StarSymbol"/>
              <a:buChar char=""/>
            </a:pPr>
            <a:r>
              <a:rPr lang="hu-HU" sz="2000">
                <a:solidFill>
                  <a:srgbClr val="000000"/>
                </a:solidFill>
                <a:latin typeface="Times New Roman"/>
              </a:rPr>
              <a:t>Negyedik szint</a:t>
            </a:r>
            <a:endParaRPr/>
          </a:p>
          <a:p>
            <a:pPr lvl="4"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hu-HU" sz="2000">
                <a:solidFill>
                  <a:srgbClr val="000000"/>
                </a:solidFill>
                <a:latin typeface="Times New Roman"/>
              </a:rPr>
              <a:t>Ötödik szint</a:t>
            </a:r>
            <a:endParaRPr/>
          </a:p>
        </p:txBody>
      </p:sp>
      <p:sp>
        <p:nvSpPr>
          <p:cNvPr id="48" name="PlaceHolder 3"/>
          <p:cNvSpPr>
            <a:spLocks noGrp="1"/>
          </p:cNvSpPr>
          <p:nvPr>
            <p:ph type="ftr"/>
          </p:nvPr>
        </p:nvSpPr>
        <p:spPr>
          <a:xfrm>
            <a:off x="3384720" y="6248520"/>
            <a:ext cx="3136680" cy="45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9" name="PlaceHolder 4"/>
          <p:cNvSpPr>
            <a:spLocks noGrp="1"/>
          </p:cNvSpPr>
          <p:nvPr>
            <p:ph type="sldNum"/>
          </p:nvPr>
        </p:nvSpPr>
        <p:spPr>
          <a:xfrm>
            <a:off x="7264440" y="6019920"/>
            <a:ext cx="2063520" cy="4950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fld id="{7BA7AB8F-E1C2-4C9D-9AB0-83A808DDBC97}" type="slidenum">
              <a:rPr lang="hu-HU" sz="1400">
                <a:solidFill>
                  <a:srgbClr val="000000"/>
                </a:solidFill>
                <a:latin typeface="Times New Roman"/>
              </a:rPr>
              <a:t>‹#›</a:t>
            </a:fld>
            <a:endParaRPr/>
          </a:p>
        </p:txBody>
      </p:sp>
      <p:pic>
        <p:nvPicPr>
          <p:cNvPr id="2" name="Kép 1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1" y="108134"/>
            <a:ext cx="1426206" cy="16992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etpecset.h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kibernaptar.hu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extShape 1"/>
          <p:cNvSpPr txBox="1"/>
          <p:nvPr/>
        </p:nvSpPr>
        <p:spPr>
          <a:xfrm>
            <a:off x="1712640" y="692696"/>
            <a:ext cx="8337376" cy="2736304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hu-HU" sz="2400" b="1" dirty="0">
                <a:solidFill>
                  <a:srgbClr val="000000"/>
                </a:solidFill>
                <a:latin typeface="Arial"/>
              </a:rPr>
              <a:t>„Információvédelem menedzselése”
</a:t>
            </a:r>
            <a:r>
              <a:rPr lang="hu-HU" sz="2400" b="1" dirty="0">
                <a:solidFill>
                  <a:srgbClr val="FF0000"/>
                </a:solidFill>
                <a:latin typeface="Arial"/>
              </a:rPr>
              <a:t>CXXI. Szakmai Fórum</a:t>
            </a:r>
            <a:r>
              <a:rPr lang="hu-HU" sz="2400" b="1" dirty="0">
                <a:solidFill>
                  <a:srgbClr val="000000"/>
                </a:solidFill>
                <a:latin typeface="Arial"/>
              </a:rPr>
              <a:t>
Budapest, 2026. május 20.</a:t>
            </a:r>
          </a:p>
          <a:p>
            <a:pPr algn="ctr">
              <a:lnSpc>
                <a:spcPct val="100000"/>
              </a:lnSpc>
            </a:pPr>
            <a:r>
              <a:rPr lang="hu-HU" sz="2400" b="1" dirty="0">
                <a:latin typeface="Arial"/>
              </a:rPr>
              <a:t>Óbudai Egyetem</a:t>
            </a:r>
            <a:endParaRPr b="1" dirty="0"/>
          </a:p>
        </p:txBody>
      </p:sp>
      <p:sp>
        <p:nvSpPr>
          <p:cNvPr id="132" name="TextShape 2"/>
          <p:cNvSpPr txBox="1"/>
          <p:nvPr/>
        </p:nvSpPr>
        <p:spPr>
          <a:xfrm>
            <a:off x="3782593" y="3573016"/>
            <a:ext cx="4502780" cy="2903621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80000"/>
              </a:lnSpc>
            </a:pPr>
            <a:r>
              <a:rPr lang="hu-HU" sz="3200" b="1" dirty="0">
                <a:solidFill>
                  <a:srgbClr val="000000"/>
                </a:solidFill>
              </a:rPr>
              <a:t>Bevezető gondolatok</a:t>
            </a:r>
            <a:endParaRPr dirty="0"/>
          </a:p>
          <a:p>
            <a:pPr>
              <a:lnSpc>
                <a:spcPct val="80000"/>
              </a:lnSpc>
            </a:pPr>
            <a:endParaRPr dirty="0"/>
          </a:p>
          <a:p>
            <a:pPr algn="ctr">
              <a:lnSpc>
                <a:spcPct val="80000"/>
              </a:lnSpc>
            </a:pPr>
            <a:r>
              <a:rPr lang="hu-HU" sz="2000" b="1" i="1" dirty="0">
                <a:solidFill>
                  <a:srgbClr val="0D0147"/>
                </a:solidFill>
                <a:latin typeface="Arial"/>
              </a:rPr>
              <a:t>Dr. Tarján Gábor</a:t>
            </a:r>
            <a:endParaRPr dirty="0"/>
          </a:p>
          <a:p>
            <a:pPr algn="ctr">
              <a:lnSpc>
                <a:spcPct val="80000"/>
              </a:lnSpc>
            </a:pPr>
            <a:r>
              <a:rPr lang="hu-HU" sz="1600" dirty="0">
                <a:solidFill>
                  <a:srgbClr val="0D0147"/>
                </a:solidFill>
                <a:latin typeface="Arial"/>
              </a:rPr>
              <a:t>Hétpecsét Információbiztonsági Egyesület, </a:t>
            </a:r>
          </a:p>
          <a:p>
            <a:pPr algn="ctr">
              <a:lnSpc>
                <a:spcPct val="80000"/>
              </a:lnSpc>
            </a:pPr>
            <a:r>
              <a:rPr lang="hu-HU" sz="1600" dirty="0" err="1">
                <a:solidFill>
                  <a:srgbClr val="0D0147"/>
                </a:solidFill>
                <a:latin typeface="Arial"/>
              </a:rPr>
              <a:t>al</a:t>
            </a:r>
            <a:r>
              <a:rPr lang="hu-HU" sz="1600" dirty="0">
                <a:solidFill>
                  <a:srgbClr val="0D0147"/>
                </a:solidFill>
                <a:latin typeface="Arial"/>
              </a:rPr>
              <a:t>-elnök</a:t>
            </a:r>
            <a:endParaRPr dirty="0"/>
          </a:p>
          <a:p>
            <a:pPr algn="ctr">
              <a:lnSpc>
                <a:spcPct val="80000"/>
              </a:lnSpc>
            </a:pPr>
            <a:endParaRPr dirty="0"/>
          </a:p>
          <a:p>
            <a:pPr algn="ctr">
              <a:lnSpc>
                <a:spcPct val="80000"/>
              </a:lnSpc>
            </a:pPr>
            <a:r>
              <a:rPr lang="hu-HU" sz="2100" b="1" u="sng" dirty="0">
                <a:solidFill>
                  <a:srgbClr val="0066FF"/>
                </a:solidFill>
                <a:latin typeface="Arial"/>
                <a:hlinkClick r:id="rId3"/>
              </a:rPr>
              <a:t>www.hetpecset.hu</a:t>
            </a:r>
            <a:endParaRPr lang="hu-HU" sz="2100" b="1" u="sng" dirty="0">
              <a:solidFill>
                <a:srgbClr val="0066FF"/>
              </a:solidFill>
              <a:latin typeface="Arial"/>
            </a:endParaRPr>
          </a:p>
          <a:p>
            <a:pPr algn="ctr">
              <a:lnSpc>
                <a:spcPct val="80000"/>
              </a:lnSpc>
            </a:pPr>
            <a:endParaRPr lang="hu-HU" sz="2100" b="1" u="sng" dirty="0">
              <a:solidFill>
                <a:srgbClr val="0066FF"/>
              </a:solidFill>
              <a:latin typeface="Arial"/>
            </a:endParaRPr>
          </a:p>
          <a:p>
            <a:pPr>
              <a:lnSpc>
                <a:spcPct val="80000"/>
              </a:lnSpc>
            </a:pPr>
            <a:endParaRPr dirty="0"/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78A76568-3F1C-AABF-EBCC-BF1ACE1D68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480" y="2132856"/>
            <a:ext cx="2017951" cy="415783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CustomShape 2"/>
          <p:cNvSpPr/>
          <p:nvPr/>
        </p:nvSpPr>
        <p:spPr>
          <a:xfrm>
            <a:off x="240" y="6896"/>
            <a:ext cx="9905760" cy="609120"/>
          </a:xfrm>
          <a:prstGeom prst="rect">
            <a:avLst/>
          </a:prstGeom>
          <a:noFill/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hu-HU" sz="3200" b="1" dirty="0">
                <a:solidFill>
                  <a:srgbClr val="0D0147"/>
                </a:solidFill>
                <a:latin typeface="Arial"/>
              </a:rPr>
              <a:t>DPO Klub – Mai programja</a:t>
            </a:r>
            <a:endParaRPr sz="3200" dirty="0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E8EE4591-1BD8-BC75-C151-E8C71A1599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504" y="1844823"/>
            <a:ext cx="9036628" cy="4167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26718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01EAA1E-70F6-47BD-8B1E-452D89C45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2640" y="116632"/>
            <a:ext cx="7697400" cy="504056"/>
          </a:xfrm>
        </p:spPr>
        <p:txBody>
          <a:bodyPr/>
          <a:lstStyle/>
          <a:p>
            <a:pPr algn="ctr"/>
            <a:r>
              <a:rPr lang="hu-HU" sz="2400" b="1" dirty="0"/>
              <a:t>A rendezvényünk értékelő lapja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C54AE6C3-1046-45B1-B7E1-8290AFB385DB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272480" y="188640"/>
            <a:ext cx="8915040" cy="347088"/>
          </a:xfrm>
        </p:spPr>
        <p:txBody>
          <a:bodyPr/>
          <a:lstStyle/>
          <a:p>
            <a:pPr algn="ctr"/>
            <a:endParaRPr lang="hu-HU" sz="3200" dirty="0">
              <a:hlinkClick r:id="" action="ppaction://noaction"/>
            </a:endParaRPr>
          </a:p>
          <a:p>
            <a:pPr algn="ctr"/>
            <a:endParaRPr lang="hu-HU" sz="3200" dirty="0">
              <a:hlinkClick r:id="" action="ppaction://noaction"/>
            </a:endParaRPr>
          </a:p>
          <a:p>
            <a:pPr algn="ctr"/>
            <a:endParaRPr lang="hu-HU" sz="3200" dirty="0">
              <a:hlinkClick r:id="" action="ppaction://noaction"/>
            </a:endParaRPr>
          </a:p>
          <a:p>
            <a:pPr algn="ctr"/>
            <a:endParaRPr lang="hu-HU" sz="3200" dirty="0">
              <a:hlinkClick r:id="" action="ppaction://noaction"/>
            </a:endParaRPr>
          </a:p>
          <a:p>
            <a:pPr algn="ctr"/>
            <a:endParaRPr lang="hu-HU" sz="3200" dirty="0">
              <a:hlinkClick r:id="" action="ppaction://noaction"/>
            </a:endParaRPr>
          </a:p>
          <a:p>
            <a:pPr algn="ctr"/>
            <a:endParaRPr lang="hu-HU" sz="3200" dirty="0">
              <a:hlinkClick r:id="" action="ppaction://noaction"/>
            </a:endParaRPr>
          </a:p>
          <a:p>
            <a:pPr algn="ctr"/>
            <a:endParaRPr lang="hu-HU" sz="3200" dirty="0">
              <a:hlinkClick r:id="" action="ppaction://noaction"/>
            </a:endParaRPr>
          </a:p>
          <a:p>
            <a:pPr algn="ctr"/>
            <a:endParaRPr lang="hu-HU" sz="3200" dirty="0">
              <a:hlinkClick r:id="" action="ppaction://noaction"/>
            </a:endParaRP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ED77587F-D6A6-4E43-F2B8-0C85C6028B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040" y="1376772"/>
            <a:ext cx="3381840" cy="4509120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2145FCC3-CCE0-85E9-DD49-C21462BB19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200" y="1404759"/>
            <a:ext cx="3381840" cy="450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4462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extShape 1"/>
          <p:cNvSpPr txBox="1"/>
          <p:nvPr/>
        </p:nvSpPr>
        <p:spPr>
          <a:xfrm>
            <a:off x="8913440" y="5805264"/>
            <a:ext cx="992560" cy="4950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fld id="{3F13B616-89FC-4754-9A43-C3DB75E6C12E}" type="slidenum">
              <a:rPr lang="hu-HU" sz="1400">
                <a:solidFill>
                  <a:srgbClr val="000000"/>
                </a:solidFill>
                <a:latin typeface="Times New Roman"/>
              </a:rPr>
              <a:pPr>
                <a:lnSpc>
                  <a:spcPct val="100000"/>
                </a:lnSpc>
              </a:pPr>
              <a:t>12</a:t>
            </a:fld>
            <a:endParaRPr dirty="0"/>
          </a:p>
        </p:txBody>
      </p:sp>
      <p:sp>
        <p:nvSpPr>
          <p:cNvPr id="152" name="CustomShape 2"/>
          <p:cNvSpPr/>
          <p:nvPr/>
        </p:nvSpPr>
        <p:spPr>
          <a:xfrm>
            <a:off x="0" y="76320"/>
            <a:ext cx="9905760" cy="609120"/>
          </a:xfrm>
          <a:prstGeom prst="rect">
            <a:avLst/>
          </a:prstGeom>
          <a:noFill/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hu-HU" sz="3200" b="1" dirty="0">
                <a:solidFill>
                  <a:srgbClr val="0D0147"/>
                </a:solidFill>
                <a:latin typeface="Arial"/>
              </a:rPr>
              <a:t>A jövő ...</a:t>
            </a:r>
            <a:endParaRPr sz="3200" dirty="0"/>
          </a:p>
        </p:txBody>
      </p:sp>
      <p:sp>
        <p:nvSpPr>
          <p:cNvPr id="2" name="Téglalap 1"/>
          <p:cNvSpPr/>
          <p:nvPr/>
        </p:nvSpPr>
        <p:spPr>
          <a:xfrm>
            <a:off x="992560" y="1196752"/>
            <a:ext cx="80648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hu-HU" sz="2400" b="1" dirty="0">
                <a:solidFill>
                  <a:srgbClr val="000000"/>
                </a:solidFill>
              </a:rPr>
              <a:t>„Információvédelem menedzselése”
CXXII. Szakmai Fórum
 . . . , 2026. szeptember 16.</a:t>
            </a:r>
          </a:p>
          <a:p>
            <a:pPr algn="ctr">
              <a:lnSpc>
                <a:spcPct val="100000"/>
              </a:lnSpc>
            </a:pPr>
            <a:endParaRPr lang="hu-HU" sz="2400" dirty="0">
              <a:solidFill>
                <a:srgbClr val="000000"/>
              </a:solidFill>
            </a:endParaRPr>
          </a:p>
        </p:txBody>
      </p:sp>
      <p:pic>
        <p:nvPicPr>
          <p:cNvPr id="10" name="Kép 9" descr="A képen aláírás, leállítás, függő, személyek látható&#10;&#10;Automatikusan generált leírás">
            <a:extLst>
              <a:ext uri="{FF2B5EF4-FFF2-40B4-BE49-F238E27FC236}">
                <a16:creationId xmlns:a16="http://schemas.microsoft.com/office/drawing/2014/main" id="{EAB51AA4-844C-4FCA-91B5-082AC2B9CA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880" y="3178261"/>
            <a:ext cx="2590101" cy="2626879"/>
          </a:xfrm>
          <a:prstGeom prst="rect">
            <a:avLst/>
          </a:prstGeom>
        </p:spPr>
      </p:pic>
      <p:sp>
        <p:nvSpPr>
          <p:cNvPr id="11" name="Szövegdoboz 10"/>
          <p:cNvSpPr txBox="1"/>
          <p:nvPr/>
        </p:nvSpPr>
        <p:spPr>
          <a:xfrm>
            <a:off x="4376936" y="3907611"/>
            <a:ext cx="1465651" cy="110799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6600" b="1" dirty="0">
                <a:solidFill>
                  <a:srgbClr val="C00000"/>
                </a:solidFill>
                <a:latin typeface="Bernard MT Condensed" panose="02050806060905020404" pitchFamily="18" charset="0"/>
                <a:cs typeface="Aharoni" panose="02010803020104030203" pitchFamily="2" charset="-79"/>
              </a:rPr>
              <a:t>1</a:t>
            </a:r>
            <a:r>
              <a:rPr lang="hu-HU" sz="1000" b="1" dirty="0">
                <a:solidFill>
                  <a:srgbClr val="C00000"/>
                </a:solidFill>
                <a:latin typeface="Bernard MT Condensed" panose="02050806060905020404" pitchFamily="18" charset="0"/>
                <a:cs typeface="Aharoni" panose="02010803020104030203" pitchFamily="2" charset="-79"/>
              </a:rPr>
              <a:t> </a:t>
            </a:r>
            <a:r>
              <a:rPr lang="hu-HU" sz="6600" b="1" dirty="0">
                <a:solidFill>
                  <a:srgbClr val="C00000"/>
                </a:solidFill>
                <a:latin typeface="Bernard MT Condensed" panose="02050806060905020404" pitchFamily="18" charset="0"/>
                <a:cs typeface="Aharoni" panose="02010803020104030203" pitchFamily="2" charset="-79"/>
              </a:rPr>
              <a:t>22</a:t>
            </a:r>
          </a:p>
        </p:txBody>
      </p:sp>
      <p:sp>
        <p:nvSpPr>
          <p:cNvPr id="12" name="Szövegdoboz 11"/>
          <p:cNvSpPr txBox="1"/>
          <p:nvPr/>
        </p:nvSpPr>
        <p:spPr>
          <a:xfrm>
            <a:off x="3487349" y="5141664"/>
            <a:ext cx="3921266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hu-HU" sz="2800" b="1" dirty="0">
                <a:solidFill>
                  <a:srgbClr val="00B050"/>
                </a:solidFill>
              </a:rPr>
              <a:t>2026. Szeptember 16.</a:t>
            </a:r>
          </a:p>
        </p:txBody>
      </p:sp>
    </p:spTree>
    <p:extLst>
      <p:ext uri="{BB962C8B-B14F-4D97-AF65-F5344CB8AC3E}">
        <p14:creationId xmlns:p14="http://schemas.microsoft.com/office/powerpoint/2010/main" val="84319535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extShape 1"/>
          <p:cNvSpPr txBox="1"/>
          <p:nvPr/>
        </p:nvSpPr>
        <p:spPr>
          <a:xfrm>
            <a:off x="7264440" y="6019920"/>
            <a:ext cx="2063520" cy="4950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fld id="{D8E583D1-96C4-4E1F-8F8E-145E7A507308}" type="slidenum">
              <a:rPr lang="hu-HU" sz="1400">
                <a:solidFill>
                  <a:srgbClr val="000000"/>
                </a:solidFill>
                <a:latin typeface="Times New Roman"/>
              </a:rPr>
              <a:t>2</a:t>
            </a:fld>
            <a:endParaRPr/>
          </a:p>
        </p:txBody>
      </p:sp>
      <p:sp>
        <p:nvSpPr>
          <p:cNvPr id="134" name="TextShape 2"/>
          <p:cNvSpPr txBox="1"/>
          <p:nvPr/>
        </p:nvSpPr>
        <p:spPr>
          <a:xfrm>
            <a:off x="1523880" y="152280"/>
            <a:ext cx="8000640" cy="45684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hu-HU" sz="2400" b="1" dirty="0">
                <a:solidFill>
                  <a:srgbClr val="0D0147"/>
                </a:solidFill>
                <a:latin typeface="Arial"/>
              </a:rPr>
              <a:t>HÉTPECSÉT INFORMÁCIÓBIZTONSÁGI EGYESÜLET</a:t>
            </a:r>
            <a:endParaRPr dirty="0"/>
          </a:p>
        </p:txBody>
      </p:sp>
      <p:sp>
        <p:nvSpPr>
          <p:cNvPr id="135" name="TextShape 3"/>
          <p:cNvSpPr txBox="1"/>
          <p:nvPr/>
        </p:nvSpPr>
        <p:spPr>
          <a:xfrm>
            <a:off x="0" y="1700808"/>
            <a:ext cx="9906000" cy="4464496"/>
          </a:xfrm>
          <a:prstGeom prst="rect">
            <a:avLst/>
          </a:prstGeom>
        </p:spPr>
        <p:txBody>
          <a:bodyPr/>
          <a:lstStyle/>
          <a:p>
            <a:pPr lvl="1">
              <a:lnSpc>
                <a:spcPct val="100000"/>
              </a:lnSpc>
              <a:buSzPct val="25000"/>
              <a:buFont typeface="StarSymbol"/>
              <a:buChar char=""/>
            </a:pPr>
            <a:r>
              <a:rPr lang="hu-HU" sz="2400" dirty="0">
                <a:solidFill>
                  <a:srgbClr val="000000"/>
                </a:solidFill>
                <a:latin typeface="Arial"/>
              </a:rPr>
              <a:t>2001-től óta „Értékteremtő munkacsoport”</a:t>
            </a:r>
            <a:endParaRPr dirty="0"/>
          </a:p>
          <a:p>
            <a:pPr lvl="2"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hu-HU" sz="2000" dirty="0" err="1">
                <a:solidFill>
                  <a:srgbClr val="000000"/>
                </a:solidFill>
                <a:latin typeface="Arial"/>
              </a:rPr>
              <a:t>MagiCom</a:t>
            </a:r>
            <a:r>
              <a:rPr lang="hu-HU" sz="2000" dirty="0">
                <a:solidFill>
                  <a:srgbClr val="000000"/>
                </a:solidFill>
                <a:latin typeface="Arial"/>
              </a:rPr>
              <a:t> + Szenzor + magánszemélyek</a:t>
            </a:r>
            <a:endParaRPr dirty="0"/>
          </a:p>
          <a:p>
            <a:pPr lvl="2"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hu-HU" sz="2000" dirty="0">
                <a:solidFill>
                  <a:srgbClr val="000000"/>
                </a:solidFill>
                <a:latin typeface="Arial"/>
              </a:rPr>
              <a:t>BS7799 szabvány fordítás</a:t>
            </a:r>
            <a:endParaRPr dirty="0"/>
          </a:p>
          <a:p>
            <a:pPr lvl="2"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hu-HU" sz="2000" dirty="0">
                <a:solidFill>
                  <a:srgbClr val="000000"/>
                </a:solidFill>
                <a:latin typeface="Arial"/>
              </a:rPr>
              <a:t>oktatási tematikák készítése</a:t>
            </a:r>
            <a:endParaRPr dirty="0"/>
          </a:p>
          <a:p>
            <a:endParaRPr dirty="0"/>
          </a:p>
          <a:p>
            <a:pPr lvl="1">
              <a:lnSpc>
                <a:spcPct val="100000"/>
              </a:lnSpc>
              <a:buSzPct val="25000"/>
              <a:buFont typeface="StarSymbol"/>
              <a:buChar char=""/>
            </a:pPr>
            <a:r>
              <a:rPr lang="hu-HU" sz="2400" dirty="0">
                <a:solidFill>
                  <a:srgbClr val="000000"/>
                </a:solidFill>
                <a:latin typeface="Arial"/>
              </a:rPr>
              <a:t>2004-ben 12 magánszemély megalakítja a</a:t>
            </a:r>
            <a:endParaRPr dirty="0"/>
          </a:p>
          <a:p>
            <a:r>
              <a:rPr lang="hu-HU" sz="2400" dirty="0">
                <a:solidFill>
                  <a:srgbClr val="000000"/>
                </a:solidFill>
                <a:latin typeface="Arial"/>
              </a:rPr>
              <a:t>	 </a:t>
            </a:r>
            <a:r>
              <a:rPr lang="hu-HU" sz="2400" b="1" dirty="0">
                <a:solidFill>
                  <a:srgbClr val="000000"/>
                </a:solidFill>
                <a:latin typeface="Arial"/>
              </a:rPr>
              <a:t>Hétpecsét Információbiztonsági Egyesület</a:t>
            </a:r>
            <a:r>
              <a:rPr lang="hu-HU" sz="2400" dirty="0">
                <a:solidFill>
                  <a:srgbClr val="000000"/>
                </a:solidFill>
                <a:latin typeface="Arial"/>
              </a:rPr>
              <a:t>et</a:t>
            </a:r>
            <a:endParaRPr dirty="0"/>
          </a:p>
          <a:p>
            <a:endParaRPr dirty="0"/>
          </a:p>
          <a:p>
            <a:pPr lvl="5">
              <a:buSzPct val="25000"/>
            </a:pPr>
            <a:r>
              <a:rPr lang="hu-HU" sz="2400" dirty="0">
                <a:solidFill>
                  <a:srgbClr val="000000"/>
                </a:solidFill>
                <a:latin typeface="Arial"/>
              </a:rPr>
              <a:t>Céljaink </a:t>
            </a:r>
            <a:r>
              <a:rPr lang="hu-HU" sz="2400" dirty="0">
                <a:solidFill>
                  <a:srgbClr val="FF0000"/>
                </a:solidFill>
                <a:latin typeface="Arial"/>
              </a:rPr>
              <a:t>B2B</a:t>
            </a:r>
            <a:r>
              <a:rPr lang="hu-HU" sz="2400" dirty="0">
                <a:solidFill>
                  <a:srgbClr val="000000"/>
                </a:solidFill>
                <a:latin typeface="Arial"/>
              </a:rPr>
              <a:t>: </a:t>
            </a:r>
            <a:endParaRPr dirty="0"/>
          </a:p>
          <a:p>
            <a:pPr lvl="5">
              <a:buSzPct val="25000"/>
            </a:pPr>
            <a:r>
              <a:rPr lang="hu-HU" sz="2000" dirty="0">
                <a:solidFill>
                  <a:srgbClr val="000000"/>
                </a:solidFill>
                <a:latin typeface="Arial"/>
              </a:rPr>
              <a:t>- az információs társadalom biztonságának támogatása</a:t>
            </a:r>
            <a:endParaRPr dirty="0"/>
          </a:p>
          <a:p>
            <a:pPr lvl="5">
              <a:buSzPct val="25000"/>
            </a:pPr>
            <a:r>
              <a:rPr lang="hu-HU" sz="2000" dirty="0">
                <a:solidFill>
                  <a:srgbClr val="000000"/>
                </a:solidFill>
                <a:latin typeface="Arial"/>
              </a:rPr>
              <a:t>- az információvédelem kultúrájának és ismereteinek terjesztése, 	a tudatosság kialakítása</a:t>
            </a:r>
            <a:endParaRPr dirty="0"/>
          </a:p>
          <a:p>
            <a:pPr lvl="5">
              <a:buSzPct val="25000"/>
            </a:pPr>
            <a:r>
              <a:rPr lang="hu-HU" sz="2000" dirty="0">
                <a:solidFill>
                  <a:srgbClr val="000000"/>
                </a:solidFill>
                <a:latin typeface="Arial"/>
              </a:rPr>
              <a:t>- információvédelmi szakmai műhely létrehozása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0BD9B65C-23CC-A157-CFFF-3DB6712A3F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6110" y="678805"/>
            <a:ext cx="3589890" cy="2636912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5BAE9198-58CA-3B1E-1B3F-3B6743D7B2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191659"/>
            <a:ext cx="2216696" cy="21484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69F83DA3-DE5E-71B9-3952-112B14ED63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848" y="332656"/>
            <a:ext cx="5544616" cy="2931691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45D0DE75-458E-843C-56CE-2D2AD2C3D496}"/>
              </a:ext>
            </a:extLst>
          </p:cNvPr>
          <p:cNvSpPr txBox="1"/>
          <p:nvPr/>
        </p:nvSpPr>
        <p:spPr>
          <a:xfrm>
            <a:off x="416496" y="3593654"/>
            <a:ext cx="842493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/>
              <a:t>Tagnyilvántartásunk:</a:t>
            </a:r>
          </a:p>
          <a:p>
            <a:r>
              <a:rPr lang="hu-HU" sz="2800" b="1" dirty="0"/>
              <a:t>	42 tag			28 aktív tag</a:t>
            </a:r>
          </a:p>
          <a:p>
            <a:r>
              <a:rPr lang="hu-HU" sz="2800" b="1" dirty="0"/>
              <a:t>	egyéni pártoló tag	&gt;50		</a:t>
            </a:r>
          </a:p>
          <a:p>
            <a:r>
              <a:rPr lang="hu-HU" sz="2800" b="1" dirty="0"/>
              <a:t>	28 céges partoló tag	11 aktív pártoló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1137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extShape 1"/>
          <p:cNvSpPr txBox="1"/>
          <p:nvPr/>
        </p:nvSpPr>
        <p:spPr>
          <a:xfrm>
            <a:off x="8913440" y="5805264"/>
            <a:ext cx="992560" cy="4950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fld id="{3F13B616-89FC-4754-9A43-C3DB75E6C12E}" type="slidenum">
              <a:rPr lang="hu-HU" sz="1400">
                <a:solidFill>
                  <a:srgbClr val="000000"/>
                </a:solidFill>
                <a:latin typeface="Times New Roman"/>
              </a:rPr>
              <a:pPr>
                <a:lnSpc>
                  <a:spcPct val="100000"/>
                </a:lnSpc>
              </a:pPr>
              <a:t>4</a:t>
            </a:fld>
            <a:endParaRPr dirty="0"/>
          </a:p>
        </p:txBody>
      </p:sp>
      <p:sp>
        <p:nvSpPr>
          <p:cNvPr id="152" name="CustomShape 2"/>
          <p:cNvSpPr/>
          <p:nvPr/>
        </p:nvSpPr>
        <p:spPr>
          <a:xfrm>
            <a:off x="0" y="76320"/>
            <a:ext cx="9905760" cy="609120"/>
          </a:xfrm>
          <a:prstGeom prst="rect">
            <a:avLst/>
          </a:prstGeom>
          <a:noFill/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hu-HU" sz="3200" b="1" dirty="0">
                <a:solidFill>
                  <a:srgbClr val="0D0147"/>
                </a:solidFill>
                <a:latin typeface="Arial"/>
              </a:rPr>
              <a:t>Algoritmusok az életünkben 1. </a:t>
            </a:r>
            <a:endParaRPr sz="3200" b="1" dirty="0"/>
          </a:p>
        </p:txBody>
      </p:sp>
      <p:sp>
        <p:nvSpPr>
          <p:cNvPr id="153" name="CustomShape 3"/>
          <p:cNvSpPr/>
          <p:nvPr/>
        </p:nvSpPr>
        <p:spPr>
          <a:xfrm>
            <a:off x="1421109" y="650262"/>
            <a:ext cx="6977000" cy="5040560"/>
          </a:xfrm>
          <a:prstGeom prst="rect">
            <a:avLst/>
          </a:prstGeom>
          <a:noFill/>
        </p:spPr>
        <p:txBody>
          <a:bodyPr lIns="90000" tIns="45000" rIns="90000" bIns="45000"/>
          <a:lstStyle/>
          <a:p>
            <a:pPr algn="ctr"/>
            <a:endParaRPr lang="hu-HU" sz="1000" dirty="0"/>
          </a:p>
          <a:p>
            <a:pPr algn="ctr">
              <a:tabLst>
                <a:tab pos="1438275" algn="l"/>
              </a:tabLst>
            </a:pPr>
            <a:r>
              <a:rPr lang="hu-HU" sz="3200" b="1" dirty="0"/>
              <a:t>Minden páratlan </a:t>
            </a:r>
          </a:p>
          <a:p>
            <a:pPr algn="ctr">
              <a:tabLst>
                <a:tab pos="1438275" algn="l"/>
              </a:tabLst>
            </a:pPr>
            <a:r>
              <a:rPr lang="hu-HU" sz="3200" b="1" dirty="0"/>
              <a:t>hónap</a:t>
            </a:r>
          </a:p>
          <a:p>
            <a:pPr algn="ctr">
              <a:tabLst>
                <a:tab pos="1438275" algn="l"/>
              </a:tabLst>
            </a:pPr>
            <a:r>
              <a:rPr lang="hu-HU" sz="2000" b="1" dirty="0"/>
              <a:t>(január, március, május, szeptember, november)</a:t>
            </a:r>
          </a:p>
          <a:p>
            <a:pPr algn="ctr">
              <a:tabLst>
                <a:tab pos="1438275" algn="l"/>
              </a:tabLst>
            </a:pPr>
            <a:r>
              <a:rPr lang="hu-HU" sz="3200" b="1" dirty="0"/>
              <a:t> </a:t>
            </a:r>
          </a:p>
          <a:p>
            <a:pPr algn="ctr">
              <a:tabLst>
                <a:tab pos="1438275" algn="l"/>
              </a:tabLst>
            </a:pPr>
            <a:r>
              <a:rPr lang="hu-HU" sz="3200" b="1" dirty="0"/>
              <a:t>harmadik szerdája</a:t>
            </a:r>
          </a:p>
          <a:p>
            <a:pPr algn="ctr">
              <a:tabLst>
                <a:tab pos="1438275" algn="l"/>
              </a:tabLst>
            </a:pPr>
            <a:endParaRPr lang="hu-HU" sz="3200" b="1" dirty="0"/>
          </a:p>
          <a:p>
            <a:pPr algn="ctr">
              <a:tabLst>
                <a:tab pos="1438275" algn="l"/>
              </a:tabLst>
            </a:pPr>
            <a:r>
              <a:rPr lang="hu-HU" sz="3200" b="1" dirty="0"/>
              <a:t> kivétel július!</a:t>
            </a:r>
            <a:endParaRPr lang="hu-HU" sz="2800" dirty="0"/>
          </a:p>
          <a:p>
            <a:pPr algn="ctr"/>
            <a:endParaRPr lang="hu-HU" sz="28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912" y="1874261"/>
            <a:ext cx="4376737" cy="421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Kép 5" descr="A képen aláírás, leállítás, függő, személyek látható&#10;&#10;Automatikusan generált leírás">
            <a:extLst>
              <a:ext uri="{FF2B5EF4-FFF2-40B4-BE49-F238E27FC236}">
                <a16:creationId xmlns:a16="http://schemas.microsoft.com/office/drawing/2014/main" id="{EAB51AA4-844C-4FCA-91B5-082AC2B9CA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224" y="2204864"/>
            <a:ext cx="2590101" cy="2626879"/>
          </a:xfrm>
          <a:prstGeom prst="rect">
            <a:avLst/>
          </a:prstGeom>
        </p:spPr>
      </p:pic>
      <p:sp>
        <p:nvSpPr>
          <p:cNvPr id="2" name="Szövegdoboz 1"/>
          <p:cNvSpPr txBox="1"/>
          <p:nvPr/>
        </p:nvSpPr>
        <p:spPr>
          <a:xfrm>
            <a:off x="7525630" y="2896293"/>
            <a:ext cx="1406810" cy="110799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6600" b="1" dirty="0">
                <a:solidFill>
                  <a:srgbClr val="C00000"/>
                </a:solidFill>
                <a:latin typeface="Bernard MT Condensed" panose="02050806060905020404" pitchFamily="18" charset="0"/>
                <a:cs typeface="Aharoni" panose="02010803020104030203" pitchFamily="2" charset="-79"/>
              </a:rPr>
              <a:t>1</a:t>
            </a:r>
            <a:r>
              <a:rPr lang="hu-HU" sz="1000" b="1" dirty="0">
                <a:solidFill>
                  <a:srgbClr val="C00000"/>
                </a:solidFill>
                <a:latin typeface="Bernard MT Condensed" panose="02050806060905020404" pitchFamily="18" charset="0"/>
                <a:cs typeface="Aharoni" panose="02010803020104030203" pitchFamily="2" charset="-79"/>
              </a:rPr>
              <a:t> </a:t>
            </a:r>
            <a:r>
              <a:rPr lang="hu-HU" sz="6600" b="1" dirty="0">
                <a:solidFill>
                  <a:srgbClr val="C00000"/>
                </a:solidFill>
                <a:latin typeface="Bernard MT Condensed" panose="02050806060905020404" pitchFamily="18" charset="0"/>
                <a:cs typeface="Aharoni" panose="02010803020104030203" pitchFamily="2" charset="-79"/>
              </a:rPr>
              <a:t>20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6682751" y="3894796"/>
            <a:ext cx="3163045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hu-HU" sz="2800" b="1" dirty="0">
                <a:solidFill>
                  <a:srgbClr val="00B050"/>
                </a:solidFill>
              </a:rPr>
              <a:t>2026. március 18.</a:t>
            </a:r>
          </a:p>
        </p:txBody>
      </p:sp>
      <p:pic>
        <p:nvPicPr>
          <p:cNvPr id="9" name="Kép 8" descr="A képen aláírás, leállítás, függő, személyek látható&#10;&#10;Automatikusan generált leírás">
            <a:extLst>
              <a:ext uri="{FF2B5EF4-FFF2-40B4-BE49-F238E27FC236}">
                <a16:creationId xmlns:a16="http://schemas.microsoft.com/office/drawing/2014/main" id="{EAB51AA4-844C-4FCA-91B5-082AC2B9CA7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855" y="4866156"/>
            <a:ext cx="1210492" cy="1227680"/>
          </a:xfrm>
          <a:prstGeom prst="rect">
            <a:avLst/>
          </a:prstGeom>
        </p:spPr>
      </p:pic>
      <p:sp>
        <p:nvSpPr>
          <p:cNvPr id="10" name="Szövegdoboz 9"/>
          <p:cNvSpPr txBox="1"/>
          <p:nvPr/>
        </p:nvSpPr>
        <p:spPr>
          <a:xfrm>
            <a:off x="5313040" y="5271591"/>
            <a:ext cx="648072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>
                <a:solidFill>
                  <a:srgbClr val="C00000"/>
                </a:solidFill>
                <a:latin typeface="Bernard MT Condensed" panose="02050806060905020404" pitchFamily="18" charset="0"/>
                <a:cs typeface="Aharoni" panose="02010803020104030203" pitchFamily="2" charset="-79"/>
              </a:rPr>
              <a:t>100</a:t>
            </a:r>
          </a:p>
        </p:txBody>
      </p:sp>
      <p:pic>
        <p:nvPicPr>
          <p:cNvPr id="11" name="Kép 10" descr="A képen aláírás, leállítás, függő, személyek látható&#10;&#10;Automatikusan generált leírás">
            <a:extLst>
              <a:ext uri="{FF2B5EF4-FFF2-40B4-BE49-F238E27FC236}">
                <a16:creationId xmlns:a16="http://schemas.microsoft.com/office/drawing/2014/main" id="{EAB51AA4-844C-4FCA-91B5-082AC2B9CA7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401" y="4855465"/>
            <a:ext cx="1210492" cy="1227680"/>
          </a:xfrm>
          <a:prstGeom prst="rect">
            <a:avLst/>
          </a:prstGeom>
        </p:spPr>
      </p:pic>
      <p:sp>
        <p:nvSpPr>
          <p:cNvPr id="12" name="Szövegdoboz 11"/>
          <p:cNvSpPr txBox="1"/>
          <p:nvPr/>
        </p:nvSpPr>
        <p:spPr>
          <a:xfrm>
            <a:off x="6647586" y="5260900"/>
            <a:ext cx="648072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>
                <a:solidFill>
                  <a:srgbClr val="C00000"/>
                </a:solidFill>
                <a:latin typeface="Bernard MT Condensed" panose="02050806060905020404" pitchFamily="18" charset="0"/>
                <a:cs typeface="Aharoni" panose="02010803020104030203" pitchFamily="2" charset="-79"/>
              </a:rPr>
              <a:t>110</a:t>
            </a:r>
          </a:p>
        </p:txBody>
      </p:sp>
    </p:spTree>
    <p:extLst>
      <p:ext uri="{BB962C8B-B14F-4D97-AF65-F5344CB8AC3E}">
        <p14:creationId xmlns:p14="http://schemas.microsoft.com/office/powerpoint/2010/main" val="371466098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>
          <a:xfrm>
            <a:off x="344488" y="1700808"/>
            <a:ext cx="9361112" cy="3744416"/>
          </a:xfrm>
          <a:ln/>
        </p:spPr>
        <p:txBody>
          <a:bodyPr/>
          <a:lstStyle/>
          <a:p>
            <a:pPr algn="ctr" defTabSz="449263" rtl="0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altLang="hu-HU" sz="2400" b="1" dirty="0">
                <a:solidFill>
                  <a:schemeClr val="tx1"/>
                </a:solidFill>
                <a:latin typeface="Arial" charset="0"/>
                <a:ea typeface="+mj-ea"/>
                <a:cs typeface="+mj-cs"/>
              </a:rPr>
              <a:t>Az</a:t>
            </a:r>
            <a:br>
              <a:rPr lang="hu-HU" altLang="hu-HU" sz="2400" b="1" dirty="0">
                <a:solidFill>
                  <a:schemeClr val="tx1"/>
                </a:solidFill>
                <a:latin typeface="Arial" charset="0"/>
                <a:ea typeface="+mj-ea"/>
                <a:cs typeface="+mj-cs"/>
              </a:rPr>
            </a:br>
            <a:r>
              <a:rPr lang="hu-HU" altLang="hu-HU" sz="2400" b="1" dirty="0">
                <a:solidFill>
                  <a:schemeClr val="tx1"/>
                </a:solidFill>
                <a:latin typeface="Arial" charset="0"/>
              </a:rPr>
              <a:t>„Év információbiztonsági újságírója</a:t>
            </a:r>
            <a:br>
              <a:rPr lang="hu-HU" altLang="hu-HU" sz="2400" b="1" dirty="0">
                <a:solidFill>
                  <a:schemeClr val="tx1"/>
                </a:solidFill>
                <a:latin typeface="Arial" charset="0"/>
              </a:rPr>
            </a:br>
            <a:r>
              <a:rPr lang="hu-HU" altLang="hu-HU" sz="2400" b="1" dirty="0">
                <a:solidFill>
                  <a:schemeClr val="tx1"/>
                </a:solidFill>
                <a:latin typeface="Arial" charset="0"/>
              </a:rPr>
              <a:t>(tartalomszolgáltatója)” </a:t>
            </a:r>
            <a:br>
              <a:rPr lang="hu-HU" altLang="hu-HU" sz="2400" b="1" dirty="0">
                <a:solidFill>
                  <a:schemeClr val="tx1"/>
                </a:solidFill>
                <a:latin typeface="Arial" charset="0"/>
              </a:rPr>
            </a:br>
            <a:r>
              <a:rPr lang="hu-HU" altLang="hu-HU" sz="2400" b="1" dirty="0">
                <a:solidFill>
                  <a:schemeClr val="tx1"/>
                </a:solidFill>
                <a:latin typeface="Arial" charset="0"/>
              </a:rPr>
              <a:t>(2006 óta)</a:t>
            </a:r>
            <a:br>
              <a:rPr lang="hu-HU" altLang="hu-HU" sz="2400" b="1" dirty="0">
                <a:solidFill>
                  <a:schemeClr val="tx1"/>
                </a:solidFill>
                <a:latin typeface="Arial" charset="0"/>
              </a:rPr>
            </a:br>
            <a:br>
              <a:rPr lang="hu-HU" altLang="hu-HU" sz="2400" b="1" dirty="0">
                <a:solidFill>
                  <a:schemeClr val="tx1"/>
                </a:solidFill>
                <a:latin typeface="Arial" charset="0"/>
              </a:rPr>
            </a:br>
            <a:r>
              <a:rPr lang="hu-HU" altLang="hu-HU" sz="2400" b="1" dirty="0">
                <a:solidFill>
                  <a:schemeClr val="tx1"/>
                </a:solidFill>
                <a:latin typeface="Arial" charset="0"/>
              </a:rPr>
              <a:t>és az</a:t>
            </a:r>
            <a:br>
              <a:rPr lang="hu-HU" altLang="hu-HU" sz="2400" b="1" dirty="0">
                <a:solidFill>
                  <a:schemeClr val="tx1"/>
                </a:solidFill>
                <a:latin typeface="Arial" charset="0"/>
              </a:rPr>
            </a:br>
            <a:br>
              <a:rPr lang="hu-HU" altLang="hu-HU" sz="2400" b="1" dirty="0">
                <a:solidFill>
                  <a:schemeClr val="tx1"/>
                </a:solidFill>
                <a:latin typeface="Arial" charset="0"/>
              </a:rPr>
            </a:br>
            <a:r>
              <a:rPr lang="hu-HU" altLang="hu-HU" sz="2400" b="1" dirty="0">
                <a:solidFill>
                  <a:schemeClr val="tx1"/>
                </a:solidFill>
                <a:latin typeface="Arial" charset="0"/>
                <a:ea typeface="+mj-ea"/>
                <a:cs typeface="+mj-cs"/>
              </a:rPr>
              <a:t>„Év információvédelmi szak- és diplomadolgozata” </a:t>
            </a:r>
            <a:br>
              <a:rPr lang="hu-HU" altLang="hu-HU" sz="2400" b="1" dirty="0">
                <a:solidFill>
                  <a:schemeClr val="tx1"/>
                </a:solidFill>
                <a:latin typeface="Arial" charset="0"/>
                <a:ea typeface="+mj-ea"/>
                <a:cs typeface="+mj-cs"/>
              </a:rPr>
            </a:br>
            <a:r>
              <a:rPr lang="hu-HU" altLang="hu-HU" sz="2400" b="1" dirty="0">
                <a:solidFill>
                  <a:schemeClr val="tx1"/>
                </a:solidFill>
                <a:latin typeface="Arial" charset="0"/>
                <a:ea typeface="+mj-ea"/>
                <a:cs typeface="+mj-cs"/>
              </a:rPr>
              <a:t>(2006 illetve 2007 óta)</a:t>
            </a:r>
            <a:br>
              <a:rPr lang="hu-HU" altLang="hu-HU" sz="2400" b="1" dirty="0">
                <a:solidFill>
                  <a:schemeClr val="tx1"/>
                </a:solidFill>
                <a:latin typeface="Arial" charset="0"/>
                <a:ea typeface="+mj-ea"/>
                <a:cs typeface="+mj-cs"/>
              </a:rPr>
            </a:br>
            <a:r>
              <a:rPr lang="hu-HU" altLang="hu-HU" sz="2400" b="1" dirty="0">
                <a:solidFill>
                  <a:schemeClr val="tx1"/>
                </a:solidFill>
                <a:latin typeface="Arial" charset="0"/>
              </a:rPr>
              <a:t>cím elnyerésére</a:t>
            </a:r>
            <a:br>
              <a:rPr lang="hu-HU" altLang="hu-HU" sz="2400" b="1" dirty="0">
                <a:solidFill>
                  <a:schemeClr val="tx1"/>
                </a:solidFill>
                <a:latin typeface="Arial" charset="0"/>
              </a:rPr>
            </a:br>
            <a:br>
              <a:rPr lang="hu-HU" altLang="hu-HU" sz="2400" b="1" dirty="0">
                <a:solidFill>
                  <a:schemeClr val="tx1"/>
                </a:solidFill>
                <a:latin typeface="Arial" charset="0"/>
              </a:rPr>
            </a:br>
            <a:br>
              <a:rPr lang="hu-HU" dirty="0"/>
            </a:br>
            <a:r>
              <a:rPr lang="hu-HU" sz="2000" b="1" dirty="0"/>
              <a:t>CPE pontok</a:t>
            </a:r>
            <a:endParaRPr lang="hu-HU" altLang="hu-HU" sz="2800" b="1" dirty="0">
              <a:solidFill>
                <a:schemeClr val="tx1"/>
              </a:solidFill>
              <a:latin typeface="Arial" charset="0"/>
              <a:ea typeface="+mj-ea"/>
              <a:cs typeface="+mj-cs"/>
            </a:endParaRPr>
          </a:p>
        </p:txBody>
      </p:sp>
      <p:sp>
        <p:nvSpPr>
          <p:cNvPr id="7" name="CustomShape 3"/>
          <p:cNvSpPr/>
          <p:nvPr/>
        </p:nvSpPr>
        <p:spPr>
          <a:xfrm>
            <a:off x="704528" y="2276872"/>
            <a:ext cx="9001072" cy="3387920"/>
          </a:xfrm>
          <a:prstGeom prst="rect">
            <a:avLst/>
          </a:prstGeom>
          <a:noFill/>
        </p:spPr>
        <p:txBody>
          <a:bodyPr lIns="90000" tIns="45000" rIns="90000" bIns="45000"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b="1" dirty="0">
              <a:solidFill>
                <a:srgbClr val="FF0000"/>
              </a:solidFill>
            </a:endParaRPr>
          </a:p>
        </p:txBody>
      </p:sp>
      <p:sp>
        <p:nvSpPr>
          <p:cNvPr id="4" name="CustomShape 2"/>
          <p:cNvSpPr/>
          <p:nvPr/>
        </p:nvSpPr>
        <p:spPr>
          <a:xfrm>
            <a:off x="0" y="76320"/>
            <a:ext cx="9905760" cy="609120"/>
          </a:xfrm>
          <a:prstGeom prst="rect">
            <a:avLst/>
          </a:prstGeom>
          <a:noFill/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hu-HU" sz="3200" b="1" dirty="0">
                <a:solidFill>
                  <a:srgbClr val="0D0147"/>
                </a:solidFill>
              </a:rPr>
              <a:t>Algoritmusok az életünkben 2.</a:t>
            </a:r>
            <a:endParaRPr sz="3200" b="1" dirty="0"/>
          </a:p>
        </p:txBody>
      </p:sp>
    </p:spTree>
    <p:extLst>
      <p:ext uri="{BB962C8B-B14F-4D97-AF65-F5344CB8AC3E}">
        <p14:creationId xmlns:p14="http://schemas.microsoft.com/office/powerpoint/2010/main" val="5489139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7498DFFE-E196-93E3-D2A3-2376190898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255" y="2075649"/>
            <a:ext cx="4206653" cy="3140968"/>
          </a:xfrm>
          <a:prstGeom prst="rect">
            <a:avLst/>
          </a:prstGeom>
        </p:spPr>
      </p:pic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>
          <a:xfrm>
            <a:off x="1125537" y="-21591"/>
            <a:ext cx="8780463" cy="1290352"/>
          </a:xfrm>
          <a:ln/>
        </p:spPr>
        <p:txBody>
          <a:bodyPr/>
          <a:lstStyle/>
          <a:p>
            <a:pPr algn="ctr" defTabSz="449263" rtl="0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altLang="hu-HU" sz="3600" b="1" dirty="0">
                <a:solidFill>
                  <a:schemeClr val="tx1"/>
                </a:solidFill>
                <a:latin typeface="Arial" charset="0"/>
                <a:ea typeface="+mj-ea"/>
                <a:cs typeface="+mj-cs"/>
              </a:rPr>
              <a:t>PÁLYÁZATI FELHÍVÁS</a:t>
            </a:r>
            <a:br>
              <a:rPr lang="hu-HU" altLang="hu-HU" sz="3600" b="1" dirty="0">
                <a:solidFill>
                  <a:schemeClr val="tx1"/>
                </a:solidFill>
                <a:latin typeface="Arial" charset="0"/>
                <a:ea typeface="+mj-ea"/>
                <a:cs typeface="+mj-cs"/>
              </a:rPr>
            </a:br>
            <a:r>
              <a:rPr lang="hu-HU" altLang="hu-HU" sz="3200" b="1" dirty="0">
                <a:solidFill>
                  <a:schemeClr val="tx1"/>
                </a:solidFill>
                <a:latin typeface="Arial" charset="0"/>
                <a:ea typeface="+mj-ea"/>
                <a:cs typeface="+mj-cs"/>
              </a:rPr>
              <a:t>„</a:t>
            </a:r>
            <a:r>
              <a:rPr lang="hu-HU" sz="2400" b="1" i="1" dirty="0"/>
              <a:t>Az év információbiztonsági tartalom előállítója 2026”</a:t>
            </a:r>
            <a:endParaRPr lang="hu-HU" altLang="hu-HU" sz="2400" b="1" dirty="0">
              <a:solidFill>
                <a:schemeClr val="tx1"/>
              </a:solidFill>
              <a:latin typeface="Arial" charset="0"/>
              <a:ea typeface="+mj-ea"/>
              <a:cs typeface="+mj-cs"/>
            </a:endParaRPr>
          </a:p>
        </p:txBody>
      </p:sp>
      <p:sp>
        <p:nvSpPr>
          <p:cNvPr id="7" name="CustomShape 3"/>
          <p:cNvSpPr/>
          <p:nvPr/>
        </p:nvSpPr>
        <p:spPr>
          <a:xfrm>
            <a:off x="3440832" y="1484784"/>
            <a:ext cx="6264696" cy="2736304"/>
          </a:xfrm>
          <a:prstGeom prst="rect">
            <a:avLst/>
          </a:prstGeom>
          <a:noFill/>
        </p:spPr>
        <p:txBody>
          <a:bodyPr lIns="90000" tIns="45000" rIns="90000" bIns="45000"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hu-HU" sz="2200" b="1" dirty="0">
                <a:latin typeface="+mj-lt"/>
              </a:rPr>
              <a:t>Jelentkezési határidőink </a:t>
            </a:r>
            <a:r>
              <a:rPr lang="hu-HU" sz="2200" b="1" dirty="0">
                <a:solidFill>
                  <a:srgbClr val="FF0000"/>
                </a:solidFill>
                <a:latin typeface="+mj-lt"/>
              </a:rPr>
              <a:t>volt</a:t>
            </a:r>
            <a:r>
              <a:rPr lang="hu-HU" sz="2200" b="1" dirty="0">
                <a:latin typeface="+mj-lt"/>
              </a:rPr>
              <a:t>!!! </a:t>
            </a:r>
            <a:r>
              <a:rPr lang="hu-HU" sz="2200" b="1" dirty="0">
                <a:solidFill>
                  <a:srgbClr val="FF0000"/>
                </a:solidFill>
                <a:latin typeface="+mj-lt"/>
              </a:rPr>
              <a:t>2026.05.01.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hu-HU" sz="2200" b="1" dirty="0">
              <a:latin typeface="+mj-lt"/>
            </a:endParaRPr>
          </a:p>
          <a:p>
            <a:pPr lvl="0"/>
            <a:r>
              <a:rPr lang="hu-HU" sz="2200" b="1" dirty="0">
                <a:latin typeface="+mj-lt"/>
              </a:rPr>
              <a:t>Tartalom előállító </a:t>
            </a:r>
            <a:br>
              <a:rPr lang="hu-HU" sz="2200" b="1" dirty="0">
                <a:latin typeface="+mj-lt"/>
              </a:rPr>
            </a:br>
            <a:r>
              <a:rPr lang="hu-HU" sz="2400" dirty="0"/>
              <a:t>Min. 5 darab 2025. január 1. utáni referencia publikáció (illetve nyilvánosan elérhető link), melyek </a:t>
            </a:r>
            <a:endParaRPr lang="en-US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2400" dirty="0"/>
              <a:t>IKT biztonsági technológiákról,</a:t>
            </a:r>
            <a:endParaRPr lang="en-US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2400" dirty="0"/>
              <a:t>IKT biztonság gazdasági hatásairól,</a:t>
            </a:r>
            <a:endParaRPr lang="en-US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2400" dirty="0"/>
              <a:t>Információ- és adatvédelemről,</a:t>
            </a:r>
            <a:endParaRPr lang="en-US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2400" dirty="0"/>
              <a:t>Információvédelmi menedzsment rendszerekről </a:t>
            </a:r>
            <a:endParaRPr sz="4400" b="1" dirty="0">
              <a:latin typeface="+mj-lt"/>
            </a:endParaRPr>
          </a:p>
          <a:p>
            <a:pPr>
              <a:lnSpc>
                <a:spcPct val="100000"/>
              </a:lnSpc>
            </a:pPr>
            <a:endParaRPr lang="hu-HU" b="1" dirty="0"/>
          </a:p>
          <a:p>
            <a:pPr>
              <a:lnSpc>
                <a:spcPct val="100000"/>
              </a:lnSpc>
            </a:pPr>
            <a:endParaRPr lang="hu-HU" b="1" dirty="0"/>
          </a:p>
          <a:p>
            <a:pPr>
              <a:lnSpc>
                <a:spcPct val="100000"/>
              </a:lnSpc>
            </a:pPr>
            <a:endParaRPr lang="hu-HU" b="1" dirty="0"/>
          </a:p>
          <a:p>
            <a:pPr>
              <a:lnSpc>
                <a:spcPct val="100000"/>
              </a:lnSpc>
            </a:pPr>
            <a:endParaRPr b="1" dirty="0"/>
          </a:p>
        </p:txBody>
      </p:sp>
    </p:spTree>
    <p:extLst>
      <p:ext uri="{BB962C8B-B14F-4D97-AF65-F5344CB8AC3E}">
        <p14:creationId xmlns:p14="http://schemas.microsoft.com/office/powerpoint/2010/main" val="11268406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D9BB47-1DC4-659A-EDF7-B068F581EE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813F8B05-954F-F121-1F9E-45FC4C48DE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484784"/>
            <a:ext cx="9906000" cy="4840244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95E42626-2476-E3A9-F9AF-567ED33415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25537" y="-21591"/>
            <a:ext cx="8780463" cy="1650392"/>
          </a:xfrm>
          <a:ln/>
        </p:spPr>
        <p:txBody>
          <a:bodyPr/>
          <a:lstStyle/>
          <a:p>
            <a:pPr algn="ctr" defTabSz="449263" rtl="0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altLang="hu-HU" sz="3600" b="1" dirty="0">
                <a:solidFill>
                  <a:schemeClr val="tx1"/>
                </a:solidFill>
                <a:latin typeface="Arial" charset="0"/>
                <a:ea typeface="+mj-ea"/>
                <a:cs typeface="+mj-cs"/>
              </a:rPr>
              <a:t>PÁLYÁZATI FELHÍVÁS</a:t>
            </a:r>
            <a:br>
              <a:rPr lang="hu-HU" altLang="hu-HU" sz="3600" b="1" dirty="0">
                <a:solidFill>
                  <a:schemeClr val="tx1"/>
                </a:solidFill>
                <a:latin typeface="Arial" charset="0"/>
                <a:ea typeface="+mj-ea"/>
                <a:cs typeface="+mj-cs"/>
              </a:rPr>
            </a:br>
            <a:r>
              <a:rPr lang="hu-HU" altLang="hu-HU" sz="2400" b="1" dirty="0">
                <a:solidFill>
                  <a:schemeClr val="tx1"/>
                </a:solidFill>
                <a:latin typeface="Arial" charset="0"/>
                <a:ea typeface="+mj-ea"/>
                <a:cs typeface="+mj-cs"/>
              </a:rPr>
              <a:t>„Az év információbiztonsági </a:t>
            </a:r>
            <a:br>
              <a:rPr lang="hu-HU" altLang="hu-HU" sz="2400" b="1" dirty="0">
                <a:solidFill>
                  <a:schemeClr val="tx1"/>
                </a:solidFill>
                <a:latin typeface="Arial" charset="0"/>
                <a:ea typeface="+mj-ea"/>
                <a:cs typeface="+mj-cs"/>
              </a:rPr>
            </a:br>
            <a:r>
              <a:rPr lang="hu-HU" altLang="hu-HU" sz="2400" b="1" dirty="0">
                <a:solidFill>
                  <a:schemeClr val="tx1"/>
                </a:solidFill>
                <a:latin typeface="Arial" charset="0"/>
                <a:ea typeface="+mj-ea"/>
                <a:cs typeface="+mj-cs"/>
              </a:rPr>
              <a:t>szak- és diplomadolgozata - 2026”</a:t>
            </a:r>
          </a:p>
        </p:txBody>
      </p:sp>
      <p:sp>
        <p:nvSpPr>
          <p:cNvPr id="7" name="CustomShape 3">
            <a:extLst>
              <a:ext uri="{FF2B5EF4-FFF2-40B4-BE49-F238E27FC236}">
                <a16:creationId xmlns:a16="http://schemas.microsoft.com/office/drawing/2014/main" id="{A52C1E9D-3015-0E44-487C-549E5C9DA60C}"/>
              </a:ext>
            </a:extLst>
          </p:cNvPr>
          <p:cNvSpPr/>
          <p:nvPr/>
        </p:nvSpPr>
        <p:spPr>
          <a:xfrm>
            <a:off x="3898378" y="1628801"/>
            <a:ext cx="5976736" cy="2736304"/>
          </a:xfrm>
          <a:prstGeom prst="rect">
            <a:avLst/>
          </a:prstGeom>
          <a:noFill/>
        </p:spPr>
        <p:txBody>
          <a:bodyPr lIns="90000" tIns="45000" rIns="90000" bIns="45000"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sz="2200" b="1" dirty="0">
                <a:solidFill>
                  <a:srgbClr val="000000"/>
                </a:solidFill>
                <a:latin typeface="+mj-lt"/>
              </a:rPr>
              <a:t>idén 20. alkalommal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sz="2200" b="1" dirty="0">
                <a:latin typeface="+mj-lt"/>
              </a:rPr>
              <a:t>részletek hamarosan a honlapon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hu-HU" sz="2200" b="1" dirty="0">
              <a:latin typeface="+mj-lt"/>
            </a:endParaRP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sz="2200" b="1" dirty="0">
                <a:latin typeface="+mj-lt"/>
              </a:rPr>
              <a:t>Széles körből várjuk a jelentkezést: </a:t>
            </a:r>
            <a:br>
              <a:rPr lang="hu-HU" sz="2200" b="1" dirty="0">
                <a:latin typeface="+mj-lt"/>
              </a:rPr>
            </a:br>
            <a:r>
              <a:rPr lang="hu-HU" sz="2400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egyéb iskola vagy nem iskolarendszerben végzős hallgató, aki záró-dolgozatot készít a tanulmányi követelményei alapján; valamint minden olyan szerző, aki a témakörben egyéb tanulmányt tett közzé (könyv, tanulmány, folyóiratcikk, stb.) </a:t>
            </a:r>
            <a:endParaRPr lang="hu-HU" sz="2200" b="1" dirty="0">
              <a:latin typeface="+mj-lt"/>
            </a:endParaRP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sz="2200" b="1" dirty="0">
              <a:latin typeface="+mj-lt"/>
            </a:endParaRPr>
          </a:p>
          <a:p>
            <a:pPr>
              <a:lnSpc>
                <a:spcPct val="100000"/>
              </a:lnSpc>
            </a:pPr>
            <a:endParaRPr lang="hu-HU" b="1" dirty="0"/>
          </a:p>
          <a:p>
            <a:pPr>
              <a:lnSpc>
                <a:spcPct val="100000"/>
              </a:lnSpc>
            </a:pPr>
            <a:endParaRPr lang="hu-HU" b="1" dirty="0"/>
          </a:p>
          <a:p>
            <a:pPr>
              <a:lnSpc>
                <a:spcPct val="100000"/>
              </a:lnSpc>
            </a:pPr>
            <a:endParaRPr lang="hu-HU" b="1" dirty="0"/>
          </a:p>
          <a:p>
            <a:pPr>
              <a:lnSpc>
                <a:spcPct val="100000"/>
              </a:lnSpc>
            </a:pPr>
            <a:endParaRPr b="1" dirty="0"/>
          </a:p>
        </p:txBody>
      </p:sp>
    </p:spTree>
    <p:extLst>
      <p:ext uri="{BB962C8B-B14F-4D97-AF65-F5344CB8AC3E}">
        <p14:creationId xmlns:p14="http://schemas.microsoft.com/office/powerpoint/2010/main" val="31297210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018094-0FD7-5D82-71AF-CCDE7512B4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>
            <a:extLst>
              <a:ext uri="{FF2B5EF4-FFF2-40B4-BE49-F238E27FC236}">
                <a16:creationId xmlns:a16="http://schemas.microsoft.com/office/drawing/2014/main" id="{2CFF44D9-8B34-94A4-8590-1A038633A897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1856656" y="0"/>
            <a:ext cx="6977320" cy="563112"/>
          </a:xfrm>
        </p:spPr>
        <p:txBody>
          <a:bodyPr/>
          <a:lstStyle/>
          <a:p>
            <a:pPr algn="ctr"/>
            <a:r>
              <a:rPr lang="hu-HU" sz="2800" b="1" dirty="0"/>
              <a:t>Hírek a jövőből </a:t>
            </a:r>
          </a:p>
        </p:txBody>
      </p:sp>
      <p:sp>
        <p:nvSpPr>
          <p:cNvPr id="2" name="Téglalap 1">
            <a:extLst>
              <a:ext uri="{FF2B5EF4-FFF2-40B4-BE49-F238E27FC236}">
                <a16:creationId xmlns:a16="http://schemas.microsoft.com/office/drawing/2014/main" id="{52E7A4A4-CC83-1656-78E4-98EAB6B6CA25}"/>
              </a:ext>
            </a:extLst>
          </p:cNvPr>
          <p:cNvSpPr/>
          <p:nvPr/>
        </p:nvSpPr>
        <p:spPr>
          <a:xfrm>
            <a:off x="1827756" y="1196752"/>
            <a:ext cx="773375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>
                <a:solidFill>
                  <a:srgbClr val="660000"/>
                </a:solidFill>
                <a:latin typeface="Open Sans"/>
              </a:rPr>
              <a:t>Fontos szakmai események (társszervezetek rendezvényei):</a:t>
            </a:r>
          </a:p>
          <a:p>
            <a:endParaRPr lang="hu-HU" b="1" dirty="0">
              <a:solidFill>
                <a:srgbClr val="660000"/>
              </a:solidFill>
              <a:latin typeface="Open San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b="1" dirty="0">
                <a:solidFill>
                  <a:srgbClr val="660000"/>
                </a:solidFill>
                <a:latin typeface="Open Sans"/>
              </a:rPr>
              <a:t>2026.05.22. IBF továbbképzés (Gill &amp; Murry) 8:30-12:30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b="1" dirty="0">
              <a:solidFill>
                <a:srgbClr val="660000"/>
              </a:solidFill>
              <a:latin typeface="Open San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b="1" dirty="0">
                <a:solidFill>
                  <a:srgbClr val="660000"/>
                </a:solidFill>
                <a:latin typeface="Open Sans"/>
              </a:rPr>
              <a:t>2026.05.29. A (</a:t>
            </a:r>
            <a:r>
              <a:rPr lang="hu-HU" b="1" dirty="0" err="1">
                <a:solidFill>
                  <a:srgbClr val="660000"/>
                </a:solidFill>
                <a:latin typeface="Open Sans"/>
              </a:rPr>
              <a:t>kiber</a:t>
            </a:r>
            <a:r>
              <a:rPr lang="hu-HU" b="1" dirty="0">
                <a:solidFill>
                  <a:srgbClr val="660000"/>
                </a:solidFill>
                <a:latin typeface="Open Sans"/>
              </a:rPr>
              <a:t>)biztonság </a:t>
            </a:r>
            <a:r>
              <a:rPr lang="hu-HU" b="1" dirty="0" err="1">
                <a:solidFill>
                  <a:srgbClr val="660000"/>
                </a:solidFill>
                <a:latin typeface="Open Sans"/>
              </a:rPr>
              <a:t>gyakorlatAI</a:t>
            </a:r>
            <a:r>
              <a:rPr lang="hu-HU" b="1" dirty="0">
                <a:solidFill>
                  <a:srgbClr val="660000"/>
                </a:solidFill>
                <a:latin typeface="Open Sans"/>
              </a:rPr>
              <a:t> (NKE)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b="1" dirty="0">
              <a:solidFill>
                <a:srgbClr val="660000"/>
              </a:solidFill>
              <a:latin typeface="Open San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b="1" dirty="0">
                <a:solidFill>
                  <a:srgbClr val="660000"/>
                </a:solidFill>
                <a:latin typeface="Open Sans"/>
              </a:rPr>
              <a:t>2026.06.02. ISACA Budapest Chapter éves konferencia (NKE)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b="1" dirty="0">
              <a:solidFill>
                <a:srgbClr val="660000"/>
              </a:solidFill>
              <a:latin typeface="Open San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b="1" dirty="0">
                <a:solidFill>
                  <a:srgbClr val="660000"/>
                </a:solidFill>
                <a:latin typeface="Open Sans"/>
              </a:rPr>
              <a:t>2026.07.28-31. </a:t>
            </a:r>
            <a:r>
              <a:rPr lang="hu-HU" b="1">
                <a:solidFill>
                  <a:srgbClr val="660000"/>
                </a:solidFill>
                <a:latin typeface="Open Sans"/>
              </a:rPr>
              <a:t>ISACA CRISC </a:t>
            </a:r>
            <a:r>
              <a:rPr lang="hu-HU" b="1" dirty="0" err="1">
                <a:solidFill>
                  <a:srgbClr val="660000"/>
                </a:solidFill>
                <a:latin typeface="Open Sans"/>
              </a:rPr>
              <a:t>Exam</a:t>
            </a:r>
            <a:r>
              <a:rPr lang="hu-HU" b="1" dirty="0">
                <a:solidFill>
                  <a:srgbClr val="660000"/>
                </a:solidFill>
                <a:latin typeface="Open Sans"/>
              </a:rPr>
              <a:t> Preparation </a:t>
            </a:r>
            <a:r>
              <a:rPr lang="hu-HU" b="1" dirty="0" err="1">
                <a:solidFill>
                  <a:srgbClr val="660000"/>
                </a:solidFill>
                <a:latin typeface="Open Sans"/>
              </a:rPr>
              <a:t>Course</a:t>
            </a:r>
            <a:r>
              <a:rPr lang="hu-HU" b="1" dirty="0">
                <a:solidFill>
                  <a:srgbClr val="660000"/>
                </a:solidFill>
                <a:latin typeface="Open Sans"/>
              </a:rPr>
              <a:t> (on-line)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b="1" dirty="0">
              <a:solidFill>
                <a:srgbClr val="660000"/>
              </a:solidFill>
              <a:latin typeface="Open San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b="1" dirty="0">
                <a:solidFill>
                  <a:srgbClr val="660000"/>
                </a:solidFill>
                <a:latin typeface="Open Sans"/>
              </a:rPr>
              <a:t>2026.09.24. ITBN (Bálna)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b="1" dirty="0">
              <a:solidFill>
                <a:srgbClr val="660000"/>
              </a:solidFill>
              <a:latin typeface="Open San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b="1" dirty="0">
                <a:solidFill>
                  <a:srgbClr val="660000"/>
                </a:solidFill>
                <a:latin typeface="Open Sans"/>
              </a:rPr>
              <a:t>2026.10.21. </a:t>
            </a:r>
            <a:r>
              <a:rPr lang="hu-HU" b="1" dirty="0" err="1">
                <a:solidFill>
                  <a:srgbClr val="660000"/>
                </a:solidFill>
                <a:latin typeface="Open Sans"/>
              </a:rPr>
              <a:t>Hacktivity</a:t>
            </a:r>
            <a:r>
              <a:rPr lang="hu-HU" b="1" dirty="0">
                <a:solidFill>
                  <a:srgbClr val="660000"/>
                </a:solidFill>
                <a:latin typeface="Open Sans"/>
              </a:rPr>
              <a:t> (</a:t>
            </a:r>
            <a:r>
              <a:rPr lang="hu-HU" b="1" dirty="0" err="1">
                <a:solidFill>
                  <a:srgbClr val="660000"/>
                </a:solidFill>
                <a:latin typeface="Open Sans"/>
              </a:rPr>
              <a:t>Lurdy</a:t>
            </a:r>
            <a:r>
              <a:rPr lang="hu-HU" b="1" dirty="0">
                <a:solidFill>
                  <a:srgbClr val="660000"/>
                </a:solidFill>
                <a:latin typeface="Open Sans"/>
              </a:rPr>
              <a:t>)</a:t>
            </a:r>
          </a:p>
          <a:p>
            <a:endParaRPr lang="hu-HU" b="1" dirty="0">
              <a:solidFill>
                <a:srgbClr val="660000"/>
              </a:solidFill>
              <a:latin typeface="Open San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b="1" dirty="0">
                <a:solidFill>
                  <a:srgbClr val="660000"/>
                </a:solidFill>
                <a:latin typeface="Open Sans"/>
              </a:rPr>
              <a:t>… és a kibernaptár: </a:t>
            </a:r>
            <a:r>
              <a:rPr lang="hu-HU" b="1" dirty="0">
                <a:solidFill>
                  <a:srgbClr val="660000"/>
                </a:solidFill>
                <a:latin typeface="Open Sans"/>
                <a:hlinkClick r:id="rId3"/>
              </a:rPr>
              <a:t>https://kibernaptar.hu/</a:t>
            </a:r>
            <a:endParaRPr lang="hu-HU" b="1" dirty="0">
              <a:solidFill>
                <a:srgbClr val="660000"/>
              </a:solidFill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714575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extShape 1"/>
          <p:cNvSpPr txBox="1"/>
          <p:nvPr/>
        </p:nvSpPr>
        <p:spPr>
          <a:xfrm>
            <a:off x="8913440" y="5805264"/>
            <a:ext cx="992560" cy="4950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fld id="{3F13B616-89FC-4754-9A43-C3DB75E6C12E}" type="slidenum">
              <a:rPr lang="hu-HU" sz="1400">
                <a:solidFill>
                  <a:srgbClr val="000000"/>
                </a:solidFill>
                <a:latin typeface="Times New Roman"/>
              </a:rPr>
              <a:pPr>
                <a:lnSpc>
                  <a:spcPct val="100000"/>
                </a:lnSpc>
              </a:pPr>
              <a:t>9</a:t>
            </a:fld>
            <a:endParaRPr dirty="0"/>
          </a:p>
        </p:txBody>
      </p:sp>
      <p:sp>
        <p:nvSpPr>
          <p:cNvPr id="152" name="CustomShape 2"/>
          <p:cNvSpPr/>
          <p:nvPr/>
        </p:nvSpPr>
        <p:spPr>
          <a:xfrm>
            <a:off x="0" y="76320"/>
            <a:ext cx="9905760" cy="609120"/>
          </a:xfrm>
          <a:prstGeom prst="rect">
            <a:avLst/>
          </a:prstGeom>
          <a:noFill/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hu-HU" sz="3200" b="1" dirty="0">
                <a:solidFill>
                  <a:srgbClr val="0D0147"/>
                </a:solidFill>
                <a:latin typeface="Arial"/>
              </a:rPr>
              <a:t>A 121. program – 2026.05.20.</a:t>
            </a:r>
            <a:endParaRPr sz="3200" dirty="0"/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8974A256-65FE-0767-9A47-67BCF46A66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78195"/>
            <a:ext cx="9905760" cy="39270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6450</TotalTime>
  <Words>503</Words>
  <Application>Microsoft Office PowerPoint</Application>
  <PresentationFormat>A4 (210x297 mm)</PresentationFormat>
  <Paragraphs>103</Paragraphs>
  <Slides>12</Slides>
  <Notes>9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8</vt:i4>
      </vt:variant>
      <vt:variant>
        <vt:lpstr>Téma</vt:lpstr>
      </vt:variant>
      <vt:variant>
        <vt:i4>2</vt:i4>
      </vt:variant>
      <vt:variant>
        <vt:lpstr>Diacímek</vt:lpstr>
      </vt:variant>
      <vt:variant>
        <vt:i4>12</vt:i4>
      </vt:variant>
    </vt:vector>
  </HeadingPairs>
  <TitlesOfParts>
    <vt:vector size="22" baseType="lpstr">
      <vt:lpstr>Arial</vt:lpstr>
      <vt:lpstr>Bernard MT Condensed</vt:lpstr>
      <vt:lpstr>Calibri</vt:lpstr>
      <vt:lpstr>Open Sans</vt:lpstr>
      <vt:lpstr>Segoe UI Historic</vt:lpstr>
      <vt:lpstr>StarSymbol</vt:lpstr>
      <vt:lpstr>Tahoma</vt:lpstr>
      <vt:lpstr>Times New Roman</vt:lpstr>
      <vt:lpstr>Office Theme</vt:lpstr>
      <vt:lpstr>Office Theme</vt:lpstr>
      <vt:lpstr>PowerPoint-bemutató</vt:lpstr>
      <vt:lpstr>PowerPoint-bemutató</vt:lpstr>
      <vt:lpstr>PowerPoint-bemutató</vt:lpstr>
      <vt:lpstr>PowerPoint-bemutató</vt:lpstr>
      <vt:lpstr>Az „Év információbiztonsági újságírója (tartalomszolgáltatója)”  (2006 óta)  és az  „Év információvédelmi szak- és diplomadolgozata”  (2006 illetve 2007 óta) cím elnyerésére   CPE pontok</vt:lpstr>
      <vt:lpstr>PÁLYÁZATI FELHÍVÁS „Az év információbiztonsági tartalom előállítója 2026”</vt:lpstr>
      <vt:lpstr>PÁLYÁZATI FELHÍVÁS „Az év információbiztonsági  szak- és diplomadolgozata - 2026”</vt:lpstr>
      <vt:lpstr>PowerPoint-bemutató</vt:lpstr>
      <vt:lpstr>PowerPoint-bemutató</vt:lpstr>
      <vt:lpstr>PowerPoint-bemutató</vt:lpstr>
      <vt:lpstr>A rendezvényünk értékelő lapja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Tarján Gábor</dc:creator>
  <cp:lastModifiedBy>Tarján Gábor</cp:lastModifiedBy>
  <cp:revision>186</cp:revision>
  <cp:lastPrinted>2024-11-20T05:12:55Z</cp:lastPrinted>
  <dcterms:modified xsi:type="dcterms:W3CDTF">2026-05-12T09:55:48Z</dcterms:modified>
</cp:coreProperties>
</file>