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5"/>
  </p:notesMasterIdLst>
  <p:handoutMasterIdLst>
    <p:handoutMasterId r:id="rId16"/>
  </p:handoutMasterIdLst>
  <p:sldIdLst>
    <p:sldId id="312" r:id="rId3"/>
    <p:sldId id="257" r:id="rId4"/>
    <p:sldId id="310" r:id="rId5"/>
    <p:sldId id="272" r:id="rId6"/>
    <p:sldId id="274" r:id="rId7"/>
    <p:sldId id="296" r:id="rId8"/>
    <p:sldId id="311" r:id="rId9"/>
    <p:sldId id="309" r:id="rId10"/>
    <p:sldId id="261" r:id="rId11"/>
    <p:sldId id="283" r:id="rId12"/>
    <p:sldId id="282" r:id="rId13"/>
    <p:sldId id="275" r:id="rId14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8" autoAdjust="0"/>
  </p:normalViewPr>
  <p:slideViewPr>
    <p:cSldViewPr>
      <p:cViewPr varScale="1">
        <p:scale>
          <a:sx n="93" d="100"/>
          <a:sy n="93" d="100"/>
        </p:scale>
        <p:origin x="1902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ján Gábor" userId="6f1b60f9-b596-4d7c-8308-a6127a833ddb" providerId="ADAL" clId="{80BE5CD3-DE3F-45DB-83BE-034BCC02F61A}"/>
    <pc:docChg chg="custSel modSld">
      <pc:chgData name="Tarján Gábor" userId="6f1b60f9-b596-4d7c-8308-a6127a833ddb" providerId="ADAL" clId="{80BE5CD3-DE3F-45DB-83BE-034BCC02F61A}" dt="2026-05-12T09:55:41.717" v="127" actId="20577"/>
      <pc:docMkLst>
        <pc:docMk/>
      </pc:docMkLst>
      <pc:sldChg chg="addSp delSp modSp mod">
        <pc:chgData name="Tarján Gábor" userId="6f1b60f9-b596-4d7c-8308-a6127a833ddb" providerId="ADAL" clId="{80BE5CD3-DE3F-45DB-83BE-034BCC02F61A}" dt="2026-05-12T08:48:36.338" v="47" actId="13926"/>
        <pc:sldMkLst>
          <pc:docMk/>
          <pc:sldMk cId="4111446238" sldId="282"/>
        </pc:sldMkLst>
        <pc:spChg chg="mod">
          <ac:chgData name="Tarján Gábor" userId="6f1b60f9-b596-4d7c-8308-a6127a833ddb" providerId="ADAL" clId="{80BE5CD3-DE3F-45DB-83BE-034BCC02F61A}" dt="2026-05-12T08:48:36.338" v="47" actId="13926"/>
          <ac:spMkLst>
            <pc:docMk/>
            <pc:sldMk cId="4111446238" sldId="282"/>
            <ac:spMk id="2" creationId="{701EAA1E-70F6-47BD-8B1E-452D89C45B75}"/>
          </ac:spMkLst>
        </pc:spChg>
        <pc:picChg chg="del">
          <ac:chgData name="Tarján Gábor" userId="6f1b60f9-b596-4d7c-8308-a6127a833ddb" providerId="ADAL" clId="{80BE5CD3-DE3F-45DB-83BE-034BCC02F61A}" dt="2026-05-12T08:47:43.083" v="43" actId="478"/>
          <ac:picMkLst>
            <pc:docMk/>
            <pc:sldMk cId="4111446238" sldId="282"/>
            <ac:picMk id="4" creationId="{12FF060D-24D5-463F-3200-13949CE27B1E}"/>
          </ac:picMkLst>
        </pc:picChg>
        <pc:picChg chg="add mod">
          <ac:chgData name="Tarján Gábor" userId="6f1b60f9-b596-4d7c-8308-a6127a833ddb" providerId="ADAL" clId="{80BE5CD3-DE3F-45DB-83BE-034BCC02F61A}" dt="2026-05-12T08:47:40.485" v="42" actId="1076"/>
          <ac:picMkLst>
            <pc:docMk/>
            <pc:sldMk cId="4111446238" sldId="282"/>
            <ac:picMk id="6" creationId="{ED77587F-D6A6-4E43-F2B8-0C85C6028B29}"/>
          </ac:picMkLst>
        </pc:picChg>
        <pc:picChg chg="del">
          <ac:chgData name="Tarján Gábor" userId="6f1b60f9-b596-4d7c-8308-a6127a833ddb" providerId="ADAL" clId="{80BE5CD3-DE3F-45DB-83BE-034BCC02F61A}" dt="2026-05-12T08:46:20.990" v="39" actId="478"/>
          <ac:picMkLst>
            <pc:docMk/>
            <pc:sldMk cId="4111446238" sldId="282"/>
            <ac:picMk id="7" creationId="{43BE54DF-2BC7-C4A6-37A0-48248EFAB2E4}"/>
          </ac:picMkLst>
        </pc:picChg>
        <pc:picChg chg="add mod">
          <ac:chgData name="Tarján Gábor" userId="6f1b60f9-b596-4d7c-8308-a6127a833ddb" providerId="ADAL" clId="{80BE5CD3-DE3F-45DB-83BE-034BCC02F61A}" dt="2026-05-12T08:48:31.581" v="46" actId="1076"/>
          <ac:picMkLst>
            <pc:docMk/>
            <pc:sldMk cId="4111446238" sldId="282"/>
            <ac:picMk id="9" creationId="{2145FCC3-CCE0-85E9-DD49-C21462BB1957}"/>
          </ac:picMkLst>
        </pc:picChg>
      </pc:sldChg>
      <pc:sldChg chg="modSp mod">
        <pc:chgData name="Tarján Gábor" userId="6f1b60f9-b596-4d7c-8308-a6127a833ddb" providerId="ADAL" clId="{80BE5CD3-DE3F-45DB-83BE-034BCC02F61A}" dt="2026-05-12T09:55:41.717" v="127" actId="20577"/>
        <pc:sldMkLst>
          <pc:docMk/>
          <pc:sldMk cId="171457595" sldId="309"/>
        </pc:sldMkLst>
        <pc:spChg chg="mod">
          <ac:chgData name="Tarján Gábor" userId="6f1b60f9-b596-4d7c-8308-a6127a833ddb" providerId="ADAL" clId="{80BE5CD3-DE3F-45DB-83BE-034BCC02F61A}" dt="2026-05-12T09:55:41.717" v="127" actId="20577"/>
          <ac:spMkLst>
            <pc:docMk/>
            <pc:sldMk cId="171457595" sldId="309"/>
            <ac:spMk id="2" creationId="{52E7A4A4-CC83-1656-78E4-98EAB6B6CA25}"/>
          </ac:spMkLst>
        </pc:spChg>
        <pc:spChg chg="mod">
          <ac:chgData name="Tarján Gábor" userId="6f1b60f9-b596-4d7c-8308-a6127a833ddb" providerId="ADAL" clId="{80BE5CD3-DE3F-45DB-83BE-034BCC02F61A}" dt="2026-05-12T09:00:26.646" v="121" actId="13926"/>
          <ac:spMkLst>
            <pc:docMk/>
            <pc:sldMk cId="171457595" sldId="309"/>
            <ac:spMk id="3" creationId="{2CFF44D9-8B34-94A4-8590-1A038633A89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2026. 05. 12.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1"/>
            <a:ext cx="4317860" cy="34250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1327727" y="3252063"/>
            <a:ext cx="7306423" cy="308105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2" y="0"/>
            <a:ext cx="4279879" cy="340044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1316051" y="3228703"/>
            <a:ext cx="7242153" cy="305892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Új kiírás és feltételek: vigyázó szemetek…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82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8A016-799A-9F2D-C45B-28532A518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CC1FC9EA-41C3-48D2-4C95-183BE28D36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E7C41B2-EDEF-9416-7221-D588A05E1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Új kiírás és feltételek: vigyázó szemetek…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1C54E98-1B0B-5BE9-A1C7-D808FCB1849E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0451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38984-129B-B291-00D4-16869C6E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ADF7D06-476C-4845-48AE-22F5C7E47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11525" y="855663"/>
            <a:ext cx="3338513" cy="2311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B221116E-2983-8B21-C7E3-89992B894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4636FC7-68A6-5E6C-4159-380194D25E21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8411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2" y="0"/>
            <a:ext cx="4279879" cy="340044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1316051" y="3228703"/>
            <a:ext cx="7242153" cy="305892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2" y="0"/>
            <a:ext cx="4279879" cy="340044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1316051" y="3228703"/>
            <a:ext cx="7242153" cy="305892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018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2" y="0"/>
            <a:ext cx="4279879" cy="340044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1316051" y="3228703"/>
            <a:ext cx="7242153" cy="305892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tpecset.h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ibernaptar.h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1712640" y="692696"/>
            <a:ext cx="8337376" cy="2736304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b="1" dirty="0">
                <a:solidFill>
                  <a:srgbClr val="FF0000"/>
                </a:solidFill>
                <a:latin typeface="Arial"/>
              </a:rPr>
              <a:t>CXXI. Szakmai Fórum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
Budapest, 2026. május 20.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latin typeface="Arial"/>
              </a:rPr>
              <a:t>Óbudai Egyetem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3782593" y="3573016"/>
            <a:ext cx="4502780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Dr. 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</a:p>
          <a:p>
            <a:pPr algn="ctr">
              <a:lnSpc>
                <a:spcPct val="80000"/>
              </a:lnSpc>
            </a:pPr>
            <a:r>
              <a:rPr lang="hu-HU" sz="1600" dirty="0" err="1">
                <a:solidFill>
                  <a:srgbClr val="0D0147"/>
                </a:solidFill>
                <a:latin typeface="Arial"/>
              </a:rPr>
              <a:t>al</a:t>
            </a:r>
            <a:r>
              <a:rPr lang="hu-HU" sz="1600" dirty="0">
                <a:solidFill>
                  <a:srgbClr val="0D0147"/>
                </a:solidFill>
                <a:latin typeface="Arial"/>
              </a:rPr>
              <a:t>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>
                <a:solidFill>
                  <a:srgbClr val="0066FF"/>
                </a:solidFill>
                <a:latin typeface="Arial"/>
                <a:hlinkClick r:id="rId3"/>
              </a:rPr>
              <a:t>www.hetpecset.hu</a:t>
            </a: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78A76568-3F1C-AABF-EBCC-BF1ACE1D6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80" y="2132856"/>
            <a:ext cx="2017951" cy="41578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8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DPO Klub – Mai programja</a:t>
            </a:r>
            <a:endParaRPr sz="320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8EE4591-1BD8-BC75-C151-E8C71A159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04" y="1844823"/>
            <a:ext cx="9036628" cy="416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2671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72480" y="18864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D77587F-D6A6-4E43-F2B8-0C85C6028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040" y="1376772"/>
            <a:ext cx="3381840" cy="450912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145FCC3-CCE0-85E9-DD49-C21462BB1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200" y="1404759"/>
            <a:ext cx="3381840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46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12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jövő ...</a:t>
            </a:r>
            <a:endParaRPr sz="3200" dirty="0"/>
          </a:p>
        </p:txBody>
      </p:sp>
      <p:sp>
        <p:nvSpPr>
          <p:cNvPr id="2" name="Téglalap 1"/>
          <p:cNvSpPr/>
          <p:nvPr/>
        </p:nvSpPr>
        <p:spPr>
          <a:xfrm>
            <a:off x="992560" y="1196752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„Információvédelem menedzselése”
CXXII. Szakmai Fórum
 . . . , 2026. szeptember 16.</a:t>
            </a:r>
          </a:p>
          <a:p>
            <a:pPr algn="ctr">
              <a:lnSpc>
                <a:spcPct val="100000"/>
              </a:lnSpc>
            </a:pPr>
            <a:endParaRPr lang="hu-HU" sz="2400" dirty="0">
              <a:solidFill>
                <a:srgbClr val="000000"/>
              </a:solidFill>
            </a:endParaRPr>
          </a:p>
        </p:txBody>
      </p:sp>
      <p:pic>
        <p:nvPicPr>
          <p:cNvPr id="10" name="Kép 9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80" y="3178261"/>
            <a:ext cx="2590101" cy="2626879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4376936" y="3907611"/>
            <a:ext cx="1465651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</a:t>
            </a:r>
            <a:r>
              <a:rPr lang="hu-HU" sz="10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 </a:t>
            </a:r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22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3487349" y="5141664"/>
            <a:ext cx="392126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rgbClr val="00B050"/>
                </a:solidFill>
              </a:rPr>
              <a:t>2026. Szeptember 16.</a:t>
            </a:r>
          </a:p>
        </p:txBody>
      </p:sp>
    </p:spTree>
    <p:extLst>
      <p:ext uri="{BB962C8B-B14F-4D97-AF65-F5344CB8AC3E}">
        <p14:creationId xmlns:p14="http://schemas.microsoft.com/office/powerpoint/2010/main" val="8431953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0" y="1700808"/>
            <a:ext cx="9906000" cy="4464496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5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 </a:t>
            </a:r>
            <a:r>
              <a:rPr lang="hu-HU" sz="2400" dirty="0">
                <a:solidFill>
                  <a:srgbClr val="FF0000"/>
                </a:solidFill>
                <a:latin typeface="Arial"/>
              </a:rPr>
              <a:t>B2B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: 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információs társadalom biztonságának támogatása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információvédelem kultúrájának és ismereteinek terjesztése, 	a tudatosság kialakítása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BD9B65C-23CC-A157-CFFF-3DB6712A3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110" y="678805"/>
            <a:ext cx="3589890" cy="263691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BAE9198-58CA-3B1E-1B3F-3B6743D7B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91659"/>
            <a:ext cx="2216696" cy="21484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69F83DA3-DE5E-71B9-3952-112B14ED6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48" y="332656"/>
            <a:ext cx="5544616" cy="2931691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5D0DE75-458E-843C-56CE-2D2AD2C3D496}"/>
              </a:ext>
            </a:extLst>
          </p:cNvPr>
          <p:cNvSpPr txBox="1"/>
          <p:nvPr/>
        </p:nvSpPr>
        <p:spPr>
          <a:xfrm>
            <a:off x="416496" y="3593654"/>
            <a:ext cx="842493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Tagnyilvántartásunk:</a:t>
            </a:r>
          </a:p>
          <a:p>
            <a:r>
              <a:rPr lang="hu-HU" sz="2800" b="1" dirty="0"/>
              <a:t>	42 tag			28 aktív tag</a:t>
            </a:r>
          </a:p>
          <a:p>
            <a:r>
              <a:rPr lang="hu-HU" sz="2800" b="1" dirty="0"/>
              <a:t>	egyéni pártoló tag	&gt;50		</a:t>
            </a:r>
          </a:p>
          <a:p>
            <a:r>
              <a:rPr lang="hu-HU" sz="2800" b="1" dirty="0"/>
              <a:t>	28 céges partoló tag	11 aktív pártoló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13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4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Algoritmusok az életünkben 1. </a:t>
            </a:r>
            <a:endParaRPr sz="3200" b="1" dirty="0"/>
          </a:p>
        </p:txBody>
      </p:sp>
      <p:sp>
        <p:nvSpPr>
          <p:cNvPr id="153" name="CustomShape 3"/>
          <p:cNvSpPr/>
          <p:nvPr/>
        </p:nvSpPr>
        <p:spPr>
          <a:xfrm>
            <a:off x="1421109" y="650262"/>
            <a:ext cx="6977000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pPr algn="ctr"/>
            <a:endParaRPr lang="hu-HU" sz="1000" dirty="0"/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Minden páratlan 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hónap</a:t>
            </a:r>
          </a:p>
          <a:p>
            <a:pPr algn="ctr">
              <a:tabLst>
                <a:tab pos="1438275" algn="l"/>
              </a:tabLst>
            </a:pPr>
            <a:r>
              <a:rPr lang="hu-HU" sz="2000" b="1" dirty="0"/>
              <a:t>(január, március, május, szeptember, november)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 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harmadik szerdája</a:t>
            </a:r>
          </a:p>
          <a:p>
            <a:pPr algn="ctr">
              <a:tabLst>
                <a:tab pos="1438275" algn="l"/>
              </a:tabLst>
            </a:pPr>
            <a:endParaRPr lang="hu-HU" sz="3200" b="1" dirty="0"/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 kivétel július!</a:t>
            </a:r>
            <a:endParaRPr lang="hu-HU" sz="2800" dirty="0"/>
          </a:p>
          <a:p>
            <a:pPr algn="ctr"/>
            <a:endParaRPr lang="hu-HU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12" y="1874261"/>
            <a:ext cx="4376737" cy="421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Kép 5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24" y="2204864"/>
            <a:ext cx="2590101" cy="2626879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7525630" y="2896293"/>
            <a:ext cx="1406810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</a:t>
            </a:r>
            <a:r>
              <a:rPr lang="hu-HU" sz="10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 </a:t>
            </a:r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20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6682751" y="3894796"/>
            <a:ext cx="316304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rgbClr val="00B050"/>
                </a:solidFill>
              </a:rPr>
              <a:t>2026. március 18.</a:t>
            </a:r>
          </a:p>
        </p:txBody>
      </p:sp>
      <p:pic>
        <p:nvPicPr>
          <p:cNvPr id="9" name="Kép 8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855" y="4866156"/>
            <a:ext cx="1210492" cy="1227680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5313040" y="5271591"/>
            <a:ext cx="64807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100</a:t>
            </a:r>
          </a:p>
        </p:txBody>
      </p:sp>
      <p:pic>
        <p:nvPicPr>
          <p:cNvPr id="11" name="Kép 10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401" y="4855465"/>
            <a:ext cx="1210492" cy="1227680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6647586" y="5260900"/>
            <a:ext cx="64807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37146609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344488" y="1700808"/>
            <a:ext cx="9361112" cy="3744416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>„Év információbiztonsági újságírója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>(tartalomszolgáltatója)”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>(2006 óta)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>és az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információvédelmi szak- és diplomadolgozata”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(2006 illetve 2007 óta)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>cím elnyerésére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br>
              <a:rPr lang="hu-HU" dirty="0"/>
            </a:br>
            <a:r>
              <a:rPr lang="hu-HU" sz="2000" b="1" dirty="0"/>
              <a:t>CPE pontok</a:t>
            </a:r>
            <a:endParaRPr lang="hu-HU" altLang="hu-HU" sz="28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</a:rPr>
              <a:t>Algoritmusok az életünkben 2.</a:t>
            </a:r>
            <a:endParaRPr sz="3200" b="1" dirty="0"/>
          </a:p>
        </p:txBody>
      </p:sp>
    </p:spTree>
    <p:extLst>
      <p:ext uri="{BB962C8B-B14F-4D97-AF65-F5344CB8AC3E}">
        <p14:creationId xmlns:p14="http://schemas.microsoft.com/office/powerpoint/2010/main" val="548913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7498DFFE-E196-93E3-D2A3-2376190898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55" y="2075649"/>
            <a:ext cx="4206653" cy="3140968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25537" y="-21591"/>
            <a:ext cx="8780463" cy="129035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32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</a:t>
            </a:r>
            <a:r>
              <a:rPr lang="hu-HU" sz="2400" b="1" i="1" dirty="0"/>
              <a:t>Az év információbiztonsági tartalom előállítója 2026”</a:t>
            </a:r>
            <a:endParaRPr lang="hu-HU" altLang="hu-HU" sz="24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3440832" y="1484784"/>
            <a:ext cx="6264696" cy="2736304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u-HU" sz="2200" b="1" dirty="0">
                <a:latin typeface="+mj-lt"/>
              </a:rPr>
              <a:t>Jelentkezési határidőink </a:t>
            </a:r>
            <a:r>
              <a:rPr lang="hu-HU" sz="2200" b="1" dirty="0">
                <a:solidFill>
                  <a:srgbClr val="FF0000"/>
                </a:solidFill>
                <a:latin typeface="+mj-lt"/>
              </a:rPr>
              <a:t>volt</a:t>
            </a:r>
            <a:r>
              <a:rPr lang="hu-HU" sz="2200" b="1" dirty="0">
                <a:latin typeface="+mj-lt"/>
              </a:rPr>
              <a:t>!!! </a:t>
            </a:r>
            <a:r>
              <a:rPr lang="hu-HU" sz="2200" b="1" dirty="0">
                <a:solidFill>
                  <a:srgbClr val="FF0000"/>
                </a:solidFill>
                <a:latin typeface="+mj-lt"/>
              </a:rPr>
              <a:t>2026.05.01.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  <a:p>
            <a:pPr lvl="0"/>
            <a:r>
              <a:rPr lang="hu-HU" sz="2200" b="1" dirty="0">
                <a:latin typeface="+mj-lt"/>
              </a:rPr>
              <a:t>Tartalom előállító </a:t>
            </a:r>
            <a:br>
              <a:rPr lang="hu-HU" sz="2200" b="1" dirty="0">
                <a:latin typeface="+mj-lt"/>
              </a:rPr>
            </a:br>
            <a:r>
              <a:rPr lang="hu-HU" sz="2400" dirty="0"/>
              <a:t>Min. 5 darab 2025. január 1. utáni referencia publikáció (illetve nyilvánosan elérhető link), melyek 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/>
              <a:t>IKT biztonsági technológiákról,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/>
              <a:t>IKT biztonság gazdasági hatásairól,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/>
              <a:t>Információ- és adatvédelemről,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/>
              <a:t>Információvédelmi menedzsment rendszerekről </a:t>
            </a:r>
            <a:endParaRPr sz="44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12684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9BB47-1DC4-659A-EDF7-B068F581E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813F8B05-954F-F121-1F9E-45FC4C48D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484784"/>
            <a:ext cx="9906000" cy="484024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95E42626-2476-E3A9-F9AF-567ED33415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5537" y="-21591"/>
            <a:ext cx="8780463" cy="165039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„Az év információbiztonsági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szak- és diplomadolgozata - 2026”</a:t>
            </a:r>
          </a:p>
        </p:txBody>
      </p:sp>
      <p:sp>
        <p:nvSpPr>
          <p:cNvPr id="7" name="CustomShape 3">
            <a:extLst>
              <a:ext uri="{FF2B5EF4-FFF2-40B4-BE49-F238E27FC236}">
                <a16:creationId xmlns:a16="http://schemas.microsoft.com/office/drawing/2014/main" id="{A52C1E9D-3015-0E44-487C-549E5C9DA60C}"/>
              </a:ext>
            </a:extLst>
          </p:cNvPr>
          <p:cNvSpPr/>
          <p:nvPr/>
        </p:nvSpPr>
        <p:spPr>
          <a:xfrm>
            <a:off x="3898378" y="1628801"/>
            <a:ext cx="5976736" cy="2736304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20. alkalommal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részletek hamarosan a honlapon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Széles körből várjuk a jelentkezést: </a:t>
            </a:r>
            <a:br>
              <a:rPr lang="hu-HU" sz="2200" b="1" dirty="0">
                <a:latin typeface="+mj-lt"/>
              </a:rPr>
            </a:br>
            <a:r>
              <a:rPr lang="hu-HU" sz="24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egyéb iskola vagy nem iskolarendszerben végzős hallgató, aki záró-dolgozatot készít a tanulmányi követelményei alapján; valamint minden olyan szerző, aki a témakörben egyéb tanulmányt tett közzé (könyv, tanulmány, folyóiratcikk, stb.) </a:t>
            </a: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29721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18094-0FD7-5D82-71AF-CCDE7512B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2CFF44D9-8B34-94A4-8590-1A038633A89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856656" y="0"/>
            <a:ext cx="6977320" cy="563112"/>
          </a:xfrm>
        </p:spPr>
        <p:txBody>
          <a:bodyPr/>
          <a:lstStyle/>
          <a:p>
            <a:pPr algn="ctr"/>
            <a:r>
              <a:rPr lang="hu-HU" sz="2800" b="1" dirty="0"/>
              <a:t>Hírek a jövőből 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52E7A4A4-CC83-1656-78E4-98EAB6B6CA25}"/>
              </a:ext>
            </a:extLst>
          </p:cNvPr>
          <p:cNvSpPr/>
          <p:nvPr/>
        </p:nvSpPr>
        <p:spPr>
          <a:xfrm>
            <a:off x="1827756" y="1196752"/>
            <a:ext cx="77337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Fontos szakmai események (társszervezetek rendezvényei):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2026.05.22. IBF továbbképzés (Gill &amp; Murry) 8:30-12:30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2026.05.29. A (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kiber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)biztonság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gyakorlatAI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(NKE)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2026.06.02. ISACA Budapest Chapter éves konferencia (NKE)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2026.07.28-31. </a:t>
            </a:r>
            <a:r>
              <a:rPr lang="hu-HU" b="1">
                <a:solidFill>
                  <a:srgbClr val="660000"/>
                </a:solidFill>
                <a:latin typeface="Open Sans"/>
              </a:rPr>
              <a:t>ISACA CRISC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Exam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Preparation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Course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(on-line)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2026.09.24. ITBN (Bálna)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2026.10.21.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Hacktivity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(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Lurdy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)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… és a kibernaptár: </a:t>
            </a:r>
            <a:r>
              <a:rPr lang="hu-HU" b="1" dirty="0">
                <a:solidFill>
                  <a:srgbClr val="660000"/>
                </a:solidFill>
                <a:latin typeface="Open Sans"/>
                <a:hlinkClick r:id="rId3"/>
              </a:rPr>
              <a:t>https://kibernaptar.hu/</a:t>
            </a:r>
            <a:endParaRPr lang="hu-HU" b="1" dirty="0">
              <a:solidFill>
                <a:srgbClr val="66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1457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9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121. program – 2026.05.20.</a:t>
            </a:r>
            <a:endParaRPr sz="32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974A256-65FE-0767-9A47-67BCF46A6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8195"/>
            <a:ext cx="9905760" cy="3927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6450</TotalTime>
  <Words>503</Words>
  <Application>Microsoft Office PowerPoint</Application>
  <PresentationFormat>A4 (210x297 mm)</PresentationFormat>
  <Paragraphs>103</Paragraphs>
  <Slides>12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12</vt:i4>
      </vt:variant>
    </vt:vector>
  </HeadingPairs>
  <TitlesOfParts>
    <vt:vector size="22" baseType="lpstr">
      <vt:lpstr>Arial</vt:lpstr>
      <vt:lpstr>Bernard MT Condensed</vt:lpstr>
      <vt:lpstr>Calibri</vt:lpstr>
      <vt:lpstr>Open Sans</vt:lpstr>
      <vt:lpstr>Segoe UI Historic</vt:lpstr>
      <vt:lpstr>StarSymbol</vt:lpstr>
      <vt:lpstr>Tahoma</vt:lpstr>
      <vt:lpstr>Times New Roman</vt:lpstr>
      <vt:lpstr>Office Theme</vt:lpstr>
      <vt:lpstr>Office Theme</vt:lpstr>
      <vt:lpstr>PowerPoint-bemutató</vt:lpstr>
      <vt:lpstr>PowerPoint-bemutató</vt:lpstr>
      <vt:lpstr>PowerPoint-bemutató</vt:lpstr>
      <vt:lpstr>PowerPoint-bemutató</vt:lpstr>
      <vt:lpstr>Az „Év információbiztonsági újságírója (tartalomszolgáltatója)”  (2006 óta)  és az  „Év információvédelmi szak- és diplomadolgozata”  (2006 illetve 2007 óta) cím elnyerésére   CPE pontok</vt:lpstr>
      <vt:lpstr>PÁLYÁZATI FELHÍVÁS „Az év információbiztonsági tartalom előállítója 2026”</vt:lpstr>
      <vt:lpstr>PÁLYÁZATI FELHÍVÁS „Az év információbiztonsági  szak- és diplomadolgozata - 2026”</vt:lpstr>
      <vt:lpstr>PowerPoint-bemutató</vt:lpstr>
      <vt:lpstr>PowerPoint-bemutató</vt:lpstr>
      <vt:lpstr>PowerPoint-bemutató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186</cp:revision>
  <cp:lastPrinted>2024-11-20T05:12:55Z</cp:lastPrinted>
  <dcterms:modified xsi:type="dcterms:W3CDTF">2026-05-12T09:55:48Z</dcterms:modified>
</cp:coreProperties>
</file>