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1"/>
  </p:notesMasterIdLst>
  <p:sldIdLst>
    <p:sldId id="256" r:id="rId4"/>
    <p:sldId id="257" r:id="rId5"/>
    <p:sldId id="271" r:id="rId6"/>
    <p:sldId id="260" r:id="rId7"/>
    <p:sldId id="273" r:id="rId8"/>
    <p:sldId id="261" r:id="rId9"/>
    <p:sldId id="272" r:id="rId10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552" autoAdjust="0"/>
  </p:normalViewPr>
  <p:slideViewPr>
    <p:cSldViewPr>
      <p:cViewPr>
        <p:scale>
          <a:sx n="100" d="100"/>
          <a:sy n="100" d="100"/>
        </p:scale>
        <p:origin x="-1566" y="-23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62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u.linkedin.com/in/istv%C3%A1n-k%C3%B6dm%C3%B6n-dr-32922b8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s://hu.linkedin.com/in/arthurkeleti" TargetMode="External"/><Relationship Id="rId4" Type="http://schemas.openxmlformats.org/officeDocument/2006/relationships/hyperlink" Target="https://hu.linkedin.com/in/hargitaizsol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LXXIV. 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2017. január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18.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</a:t>
            </a:r>
            <a:r>
              <a:rPr lang="hu-HU" sz="3200" b="1" dirty="0" smtClean="0">
                <a:solidFill>
                  <a:srgbClr val="000000"/>
                </a:solidFill>
              </a:rPr>
              <a:t>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Dr. Ködmön István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tizenhatodik évet kezdjük 2017- </a:t>
            </a:r>
            <a:r>
              <a:rPr lang="hu-HU" sz="3200" b="1" dirty="0" err="1" smtClean="0">
                <a:solidFill>
                  <a:srgbClr val="0D0147"/>
                </a:solidFill>
                <a:latin typeface="Arial"/>
              </a:rPr>
              <a:t>ben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Céljaink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848544" y="152280"/>
            <a:ext cx="9057456" cy="4568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Az év információbiztonsági újságírója - 2017</a:t>
            </a:r>
            <a:endParaRPr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információbiztonsági újságírója -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2017”</a:t>
            </a: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dén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XII. 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alkalommal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2017.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április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28.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 smtClean="0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 smtClean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 smtClean="0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)</a:t>
            </a:r>
            <a:endParaRPr lang="hu-HU" sz="2000" dirty="0">
              <a:solidFill>
                <a:srgbClr val="000000"/>
              </a:solidFill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</a:t>
            </a:r>
            <a:r>
              <a:rPr lang="hu-HU" sz="2200" b="1" dirty="0" smtClean="0"/>
              <a:t>2016. </a:t>
            </a:r>
            <a:r>
              <a:rPr lang="hu-HU" sz="2200" b="1" dirty="0"/>
              <a:t>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 smtClean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Eredményhirdetés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LXXVI. </a:t>
            </a: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órumon -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2017.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május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17-én</a:t>
            </a: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4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megelőző tizenegy pályázat (2006-2016)</a:t>
            </a:r>
            <a:endParaRPr sz="32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44488" y="855170"/>
            <a:ext cx="9433048" cy="487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3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Eddigi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nyertesek: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2014 -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</a:t>
            </a: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2015 </a:t>
            </a: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- </a:t>
            </a:r>
            <a:r>
              <a:rPr lang="hu-HU" altLang="hu-HU" sz="1600" b="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2016 -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, </a:t>
            </a: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 smtClean="0">
                <a:solidFill>
                  <a:srgbClr val="000000"/>
                </a:solidFill>
                <a:latin typeface="+mj-lt"/>
                <a:cs typeface="Tahoma" pitchFamily="34" charset="0"/>
              </a:rPr>
              <a:t>Index.hu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  <a:endParaRPr lang="hu-HU" altLang="hu-HU" sz="1600" dirty="0" smtClean="0">
              <a:solidFill>
                <a:srgbClr val="000000"/>
              </a:solidFill>
              <a:latin typeface="+mj-lt"/>
              <a:cs typeface="Tahoma" pitchFamily="34" charset="0"/>
            </a:endParaRP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 smtClean="0">
                <a:solidFill>
                  <a:srgbClr val="000000"/>
                </a:solidFill>
                <a:latin typeface="+mj-lt"/>
                <a:cs typeface="Tahoma" pitchFamily="34" charset="0"/>
              </a:rPr>
              <a:t>2017 - ???</a:t>
            </a:r>
            <a:endParaRPr lang="hu-HU" altLang="hu-HU" sz="1600" dirty="0">
              <a:solidFill>
                <a:srgbClr val="000000"/>
              </a:solidFill>
              <a:latin typeface="+mj-lt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05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958336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5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Amikor először közhírré tétetett – XIX. fórum</a:t>
            </a:r>
            <a:endParaRPr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2" t="22325" r="61057" b="17864"/>
          <a:stretch/>
        </p:blipFill>
        <p:spPr bwMode="auto">
          <a:xfrm>
            <a:off x="200472" y="1396465"/>
            <a:ext cx="4084044" cy="490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21620" r="18489" b="8000"/>
          <a:stretch/>
        </p:blipFill>
        <p:spPr bwMode="auto">
          <a:xfrm>
            <a:off x="6681192" y="1043174"/>
            <a:ext cx="2974514" cy="20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5" t="22301" r="18526" b="8175"/>
          <a:stretch/>
        </p:blipFill>
        <p:spPr bwMode="auto">
          <a:xfrm>
            <a:off x="4592960" y="2513974"/>
            <a:ext cx="3021927" cy="209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21809" r="18490" b="8191"/>
          <a:stretch/>
        </p:blipFill>
        <p:spPr bwMode="auto">
          <a:xfrm>
            <a:off x="6724712" y="3707470"/>
            <a:ext cx="3005411" cy="2097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8153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6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74. program – 2017.01.18.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96376" y="764704"/>
            <a:ext cx="8409384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400" dirty="0" smtClean="0"/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09.30 – 10.00 </a:t>
            </a:r>
            <a:r>
              <a:rPr lang="hu-HU" sz="1400" dirty="0" smtClean="0"/>
              <a:t>	</a:t>
            </a:r>
            <a:r>
              <a:rPr lang="hu-HU" sz="1400" b="1" dirty="0" smtClean="0"/>
              <a:t>Érkezés</a:t>
            </a:r>
            <a:r>
              <a:rPr lang="hu-HU" sz="1400" b="1" dirty="0" smtClean="0"/>
              <a:t>, regisztráció</a:t>
            </a:r>
            <a:endParaRPr lang="hu-HU" sz="1400" dirty="0" smtClean="0"/>
          </a:p>
          <a:p>
            <a:pPr>
              <a:tabLst>
                <a:tab pos="1438275" algn="l"/>
              </a:tabLst>
            </a:pPr>
            <a:endParaRPr lang="hu-HU" sz="1400" dirty="0" smtClean="0"/>
          </a:p>
          <a:p>
            <a:pPr>
              <a:tabLst>
                <a:tab pos="1438275" algn="l"/>
              </a:tabLst>
            </a:pPr>
            <a:r>
              <a:rPr lang="hu-HU" sz="1400" dirty="0"/>
              <a:t>10.00 – 11.30 </a:t>
            </a:r>
            <a:r>
              <a:rPr lang="hu-HU" sz="1400" b="1" dirty="0" smtClean="0"/>
              <a:t>	Köszöntő </a:t>
            </a:r>
            <a:r>
              <a:rPr lang="hu-HU" sz="1400" b="1" dirty="0"/>
              <a:t>és bevezető gondolatok - Aktualitások az </a:t>
            </a:r>
            <a:r>
              <a:rPr lang="hu-HU" sz="1400" b="1" dirty="0" smtClean="0"/>
              <a:t> 		információvédelem </a:t>
            </a:r>
            <a:r>
              <a:rPr lang="hu-HU" sz="1400" b="1" dirty="0"/>
              <a:t>területén</a:t>
            </a:r>
            <a:br>
              <a:rPr lang="hu-HU" sz="1400" b="1" dirty="0"/>
            </a:br>
            <a:r>
              <a:rPr lang="hu-HU" sz="1400" b="1" dirty="0" smtClean="0"/>
              <a:t>		</a:t>
            </a:r>
            <a:r>
              <a:rPr lang="hu-HU" sz="1400" dirty="0" smtClean="0">
                <a:hlinkClick r:id="rId3"/>
              </a:rPr>
              <a:t>Dr</a:t>
            </a:r>
            <a:r>
              <a:rPr lang="hu-HU" sz="1400" dirty="0">
                <a:hlinkClick r:id="rId3"/>
              </a:rPr>
              <a:t>. Ködmön István</a:t>
            </a:r>
            <a:r>
              <a:rPr lang="hu-HU" sz="1400" dirty="0"/>
              <a:t> (Hétpecsét </a:t>
            </a:r>
            <a:r>
              <a:rPr lang="hu-HU" sz="1400" dirty="0" smtClean="0"/>
              <a:t>Információbiztonságai Egyesület) alelnök</a:t>
            </a:r>
            <a:endParaRPr lang="hu-HU" sz="1400" dirty="0"/>
          </a:p>
          <a:p>
            <a:pPr>
              <a:tabLst>
                <a:tab pos="1438275" algn="l"/>
              </a:tabLst>
            </a:pPr>
            <a:endParaRPr lang="hu-HU" sz="1400" b="1" dirty="0" smtClean="0"/>
          </a:p>
          <a:p>
            <a:pPr>
              <a:tabLst>
                <a:tab pos="1438275" algn="l"/>
              </a:tabLst>
            </a:pPr>
            <a:r>
              <a:rPr lang="hu-HU" sz="1400" b="1" dirty="0" smtClean="0"/>
              <a:t>	</a:t>
            </a:r>
            <a:r>
              <a:rPr lang="hu-HU" sz="1400" b="1" dirty="0" err="1" smtClean="0"/>
              <a:t>GovCERT</a:t>
            </a:r>
            <a:r>
              <a:rPr lang="hu-HU" sz="1400" b="1" dirty="0" smtClean="0"/>
              <a:t> </a:t>
            </a:r>
            <a:r>
              <a:rPr lang="hu-HU" sz="1400" b="1" dirty="0"/>
              <a:t>aktualitások</a:t>
            </a: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		dr</a:t>
            </a:r>
            <a:r>
              <a:rPr lang="hu-HU" sz="1400" dirty="0"/>
              <a:t>. Bencsik Balázs (Nemzeti </a:t>
            </a:r>
            <a:r>
              <a:rPr lang="hu-HU" sz="1400" dirty="0" err="1"/>
              <a:t>Kibervédelmi</a:t>
            </a:r>
            <a:r>
              <a:rPr lang="hu-HU" sz="1400" dirty="0"/>
              <a:t> Intézet) igazgató</a:t>
            </a:r>
          </a:p>
          <a:p>
            <a:pPr>
              <a:tabLst>
                <a:tab pos="1438275" algn="l"/>
              </a:tabLst>
            </a:pPr>
            <a:endParaRPr lang="hu-HU" sz="1400" b="1" dirty="0" smtClean="0"/>
          </a:p>
          <a:p>
            <a:pPr>
              <a:tabLst>
                <a:tab pos="1438275" algn="l"/>
              </a:tabLst>
            </a:pPr>
            <a:r>
              <a:rPr lang="hu-HU" sz="1400" b="1" dirty="0" smtClean="0"/>
              <a:t>	Biztonsági </a:t>
            </a:r>
            <a:r>
              <a:rPr lang="hu-HU" sz="1400" b="1" dirty="0"/>
              <a:t>problémát okozó felhasználói hibák - és ezek elkerülése </a:t>
            </a:r>
            <a:r>
              <a:rPr lang="hu-HU" sz="1400" b="1" dirty="0" smtClean="0"/>
              <a:t>		</a:t>
            </a:r>
            <a:r>
              <a:rPr lang="hu-HU" sz="1400" b="1" dirty="0" err="1" smtClean="0"/>
              <a:t>Identity</a:t>
            </a:r>
            <a:r>
              <a:rPr lang="hu-HU" sz="1400" b="1" dirty="0" smtClean="0"/>
              <a:t> </a:t>
            </a:r>
            <a:r>
              <a:rPr lang="hu-HU" sz="1400" b="1" dirty="0" err="1"/>
              <a:t>Governance</a:t>
            </a:r>
            <a:r>
              <a:rPr lang="hu-HU" sz="1400" b="1" dirty="0"/>
              <a:t> </a:t>
            </a:r>
            <a:r>
              <a:rPr lang="hu-HU" sz="1400" b="1" dirty="0" smtClean="0"/>
              <a:t>megoldással</a:t>
            </a:r>
          </a:p>
          <a:p>
            <a:pPr>
              <a:tabLst>
                <a:tab pos="1438275" algn="l"/>
              </a:tabLst>
            </a:pPr>
            <a:r>
              <a:rPr lang="hu-HU" sz="1400" dirty="0"/>
              <a:t>	</a:t>
            </a:r>
            <a:r>
              <a:rPr lang="hu-HU" sz="1400" dirty="0" smtClean="0"/>
              <a:t>	</a:t>
            </a:r>
            <a:r>
              <a:rPr lang="hu-HU" sz="1400" dirty="0" smtClean="0">
                <a:hlinkClick r:id="rId4"/>
              </a:rPr>
              <a:t>Hargitai </a:t>
            </a:r>
            <a:r>
              <a:rPr lang="hu-HU" sz="1400" dirty="0">
                <a:hlinkClick r:id="rId4"/>
              </a:rPr>
              <a:t>Zsolt</a:t>
            </a:r>
            <a:r>
              <a:rPr lang="hu-HU" sz="1400" dirty="0"/>
              <a:t> (</a:t>
            </a:r>
            <a:r>
              <a:rPr lang="hu-HU" sz="1400" dirty="0" err="1"/>
              <a:t>NetIQ</a:t>
            </a:r>
            <a:r>
              <a:rPr lang="hu-HU" sz="1400" dirty="0"/>
              <a:t> Novell SUSE Magyarországi Képviselet) </a:t>
            </a:r>
            <a:r>
              <a:rPr lang="hu-HU" sz="1400" dirty="0" smtClean="0"/>
              <a:t/>
            </a:r>
            <a:br>
              <a:rPr lang="hu-HU" sz="1400" dirty="0" smtClean="0"/>
            </a:br>
            <a:r>
              <a:rPr lang="hu-HU" sz="1400" dirty="0" smtClean="0"/>
              <a:t>		üzletfejlesztési igazgató</a:t>
            </a:r>
            <a:endParaRPr lang="hu-HU" sz="1400" dirty="0"/>
          </a:p>
          <a:p>
            <a:pPr>
              <a:tabLst>
                <a:tab pos="1438275" algn="l"/>
              </a:tabLst>
            </a:pPr>
            <a:endParaRPr lang="hu-HU" sz="1400" b="1" dirty="0" smtClean="0"/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11.30 </a:t>
            </a:r>
            <a:r>
              <a:rPr lang="hu-HU" sz="1400" dirty="0"/>
              <a:t>– 11.50 </a:t>
            </a:r>
            <a:r>
              <a:rPr lang="hu-HU" sz="1400" dirty="0" smtClean="0"/>
              <a:t>	</a:t>
            </a:r>
            <a:r>
              <a:rPr lang="hu-HU" sz="1400" b="1" dirty="0" smtClean="0"/>
              <a:t>Kávé </a:t>
            </a:r>
            <a:r>
              <a:rPr lang="hu-HU" sz="1400" b="1" dirty="0"/>
              <a:t>szünet (kávé, üdítő, pogácsa, aprósütemény)</a:t>
            </a:r>
            <a:endParaRPr lang="hu-HU" sz="1400" dirty="0"/>
          </a:p>
          <a:p>
            <a:pPr>
              <a:tabLst>
                <a:tab pos="1438275" algn="l"/>
              </a:tabLst>
            </a:pPr>
            <a:endParaRPr lang="hu-HU" sz="1400" b="1" dirty="0" smtClean="0"/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11.50 </a:t>
            </a:r>
            <a:r>
              <a:rPr lang="hu-HU" sz="1400" dirty="0"/>
              <a:t>- 13.00 </a:t>
            </a:r>
            <a:r>
              <a:rPr lang="hu-HU" sz="1400" b="1" dirty="0" smtClean="0"/>
              <a:t>	Biztonságosan </a:t>
            </a:r>
            <a:r>
              <a:rPr lang="hu-HU" sz="1400" b="1" dirty="0"/>
              <a:t>a nyomtatástól a dokumentum menedzsmentig</a:t>
            </a: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		Pap </a:t>
            </a:r>
            <a:r>
              <a:rPr lang="hu-HU" sz="1400" dirty="0"/>
              <a:t>Kornél (Xerox Magyarország Kft.) rendszermérnök</a:t>
            </a:r>
          </a:p>
          <a:p>
            <a:pPr>
              <a:tabLst>
                <a:tab pos="1438275" algn="l"/>
              </a:tabLst>
            </a:pPr>
            <a:endParaRPr lang="hu-HU" sz="1400" b="1" dirty="0" smtClean="0"/>
          </a:p>
          <a:p>
            <a:pPr>
              <a:tabLst>
                <a:tab pos="1438275" algn="l"/>
              </a:tabLst>
            </a:pPr>
            <a:r>
              <a:rPr lang="hu-HU" sz="1400" b="1" dirty="0"/>
              <a:t>	</a:t>
            </a:r>
            <a:r>
              <a:rPr lang="hu-HU" sz="1400" b="1" dirty="0" smtClean="0"/>
              <a:t>“</a:t>
            </a:r>
            <a:r>
              <a:rPr lang="hu-HU" sz="1400" b="1" dirty="0" err="1"/>
              <a:t>Kibertitkok</a:t>
            </a:r>
            <a:r>
              <a:rPr lang="hu-HU" sz="1400" b="1" dirty="0"/>
              <a:t>: ami a </a:t>
            </a:r>
            <a:r>
              <a:rPr lang="hu-HU" sz="1400" b="1" dirty="0" err="1"/>
              <a:t>checklist-ből</a:t>
            </a:r>
            <a:r>
              <a:rPr lang="hu-HU" sz="1400" b="1" dirty="0"/>
              <a:t> kimaradt – a </a:t>
            </a:r>
            <a:r>
              <a:rPr lang="hu-HU" sz="1400" b="1" dirty="0" err="1"/>
              <a:t>kiberbiztonság</a:t>
            </a:r>
            <a:r>
              <a:rPr lang="hu-HU" sz="1400" b="1" dirty="0"/>
              <a:t> és a titkok </a:t>
            </a:r>
            <a:r>
              <a:rPr lang="hu-HU" sz="1400" b="1" dirty="0" smtClean="0"/>
              <a:t>	viszonya”</a:t>
            </a:r>
          </a:p>
          <a:p>
            <a:pPr>
              <a:tabLst>
                <a:tab pos="1438275" algn="l"/>
              </a:tabLst>
            </a:pPr>
            <a:r>
              <a:rPr lang="hu-HU" sz="1400" b="1" dirty="0" smtClean="0"/>
              <a:t>		</a:t>
            </a:r>
            <a:r>
              <a:rPr lang="hu-HU" sz="1400" dirty="0" smtClean="0">
                <a:hlinkClick r:id="rId5"/>
              </a:rPr>
              <a:t>Keleti </a:t>
            </a:r>
            <a:r>
              <a:rPr lang="hu-HU" sz="1400" dirty="0">
                <a:hlinkClick r:id="rId5"/>
              </a:rPr>
              <a:t>Arthur</a:t>
            </a:r>
            <a:r>
              <a:rPr lang="hu-HU" sz="1400" dirty="0"/>
              <a:t> (</a:t>
            </a:r>
            <a:r>
              <a:rPr lang="hu-HU" sz="1400" dirty="0" err="1"/>
              <a:t>ArthurKeleti.com</a:t>
            </a:r>
            <a:r>
              <a:rPr lang="hu-HU" sz="1400" dirty="0"/>
              <a:t>) </a:t>
            </a:r>
            <a:r>
              <a:rPr lang="hu-HU" sz="1400" dirty="0" err="1"/>
              <a:t>kibertitok</a:t>
            </a:r>
            <a:r>
              <a:rPr lang="hu-HU" sz="1400" dirty="0"/>
              <a:t> jövőkutató</a:t>
            </a:r>
          </a:p>
          <a:p>
            <a:pPr algn="just"/>
            <a:endParaRPr lang="hu-HU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7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Változás az algoritmusban!!!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96376" y="764704"/>
            <a:ext cx="6913008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400" dirty="0" smtClean="0"/>
          </a:p>
          <a:p>
            <a:pPr algn="ctr">
              <a:tabLst>
                <a:tab pos="1438275" algn="l"/>
              </a:tabLst>
            </a:pPr>
            <a:endParaRPr lang="hu-HU" sz="4800" b="1" dirty="0" smtClean="0"/>
          </a:p>
          <a:p>
            <a:pPr algn="ctr">
              <a:tabLst>
                <a:tab pos="1438275" algn="l"/>
              </a:tabLst>
            </a:pPr>
            <a:r>
              <a:rPr lang="hu-HU" sz="4800" b="1" dirty="0" smtClean="0"/>
              <a:t>75. Fórum</a:t>
            </a:r>
          </a:p>
          <a:p>
            <a:pPr algn="ctr">
              <a:tabLst>
                <a:tab pos="1438275" algn="l"/>
              </a:tabLst>
            </a:pPr>
            <a:endParaRPr lang="hu-HU" sz="4800" b="1" dirty="0"/>
          </a:p>
          <a:p>
            <a:pPr algn="ctr">
              <a:tabLst>
                <a:tab pos="1438275" algn="l"/>
              </a:tabLst>
            </a:pPr>
            <a:r>
              <a:rPr lang="hu-HU" sz="4800" b="1" dirty="0" smtClean="0"/>
              <a:t>2017. március 08.</a:t>
            </a:r>
            <a:endParaRPr lang="hu-HU" sz="1400" dirty="0"/>
          </a:p>
          <a:p>
            <a:pPr algn="ctr"/>
            <a:endParaRPr lang="hu-HU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293</Words>
  <Application>Microsoft Office PowerPoint</Application>
  <PresentationFormat>A4 (210x297 mm)</PresentationFormat>
  <Paragraphs>87</Paragraphs>
  <Slides>7</Slides>
  <Notes>6</Notes>
  <HiddenSlides>1</HiddenSlides>
  <MMClips>0</MMClips>
  <ScaleCrop>false</ScaleCrop>
  <HeadingPairs>
    <vt:vector size="4" baseType="variant">
      <vt:variant>
        <vt:lpstr>Téma</vt:lpstr>
      </vt:variant>
      <vt:variant>
        <vt:i4>3</vt:i4>
      </vt:variant>
      <vt:variant>
        <vt:lpstr>Diacímek</vt:lpstr>
      </vt:variant>
      <vt:variant>
        <vt:i4>7</vt:i4>
      </vt:variant>
    </vt:vector>
  </HeadingPairs>
  <TitlesOfParts>
    <vt:vector size="10" baseType="lpstr">
      <vt:lpstr>Office Theme</vt:lpstr>
      <vt:lpstr>Office Theme</vt:lpstr>
      <vt:lpstr>Office Theme</vt:lpstr>
      <vt:lpstr>PowerPoint bemutató</vt:lpstr>
      <vt:lpstr>PowerPoint bemutató</vt:lpstr>
      <vt:lpstr>PÁLYÁZATI FELHÍVÁS az  „Év információbiztonsági újságírója - 2017” cím elnyerésére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Ködmön István</cp:lastModifiedBy>
  <cp:revision>61</cp:revision>
  <dcterms:modified xsi:type="dcterms:W3CDTF">2017-01-11T11:25:27Z</dcterms:modified>
</cp:coreProperties>
</file>