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6" r:id="rId4"/>
    <p:sldId id="257" r:id="rId5"/>
    <p:sldId id="271" r:id="rId6"/>
    <p:sldId id="260" r:id="rId7"/>
    <p:sldId id="273" r:id="rId8"/>
    <p:sldId id="261" r:id="rId9"/>
    <p:sldId id="272" r:id="rId10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552" autoAdjust="0"/>
  </p:normalViewPr>
  <p:slideViewPr>
    <p:cSldViewPr>
      <p:cViewPr>
        <p:scale>
          <a:sx n="100" d="100"/>
          <a:sy n="100" d="100"/>
        </p:scale>
        <p:origin x="-1566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621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itkar@hetpecset.hu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linkedin.com/in/istv%C3%A1n-k%C3%B6dm%C3%B6n-dr-32922b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hu.linkedin.com/in/arthurkeleti" TargetMode="External"/><Relationship Id="rId4" Type="http://schemas.openxmlformats.org/officeDocument/2006/relationships/hyperlink" Target="https://hu.linkedin.com/in/hargitaizsol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849240" y="836640"/>
            <a:ext cx="8419680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LXXIV. 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2017. január </a:t>
            </a: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18.</a:t>
            </a:r>
            <a:endParaRPr dirty="0"/>
          </a:p>
        </p:txBody>
      </p:sp>
      <p:sp>
        <p:nvSpPr>
          <p:cNvPr id="132" name="TextShape 2"/>
          <p:cNvSpPr txBox="1"/>
          <p:nvPr/>
        </p:nvSpPr>
        <p:spPr>
          <a:xfrm>
            <a:off x="632520" y="2493000"/>
            <a:ext cx="8856984" cy="35298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</a:t>
            </a:r>
            <a:r>
              <a:rPr lang="hu-HU" sz="3200" b="1" dirty="0" smtClean="0">
                <a:solidFill>
                  <a:srgbClr val="000000"/>
                </a:solidFill>
              </a:rPr>
              <a:t>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Dr. Ködmön István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alelnök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 smtClean="0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tizenhatodik évet kezdjük 2017- </a:t>
            </a:r>
            <a:r>
              <a:rPr lang="hu-HU" sz="3200" b="1" dirty="0" err="1" smtClean="0">
                <a:solidFill>
                  <a:srgbClr val="0D0147"/>
                </a:solidFill>
                <a:latin typeface="Arial"/>
              </a:rPr>
              <a:t>ben</a:t>
            </a:r>
            <a:endParaRPr sz="32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136576" y="1196752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 smtClean="0">
                <a:solidFill>
                  <a:srgbClr val="000000"/>
                </a:solidFill>
                <a:latin typeface="Arial"/>
              </a:rPr>
              <a:t>Céljaink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/>
          <p:cNvSpPr txBox="1"/>
          <p:nvPr/>
        </p:nvSpPr>
        <p:spPr>
          <a:xfrm>
            <a:off x="848544" y="152280"/>
            <a:ext cx="9057456" cy="4568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Az év információbiztonsági újságírója - 2017</a:t>
            </a:r>
            <a:endParaRPr sz="32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704528" y="836712"/>
            <a:ext cx="8780463" cy="182880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információbiztonsági újságírója -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2017”</a:t>
            </a: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cím elnyerésére</a:t>
            </a:r>
          </a:p>
        </p:txBody>
      </p:sp>
      <p:sp>
        <p:nvSpPr>
          <p:cNvPr id="7" name="CustomShape 3"/>
          <p:cNvSpPr/>
          <p:nvPr/>
        </p:nvSpPr>
        <p:spPr>
          <a:xfrm>
            <a:off x="704528" y="2708920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I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dén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XII. 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alkalommal</a:t>
            </a:r>
            <a:endParaRPr sz="22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rgbClr val="000000"/>
                </a:solidFill>
                <a:latin typeface="+mj-lt"/>
              </a:rPr>
              <a:t>Beadási határidő: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2017.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április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28. </a:t>
            </a: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15:00</a:t>
            </a:r>
            <a:endParaRPr lang="hu-HU" sz="2200" dirty="0"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 smtClean="0">
                <a:solidFill>
                  <a:srgbClr val="000000"/>
                </a:solidFill>
                <a:latin typeface="+mj-lt"/>
              </a:rPr>
              <a:t>Egyesület székhelyén </a:t>
            </a:r>
            <a:r>
              <a:rPr lang="hu-HU" sz="2000" dirty="0" smtClean="0">
                <a:solidFill>
                  <a:srgbClr val="000000"/>
                </a:solidFill>
                <a:latin typeface="+mj-lt"/>
              </a:rPr>
              <a:t>(1102 Budapest, Szent László tér 20.)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 smtClean="0">
                <a:solidFill>
                  <a:srgbClr val="000000"/>
                </a:solidFill>
                <a:latin typeface="+mj-lt"/>
              </a:rPr>
              <a:t>Elektronikusan</a:t>
            </a:r>
            <a:r>
              <a:rPr lang="hu-HU" sz="2400" b="1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2000" dirty="0" err="1" smtClean="0">
                <a:solidFill>
                  <a:srgbClr val="000000"/>
                </a:solidFill>
                <a:latin typeface="+mj-lt"/>
                <a:hlinkClick r:id="rId2"/>
              </a:rPr>
              <a:t>titkar</a:t>
            </a:r>
            <a:r>
              <a:rPr lang="hu-HU" sz="2000" dirty="0" smtClean="0">
                <a:solidFill>
                  <a:srgbClr val="000000"/>
                </a:solidFill>
                <a:latin typeface="+mj-lt"/>
                <a:hlinkClick r:id="rId2"/>
              </a:rPr>
              <a:t>@</a:t>
            </a:r>
            <a:r>
              <a:rPr lang="hu-HU" sz="2000" dirty="0" err="1" smtClean="0">
                <a:solidFill>
                  <a:srgbClr val="000000"/>
                </a:solidFill>
                <a:latin typeface="+mj-lt"/>
                <a:hlinkClick r:id="rId2"/>
              </a:rPr>
              <a:t>hetpecset.hu</a:t>
            </a:r>
            <a:r>
              <a:rPr lang="hu-HU" sz="2000" dirty="0" smtClean="0">
                <a:solidFill>
                  <a:srgbClr val="000000"/>
                </a:solidFill>
                <a:latin typeface="+mj-lt"/>
              </a:rPr>
              <a:t>)</a:t>
            </a:r>
            <a:endParaRPr lang="hu-HU" sz="2000" dirty="0">
              <a:solidFill>
                <a:srgbClr val="000000"/>
              </a:solidFill>
              <a:latin typeface="+mj-lt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200" b="1" i="1" dirty="0" smtClean="0">
                <a:solidFill>
                  <a:srgbClr val="000000"/>
                </a:solidFill>
                <a:latin typeface="+mj-lt"/>
              </a:rPr>
              <a:t>Postai úton 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(1102 Budapest, Szent László tér 20</a:t>
            </a:r>
            <a:r>
              <a:rPr lang="hu-HU" sz="2000" dirty="0" smtClean="0">
                <a:solidFill>
                  <a:srgbClr val="000000"/>
                </a:solidFill>
                <a:latin typeface="+mj-lt"/>
              </a:rPr>
              <a:t>.)</a:t>
            </a:r>
            <a:endParaRPr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/>
              <a:t>Min. 5 darab </a:t>
            </a:r>
            <a:r>
              <a:rPr lang="hu-HU" sz="2200" b="1" dirty="0" smtClean="0"/>
              <a:t>2016. </a:t>
            </a:r>
            <a:r>
              <a:rPr lang="hu-HU" sz="2200" b="1" dirty="0"/>
              <a:t>január 1. utáni referencia publikáció</a:t>
            </a:r>
            <a:r>
              <a:rPr lang="hu-HU" sz="2200" dirty="0"/>
              <a:t> </a:t>
            </a:r>
            <a:r>
              <a:rPr lang="hu-HU" sz="2000" dirty="0"/>
              <a:t>(illetve nyilvánosan elérhető link)</a:t>
            </a:r>
            <a:endParaRPr lang="hu-HU" sz="2000" b="1" i="1" dirty="0" smtClean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Eredményhirdetés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LXXVI. </a:t>
            </a: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F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órumon -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2017.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május </a:t>
            </a:r>
            <a:r>
              <a:rPr lang="hu-HU" sz="2200" b="1" i="1" dirty="0" smtClean="0">
                <a:solidFill>
                  <a:srgbClr val="FF0000"/>
                </a:solidFill>
                <a:latin typeface="+mj-lt"/>
              </a:rPr>
              <a:t>17-én</a:t>
            </a:r>
            <a:r>
              <a:rPr lang="hu-HU" sz="2200" b="1" i="1" dirty="0">
                <a:solidFill>
                  <a:srgbClr val="FF0000"/>
                </a:solidFill>
                <a:latin typeface="+mj-lt"/>
              </a:rPr>
              <a:t>.</a:t>
            </a:r>
            <a:endParaRPr sz="2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97416" y="6019920"/>
            <a:ext cx="630544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4</a:t>
            </a:fld>
            <a:endParaRPr dirty="0"/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megelőző tizenegy pályázat (2006-2016)</a:t>
            </a:r>
            <a:endParaRPr sz="32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492896"/>
            <a:ext cx="1872208" cy="26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488" y="855170"/>
            <a:ext cx="9433048" cy="487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pPr lvl="3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Eddigi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nyertesek: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2006 -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(Biztonság portál)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2007 -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Kelemen László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Security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2008 -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Turcsán Tamás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(CW, 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2009 -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Dajkó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Pál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(IT café)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2010 -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Sebők Viktória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(Figyelő)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2011 -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Schopp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Attila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ITBusiness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2012 -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Bátky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Zoltán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Bitport.hu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Média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2013 - 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Kristóf Csaba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(Biztonságportál (</a:t>
            </a:r>
            <a:r>
              <a:rPr lang="hu-HU" altLang="hu-HU" sz="160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Isidor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 Kft.)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2014 -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Csizmazia-Darab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István 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(SICONTACT Kft</a:t>
            </a: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.)</a:t>
            </a:r>
          </a:p>
          <a:p>
            <a:pPr lvl="4" algn="l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2015 </a:t>
            </a: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- </a:t>
            </a:r>
            <a:r>
              <a:rPr lang="hu-HU" altLang="hu-HU" sz="1600" b="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Molnár József </a:t>
            </a: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(PC World)</a:t>
            </a: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2016 - </a:t>
            </a:r>
            <a:r>
              <a:rPr lang="hu-HU" altLang="hu-HU" sz="1600" b="0" dirty="0" err="1">
                <a:solidFill>
                  <a:srgbClr val="000000"/>
                </a:solidFill>
                <a:latin typeface="+mj-lt"/>
                <a:cs typeface="Tahoma" pitchFamily="34" charset="0"/>
              </a:rPr>
              <a:t>Bolcsó</a:t>
            </a:r>
            <a:r>
              <a:rPr lang="hu-HU" altLang="hu-HU" sz="1600" b="0" dirty="0">
                <a:solidFill>
                  <a:srgbClr val="000000"/>
                </a:solidFill>
                <a:latin typeface="+mj-lt"/>
                <a:cs typeface="Tahoma" pitchFamily="34" charset="0"/>
              </a:rPr>
              <a:t> Dániel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, </a:t>
            </a: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(</a:t>
            </a:r>
            <a:r>
              <a:rPr lang="hu-HU" altLang="hu-HU" sz="1600" dirty="0" err="1" smtClean="0">
                <a:solidFill>
                  <a:srgbClr val="000000"/>
                </a:solidFill>
                <a:latin typeface="+mj-lt"/>
                <a:cs typeface="Tahoma" pitchFamily="34" charset="0"/>
              </a:rPr>
              <a:t>Index.hu</a:t>
            </a:r>
            <a:r>
              <a:rPr lang="hu-HU" altLang="hu-HU" sz="1600" dirty="0">
                <a:solidFill>
                  <a:srgbClr val="000000"/>
                </a:solidFill>
                <a:latin typeface="+mj-lt"/>
                <a:cs typeface="Tahoma" pitchFamily="34" charset="0"/>
              </a:rPr>
              <a:t>)</a:t>
            </a:r>
            <a:endParaRPr lang="hu-HU" altLang="hu-HU" sz="1600" dirty="0" smtClean="0">
              <a:solidFill>
                <a:srgbClr val="000000"/>
              </a:solidFill>
              <a:latin typeface="+mj-lt"/>
              <a:cs typeface="Tahoma" pitchFamily="34" charset="0"/>
            </a:endParaRPr>
          </a:p>
          <a:p>
            <a:pPr lvl="4" eaLnBrk="1" hangingPunct="1">
              <a:spcBef>
                <a:spcPts val="600"/>
              </a:spcBef>
              <a:spcAft>
                <a:spcPts val="600"/>
              </a:spcAft>
              <a:buClr>
                <a:srgbClr val="0D0147"/>
              </a:buClr>
            </a:pPr>
            <a:r>
              <a:rPr lang="hu-HU" altLang="hu-HU" sz="1600" dirty="0" smtClean="0">
                <a:solidFill>
                  <a:srgbClr val="000000"/>
                </a:solidFill>
                <a:latin typeface="+mj-lt"/>
                <a:cs typeface="Tahoma" pitchFamily="34" charset="0"/>
              </a:rPr>
              <a:t>2017 - ???</a:t>
            </a:r>
            <a:endParaRPr lang="hu-HU" altLang="hu-HU" sz="1600" dirty="0">
              <a:solidFill>
                <a:srgbClr val="000000"/>
              </a:solidFill>
              <a:latin typeface="+mj-lt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4" algn="l" eaLnBrk="1" hangingPunct="1">
              <a:spcBef>
                <a:spcPts val="350"/>
              </a:spcBef>
              <a:buClrTx/>
              <a:buFontTx/>
              <a:buNone/>
            </a:pPr>
            <a:endParaRPr lang="hu-HU" altLang="hu-HU" sz="1050" i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4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i="1" dirty="0">
              <a:solidFill>
                <a:srgbClr val="FF0000"/>
              </a:solidFill>
            </a:endParaRPr>
          </a:p>
          <a:p>
            <a:pPr lvl="3" algn="l" eaLnBrk="1" hangingPunct="1">
              <a:spcBef>
                <a:spcPts val="400"/>
              </a:spcBef>
              <a:buClrTx/>
              <a:buFontTx/>
              <a:buNone/>
            </a:pPr>
            <a:endParaRPr lang="hu-HU" altLang="hu-HU" sz="1100" b="0" i="1" dirty="0">
              <a:solidFill>
                <a:srgbClr val="000000"/>
              </a:solidFill>
            </a:endParaRPr>
          </a:p>
          <a:p>
            <a:pPr lvl="1"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hu-HU" altLang="hu-HU" sz="16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958336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5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Amikor először közhírré tétetett – XIX. fórum</a:t>
            </a:r>
            <a:endParaRPr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22325" r="61057" b="17864"/>
          <a:stretch/>
        </p:blipFill>
        <p:spPr bwMode="auto">
          <a:xfrm>
            <a:off x="200472" y="1396465"/>
            <a:ext cx="4084044" cy="490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21620" r="18489" b="8000"/>
          <a:stretch/>
        </p:blipFill>
        <p:spPr bwMode="auto">
          <a:xfrm>
            <a:off x="6681192" y="1043174"/>
            <a:ext cx="2974514" cy="20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5" t="22301" r="18526" b="8175"/>
          <a:stretch/>
        </p:blipFill>
        <p:spPr bwMode="auto">
          <a:xfrm>
            <a:off x="4592960" y="2513974"/>
            <a:ext cx="3021927" cy="209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1809" r="18490" b="8191"/>
          <a:stretch/>
        </p:blipFill>
        <p:spPr bwMode="auto">
          <a:xfrm>
            <a:off x="6724712" y="3707470"/>
            <a:ext cx="3005411" cy="209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8153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6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</a:t>
            </a: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74. program – 2017.01.18.</a:t>
            </a:r>
            <a:endParaRPr sz="3200" dirty="0"/>
          </a:p>
        </p:txBody>
      </p:sp>
      <p:sp>
        <p:nvSpPr>
          <p:cNvPr id="153" name="CustomShape 3"/>
          <p:cNvSpPr/>
          <p:nvPr/>
        </p:nvSpPr>
        <p:spPr>
          <a:xfrm>
            <a:off x="1496376" y="764704"/>
            <a:ext cx="8409384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endParaRPr lang="hu-HU" sz="1400" dirty="0" smtClean="0"/>
          </a:p>
          <a:p>
            <a:pPr>
              <a:tabLst>
                <a:tab pos="1438275" algn="l"/>
              </a:tabLst>
            </a:pPr>
            <a:r>
              <a:rPr lang="hu-HU" sz="1400" dirty="0" smtClean="0"/>
              <a:t>09.30 – 10.00 </a:t>
            </a:r>
            <a:r>
              <a:rPr lang="hu-HU" sz="1400" dirty="0" smtClean="0"/>
              <a:t>	</a:t>
            </a:r>
            <a:r>
              <a:rPr lang="hu-HU" sz="1400" b="1" dirty="0" smtClean="0"/>
              <a:t>Érkezés</a:t>
            </a:r>
            <a:r>
              <a:rPr lang="hu-HU" sz="1400" b="1" dirty="0" smtClean="0"/>
              <a:t>, regisztráció</a:t>
            </a:r>
            <a:endParaRPr lang="hu-HU" sz="1400" dirty="0" smtClean="0"/>
          </a:p>
          <a:p>
            <a:pPr>
              <a:tabLst>
                <a:tab pos="1438275" algn="l"/>
              </a:tabLst>
            </a:pPr>
            <a:endParaRPr lang="hu-HU" sz="1400" dirty="0" smtClean="0"/>
          </a:p>
          <a:p>
            <a:pPr>
              <a:tabLst>
                <a:tab pos="1438275" algn="l"/>
              </a:tabLst>
            </a:pPr>
            <a:r>
              <a:rPr lang="hu-HU" sz="1400" dirty="0"/>
              <a:t>10.00 – 11.30 </a:t>
            </a:r>
            <a:r>
              <a:rPr lang="hu-HU" sz="1400" b="1" dirty="0" smtClean="0"/>
              <a:t>	Köszöntő </a:t>
            </a:r>
            <a:r>
              <a:rPr lang="hu-HU" sz="1400" b="1" dirty="0"/>
              <a:t>és bevezető gondolatok - Aktualitások az </a:t>
            </a:r>
            <a:r>
              <a:rPr lang="hu-HU" sz="1400" b="1" dirty="0" smtClean="0"/>
              <a:t> 		információvédelem </a:t>
            </a:r>
            <a:r>
              <a:rPr lang="hu-HU" sz="1400" b="1" dirty="0"/>
              <a:t>területén</a:t>
            </a:r>
            <a:br>
              <a:rPr lang="hu-HU" sz="1400" b="1" dirty="0"/>
            </a:br>
            <a:r>
              <a:rPr lang="hu-HU" sz="1400" b="1" dirty="0" smtClean="0"/>
              <a:t>		</a:t>
            </a:r>
            <a:r>
              <a:rPr lang="hu-HU" sz="1400" dirty="0" smtClean="0">
                <a:hlinkClick r:id="rId3"/>
              </a:rPr>
              <a:t>Dr</a:t>
            </a:r>
            <a:r>
              <a:rPr lang="hu-HU" sz="1400" dirty="0">
                <a:hlinkClick r:id="rId3"/>
              </a:rPr>
              <a:t>. Ködmön István</a:t>
            </a:r>
            <a:r>
              <a:rPr lang="hu-HU" sz="1400" dirty="0"/>
              <a:t> (Hétpecsét </a:t>
            </a:r>
            <a:r>
              <a:rPr lang="hu-HU" sz="1400" dirty="0" smtClean="0"/>
              <a:t>Információbiztonságai Egyesület) alelnök</a:t>
            </a:r>
            <a:endParaRPr lang="hu-HU" sz="1400" dirty="0"/>
          </a:p>
          <a:p>
            <a:pPr>
              <a:tabLst>
                <a:tab pos="1438275" algn="l"/>
              </a:tabLst>
            </a:pPr>
            <a:endParaRPr lang="hu-HU" sz="1400" b="1" dirty="0" smtClean="0"/>
          </a:p>
          <a:p>
            <a:pPr>
              <a:tabLst>
                <a:tab pos="1438275" algn="l"/>
              </a:tabLst>
            </a:pPr>
            <a:r>
              <a:rPr lang="hu-HU" sz="1400" b="1" dirty="0" smtClean="0"/>
              <a:t>	</a:t>
            </a:r>
            <a:r>
              <a:rPr lang="hu-HU" sz="1400" b="1" dirty="0" err="1" smtClean="0"/>
              <a:t>GovCERT</a:t>
            </a:r>
            <a:r>
              <a:rPr lang="hu-HU" sz="1400" b="1" dirty="0" smtClean="0"/>
              <a:t> </a:t>
            </a:r>
            <a:r>
              <a:rPr lang="hu-HU" sz="1400" b="1" dirty="0"/>
              <a:t>aktualitások</a:t>
            </a:r>
            <a:endParaRPr lang="hu-HU" sz="1400" dirty="0"/>
          </a:p>
          <a:p>
            <a:pPr>
              <a:tabLst>
                <a:tab pos="1438275" algn="l"/>
              </a:tabLst>
            </a:pPr>
            <a:r>
              <a:rPr lang="hu-HU" sz="1400" dirty="0" smtClean="0"/>
              <a:t>		dr</a:t>
            </a:r>
            <a:r>
              <a:rPr lang="hu-HU" sz="1400" dirty="0"/>
              <a:t>. Bencsik Balázs (Nemzeti </a:t>
            </a:r>
            <a:r>
              <a:rPr lang="hu-HU" sz="1400" dirty="0" err="1"/>
              <a:t>Kibervédelmi</a:t>
            </a:r>
            <a:r>
              <a:rPr lang="hu-HU" sz="1400" dirty="0"/>
              <a:t> Intézet) igazgató</a:t>
            </a:r>
          </a:p>
          <a:p>
            <a:pPr>
              <a:tabLst>
                <a:tab pos="1438275" algn="l"/>
              </a:tabLst>
            </a:pPr>
            <a:endParaRPr lang="hu-HU" sz="1400" b="1" dirty="0" smtClean="0"/>
          </a:p>
          <a:p>
            <a:pPr>
              <a:tabLst>
                <a:tab pos="1438275" algn="l"/>
              </a:tabLst>
            </a:pPr>
            <a:r>
              <a:rPr lang="hu-HU" sz="1400" b="1" dirty="0" smtClean="0"/>
              <a:t>	Biztonsági </a:t>
            </a:r>
            <a:r>
              <a:rPr lang="hu-HU" sz="1400" b="1" dirty="0"/>
              <a:t>problémát okozó felhasználói hibák - és ezek elkerülése </a:t>
            </a:r>
            <a:r>
              <a:rPr lang="hu-HU" sz="1400" b="1" dirty="0" smtClean="0"/>
              <a:t>		</a:t>
            </a:r>
            <a:r>
              <a:rPr lang="hu-HU" sz="1400" b="1" dirty="0" err="1" smtClean="0"/>
              <a:t>Identity</a:t>
            </a:r>
            <a:r>
              <a:rPr lang="hu-HU" sz="1400" b="1" dirty="0" smtClean="0"/>
              <a:t> </a:t>
            </a:r>
            <a:r>
              <a:rPr lang="hu-HU" sz="1400" b="1" dirty="0" err="1"/>
              <a:t>Governance</a:t>
            </a:r>
            <a:r>
              <a:rPr lang="hu-HU" sz="1400" b="1" dirty="0"/>
              <a:t> </a:t>
            </a:r>
            <a:r>
              <a:rPr lang="hu-HU" sz="1400" b="1" dirty="0" smtClean="0"/>
              <a:t>megoldással</a:t>
            </a:r>
          </a:p>
          <a:p>
            <a:pPr>
              <a:tabLst>
                <a:tab pos="1438275" algn="l"/>
              </a:tabLst>
            </a:pPr>
            <a:r>
              <a:rPr lang="hu-HU" sz="1400" dirty="0"/>
              <a:t>	</a:t>
            </a:r>
            <a:r>
              <a:rPr lang="hu-HU" sz="1400" dirty="0" smtClean="0"/>
              <a:t>	</a:t>
            </a:r>
            <a:r>
              <a:rPr lang="hu-HU" sz="1400" dirty="0" smtClean="0">
                <a:hlinkClick r:id="rId4"/>
              </a:rPr>
              <a:t>Hargitai </a:t>
            </a:r>
            <a:r>
              <a:rPr lang="hu-HU" sz="1400" dirty="0">
                <a:hlinkClick r:id="rId4"/>
              </a:rPr>
              <a:t>Zsolt</a:t>
            </a:r>
            <a:r>
              <a:rPr lang="hu-HU" sz="1400" dirty="0"/>
              <a:t> (</a:t>
            </a:r>
            <a:r>
              <a:rPr lang="hu-HU" sz="1400" dirty="0" err="1"/>
              <a:t>NetIQ</a:t>
            </a:r>
            <a:r>
              <a:rPr lang="hu-HU" sz="1400" dirty="0"/>
              <a:t> Novell SUSE Magyarországi Képviselet)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		üzletfejlesztési igazgató</a:t>
            </a:r>
            <a:endParaRPr lang="hu-HU" sz="1400" dirty="0"/>
          </a:p>
          <a:p>
            <a:pPr>
              <a:tabLst>
                <a:tab pos="1438275" algn="l"/>
              </a:tabLst>
            </a:pPr>
            <a:endParaRPr lang="hu-HU" sz="1400" b="1" dirty="0" smtClean="0"/>
          </a:p>
          <a:p>
            <a:pPr>
              <a:tabLst>
                <a:tab pos="1438275" algn="l"/>
              </a:tabLst>
            </a:pPr>
            <a:r>
              <a:rPr lang="hu-HU" sz="1400" dirty="0" smtClean="0"/>
              <a:t>11.30 </a:t>
            </a:r>
            <a:r>
              <a:rPr lang="hu-HU" sz="1400" dirty="0"/>
              <a:t>– 11.50 </a:t>
            </a:r>
            <a:r>
              <a:rPr lang="hu-HU" sz="1400" dirty="0" smtClean="0"/>
              <a:t>	</a:t>
            </a:r>
            <a:r>
              <a:rPr lang="hu-HU" sz="1400" b="1" dirty="0" smtClean="0"/>
              <a:t>Kávé </a:t>
            </a:r>
            <a:r>
              <a:rPr lang="hu-HU" sz="1400" b="1" dirty="0"/>
              <a:t>szünet (kávé, üdítő, pogácsa, aprósütemény)</a:t>
            </a:r>
            <a:endParaRPr lang="hu-HU" sz="1400" dirty="0"/>
          </a:p>
          <a:p>
            <a:pPr>
              <a:tabLst>
                <a:tab pos="1438275" algn="l"/>
              </a:tabLst>
            </a:pPr>
            <a:endParaRPr lang="hu-HU" sz="1400" b="1" dirty="0" smtClean="0"/>
          </a:p>
          <a:p>
            <a:pPr>
              <a:tabLst>
                <a:tab pos="1438275" algn="l"/>
              </a:tabLst>
            </a:pPr>
            <a:r>
              <a:rPr lang="hu-HU" sz="1400" dirty="0" smtClean="0"/>
              <a:t>11.50 </a:t>
            </a:r>
            <a:r>
              <a:rPr lang="hu-HU" sz="1400" dirty="0"/>
              <a:t>- 13.00 </a:t>
            </a:r>
            <a:r>
              <a:rPr lang="hu-HU" sz="1400" b="1" dirty="0" smtClean="0"/>
              <a:t>	Biztonságosan </a:t>
            </a:r>
            <a:r>
              <a:rPr lang="hu-HU" sz="1400" b="1" dirty="0"/>
              <a:t>a nyomtatástól a dokumentum menedzsmentig</a:t>
            </a:r>
            <a:endParaRPr lang="hu-HU" sz="1400" dirty="0"/>
          </a:p>
          <a:p>
            <a:pPr>
              <a:tabLst>
                <a:tab pos="1438275" algn="l"/>
              </a:tabLst>
            </a:pPr>
            <a:r>
              <a:rPr lang="hu-HU" sz="1400" dirty="0" smtClean="0"/>
              <a:t>		Pap </a:t>
            </a:r>
            <a:r>
              <a:rPr lang="hu-HU" sz="1400" dirty="0"/>
              <a:t>Kornél (Xerox Magyarország Kft.) rendszermérnök</a:t>
            </a:r>
          </a:p>
          <a:p>
            <a:pPr>
              <a:tabLst>
                <a:tab pos="1438275" algn="l"/>
              </a:tabLst>
            </a:pPr>
            <a:endParaRPr lang="hu-HU" sz="1400" b="1" dirty="0" smtClean="0"/>
          </a:p>
          <a:p>
            <a:pPr>
              <a:tabLst>
                <a:tab pos="1438275" algn="l"/>
              </a:tabLst>
            </a:pPr>
            <a:r>
              <a:rPr lang="hu-HU" sz="1400" b="1" dirty="0"/>
              <a:t>	</a:t>
            </a:r>
            <a:r>
              <a:rPr lang="hu-HU" sz="1400" b="1" dirty="0" smtClean="0"/>
              <a:t>“</a:t>
            </a:r>
            <a:r>
              <a:rPr lang="hu-HU" sz="1400" b="1" dirty="0" err="1"/>
              <a:t>Kibertitkok</a:t>
            </a:r>
            <a:r>
              <a:rPr lang="hu-HU" sz="1400" b="1" dirty="0"/>
              <a:t>: ami a </a:t>
            </a:r>
            <a:r>
              <a:rPr lang="hu-HU" sz="1400" b="1" dirty="0" err="1"/>
              <a:t>checklist-ből</a:t>
            </a:r>
            <a:r>
              <a:rPr lang="hu-HU" sz="1400" b="1" dirty="0"/>
              <a:t> kimaradt – a </a:t>
            </a:r>
            <a:r>
              <a:rPr lang="hu-HU" sz="1400" b="1" dirty="0" err="1"/>
              <a:t>kiberbiztonság</a:t>
            </a:r>
            <a:r>
              <a:rPr lang="hu-HU" sz="1400" b="1" dirty="0"/>
              <a:t> és a titkok </a:t>
            </a:r>
            <a:r>
              <a:rPr lang="hu-HU" sz="1400" b="1" dirty="0" smtClean="0"/>
              <a:t>	viszonya”</a:t>
            </a:r>
          </a:p>
          <a:p>
            <a:pPr>
              <a:tabLst>
                <a:tab pos="1438275" algn="l"/>
              </a:tabLst>
            </a:pPr>
            <a:r>
              <a:rPr lang="hu-HU" sz="1400" b="1" dirty="0" smtClean="0"/>
              <a:t>		</a:t>
            </a:r>
            <a:r>
              <a:rPr lang="hu-HU" sz="1400" dirty="0" smtClean="0">
                <a:hlinkClick r:id="rId5"/>
              </a:rPr>
              <a:t>Keleti </a:t>
            </a:r>
            <a:r>
              <a:rPr lang="hu-HU" sz="1400" dirty="0">
                <a:hlinkClick r:id="rId5"/>
              </a:rPr>
              <a:t>Arthur</a:t>
            </a:r>
            <a:r>
              <a:rPr lang="hu-HU" sz="1400" dirty="0"/>
              <a:t> (</a:t>
            </a:r>
            <a:r>
              <a:rPr lang="hu-HU" sz="1400" dirty="0" err="1"/>
              <a:t>ArthurKeleti.com</a:t>
            </a:r>
            <a:r>
              <a:rPr lang="hu-HU" sz="1400" dirty="0"/>
              <a:t>) </a:t>
            </a:r>
            <a:r>
              <a:rPr lang="hu-HU" sz="1400" dirty="0" err="1"/>
              <a:t>kibertitok</a:t>
            </a:r>
            <a:r>
              <a:rPr lang="hu-HU" sz="1400" dirty="0"/>
              <a:t> jövőkutató</a:t>
            </a:r>
          </a:p>
          <a:p>
            <a:pPr algn="just"/>
            <a:endParaRPr lang="hu-HU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7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Változás az algoritmusban!!!</a:t>
            </a:r>
            <a:endParaRPr sz="3200" b="1" dirty="0"/>
          </a:p>
        </p:txBody>
      </p:sp>
      <p:sp>
        <p:nvSpPr>
          <p:cNvPr id="153" name="CustomShape 3"/>
          <p:cNvSpPr/>
          <p:nvPr/>
        </p:nvSpPr>
        <p:spPr>
          <a:xfrm>
            <a:off x="1496376" y="764704"/>
            <a:ext cx="6913008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endParaRPr lang="hu-HU" sz="1400" dirty="0" smtClean="0"/>
          </a:p>
          <a:p>
            <a:pPr algn="ctr">
              <a:tabLst>
                <a:tab pos="1438275" algn="l"/>
              </a:tabLst>
            </a:pPr>
            <a:endParaRPr lang="hu-HU" sz="4800" b="1" dirty="0" smtClean="0"/>
          </a:p>
          <a:p>
            <a:pPr algn="ctr">
              <a:tabLst>
                <a:tab pos="1438275" algn="l"/>
              </a:tabLst>
            </a:pPr>
            <a:r>
              <a:rPr lang="hu-HU" sz="4800" b="1" dirty="0" smtClean="0"/>
              <a:t>75. Fórum</a:t>
            </a:r>
          </a:p>
          <a:p>
            <a:pPr algn="ctr">
              <a:tabLst>
                <a:tab pos="1438275" algn="l"/>
              </a:tabLst>
            </a:pPr>
            <a:endParaRPr lang="hu-HU" sz="4800" b="1" dirty="0"/>
          </a:p>
          <a:p>
            <a:pPr algn="ctr">
              <a:tabLst>
                <a:tab pos="1438275" algn="l"/>
              </a:tabLst>
            </a:pPr>
            <a:r>
              <a:rPr lang="hu-HU" sz="4800" b="1" dirty="0" smtClean="0"/>
              <a:t>2017. március 08.</a:t>
            </a:r>
            <a:endParaRPr lang="hu-HU" sz="1400" dirty="0"/>
          </a:p>
          <a:p>
            <a:pPr algn="ctr"/>
            <a:endParaRPr lang="hu-H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714660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293</Words>
  <Application>Microsoft Office PowerPoint</Application>
  <PresentationFormat>A4 (210x297 mm)</PresentationFormat>
  <Paragraphs>87</Paragraphs>
  <Slides>7</Slides>
  <Notes>6</Notes>
  <HiddenSlides>1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Office Theme</vt:lpstr>
      <vt:lpstr>Office Theme</vt:lpstr>
      <vt:lpstr>Office Theme</vt:lpstr>
      <vt:lpstr>PowerPoint bemutató</vt:lpstr>
      <vt:lpstr>PowerPoint bemutató</vt:lpstr>
      <vt:lpstr>PÁLYÁZATI FELHÍVÁS az  „Év információbiztonsági újságírója - 2017” cím elnyerésére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Ködmön István</cp:lastModifiedBy>
  <cp:revision>61</cp:revision>
  <dcterms:modified xsi:type="dcterms:W3CDTF">2017-01-11T11:25:27Z</dcterms:modified>
</cp:coreProperties>
</file>