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2"/>
  </p:notesMasterIdLst>
  <p:sldIdLst>
    <p:sldId id="256" r:id="rId4"/>
    <p:sldId id="257" r:id="rId5"/>
    <p:sldId id="278" r:id="rId6"/>
    <p:sldId id="276" r:id="rId7"/>
    <p:sldId id="277" r:id="rId8"/>
    <p:sldId id="279" r:id="rId9"/>
    <p:sldId id="280" r:id="rId10"/>
    <p:sldId id="261" r:id="rId11"/>
  </p:sldIdLst>
  <p:sldSz cx="9906000" cy="6858000" type="A4"/>
  <p:notesSz cx="6858000" cy="994568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552" autoAdjust="0"/>
  </p:normalViewPr>
  <p:slideViewPr>
    <p:cSldViewPr>
      <p:cViewPr varScale="1">
        <p:scale>
          <a:sx n="68" d="100"/>
          <a:sy n="68" d="100"/>
        </p:scale>
        <p:origin x="1284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hu-HU"/>
              <a:t>A jegyzetformátum szerkesztéséhez kattintson ide</a:t>
            </a:r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hu-HU"/>
              <a:t>&lt;élőfej&gt;</a:t>
            </a:r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hu-HU"/>
              <a:t>&lt;dátum/idő&gt;</a:t>
            </a:r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hu-HU"/>
              <a:t>&lt;élőláb&gt;</a:t>
            </a:r>
            <a:endParaRPr/>
          </a:p>
        </p:txBody>
      </p:sp>
      <p:sp>
        <p:nvSpPr>
          <p:cNvPr id="13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6E884CB3-57AA-4A42-880B-9405B6238A7F}" type="slidenum">
              <a:rPr lang="hu-HU"/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971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414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7948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5306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7921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8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40" name="Kép 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41" name="Kép 4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82" name="Kép 8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83" name="Kép 8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24" name="Kép 1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125" name="Kép 1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9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2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2800" b="1">
                <a:solidFill>
                  <a:srgbClr val="0D0147"/>
                </a:solidFill>
                <a:latin typeface="Tahoma"/>
              </a:rPr>
              <a:t>Címszöveg formátumának szerkesztéseMintacím szerkesztése</a:t>
            </a: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F12E3200-EB64-45E5-A435-6433B747F1A3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hu-HU"/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/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/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/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/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2" y="107593"/>
            <a:ext cx="1424608" cy="1697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43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44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52280"/>
            <a:ext cx="8000640" cy="456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2800" b="1">
                <a:solidFill>
                  <a:srgbClr val="0D0147"/>
                </a:solidFill>
                <a:latin typeface="Tahoma"/>
              </a:rPr>
              <a:t>Címszöveg formátumának szerkesztéseMintacím szerkesztése</a:t>
            </a:r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62120" y="1981080"/>
            <a:ext cx="8419680" cy="41144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Hatodik vázlatszint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Hetedik vázlatszintMintaszöveg szerkesztése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hu-HU" sz="2800">
                <a:solidFill>
                  <a:srgbClr val="000000"/>
                </a:solidFill>
                <a:latin typeface="Times New Roman"/>
              </a:rPr>
              <a:t>Második szint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400">
                <a:solidFill>
                  <a:srgbClr val="000000"/>
                </a:solidFill>
                <a:latin typeface="Times New Roman"/>
              </a:rPr>
              <a:t>Harmadik szint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hu-HU" sz="2000">
                <a:solidFill>
                  <a:srgbClr val="000000"/>
                </a:solidFill>
                <a:latin typeface="Times New Roman"/>
              </a:rPr>
              <a:t>Negyedik szint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Times New Roman"/>
              </a:rPr>
              <a:t>Ötödik szint</a:t>
            </a:r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PlaceHolder 4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7BA7AB8F-E1C2-4C9D-9AB0-83A808DDBC97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" y="108134"/>
            <a:ext cx="1426206" cy="1699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85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86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88" name="PlaceHolder 1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8606A5F8-FD5A-408D-9822-E51918D20893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hu-HU"/>
              <a:t>Címszöveg formátumának szerkesztése</a:t>
            </a:r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hu-HU"/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/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/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/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/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" y="108134"/>
            <a:ext cx="1426206" cy="1699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tpecset.hu/" TargetMode="Externa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itkar@hetpecset.hu" TargetMode="Externa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849240" y="836640"/>
            <a:ext cx="8419680" cy="165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„Információvédelem menedzselése”
76. Szakmai Fórum
Budapest, 2017. május 17.</a:t>
            </a:r>
            <a:endParaRPr lang="hu-HU" dirty="0"/>
          </a:p>
        </p:txBody>
      </p:sp>
      <p:sp>
        <p:nvSpPr>
          <p:cNvPr id="132" name="TextShape 2"/>
          <p:cNvSpPr txBox="1"/>
          <p:nvPr/>
        </p:nvSpPr>
        <p:spPr>
          <a:xfrm>
            <a:off x="632520" y="2493000"/>
            <a:ext cx="8856984" cy="35298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hu-HU" sz="3200" b="1" dirty="0">
                <a:solidFill>
                  <a:srgbClr val="000000"/>
                </a:solidFill>
              </a:rPr>
              <a:t>Bevezető gondolatok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  <a:p>
            <a:pPr>
              <a:lnSpc>
                <a:spcPct val="80000"/>
              </a:lnSpc>
            </a:pPr>
            <a:endParaRPr dirty="0"/>
          </a:p>
          <a:p>
            <a:pPr algn="ctr">
              <a:lnSpc>
                <a:spcPct val="80000"/>
              </a:lnSpc>
            </a:pPr>
            <a:r>
              <a:rPr lang="hu-HU" sz="2000" b="1" i="1" dirty="0">
                <a:solidFill>
                  <a:srgbClr val="0D0147"/>
                </a:solidFill>
                <a:latin typeface="Arial"/>
              </a:rPr>
              <a:t>Tarján Gábor</a:t>
            </a:r>
            <a:endParaRPr dirty="0"/>
          </a:p>
          <a:p>
            <a:pPr algn="ctr">
              <a:lnSpc>
                <a:spcPct val="80000"/>
              </a:lnSpc>
            </a:pPr>
            <a:r>
              <a:rPr lang="hu-HU" sz="1600" dirty="0">
                <a:solidFill>
                  <a:srgbClr val="0D0147"/>
                </a:solidFill>
                <a:latin typeface="Arial"/>
              </a:rPr>
              <a:t>Hétpecsét Információbiztonsági Egyesület, alelnök</a:t>
            </a:r>
            <a:endParaRPr dirty="0"/>
          </a:p>
          <a:p>
            <a:pPr algn="ctr">
              <a:lnSpc>
                <a:spcPct val="80000"/>
              </a:lnSpc>
            </a:pPr>
            <a:endParaRPr dirty="0"/>
          </a:p>
          <a:p>
            <a:pPr algn="ctr">
              <a:lnSpc>
                <a:spcPct val="80000"/>
              </a:lnSpc>
            </a:pPr>
            <a:r>
              <a:rPr lang="hu-HU" sz="2100" b="1" u="sng" dirty="0" err="1">
                <a:solidFill>
                  <a:srgbClr val="0066FF"/>
                </a:solidFill>
                <a:latin typeface="Arial"/>
              </a:rPr>
              <a:t>www.hetpecset.hu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8769424" y="6019920"/>
            <a:ext cx="558536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D8E583D1-96C4-4E1F-8F8E-145E7A507308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2</a:t>
            </a:fld>
            <a:endParaRPr dirty="0"/>
          </a:p>
        </p:txBody>
      </p:sp>
      <p:sp>
        <p:nvSpPr>
          <p:cNvPr id="134" name="TextShape 2"/>
          <p:cNvSpPr txBox="1"/>
          <p:nvPr/>
        </p:nvSpPr>
        <p:spPr>
          <a:xfrm>
            <a:off x="1523880" y="152280"/>
            <a:ext cx="8000640" cy="456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3200" b="1" dirty="0">
                <a:solidFill>
                  <a:srgbClr val="0D0147"/>
                </a:solidFill>
                <a:latin typeface="Arial"/>
              </a:rPr>
              <a:t>A tizenhatodik évet kezdtük 2017- ben</a:t>
            </a:r>
            <a:endParaRPr sz="3200" dirty="0"/>
          </a:p>
        </p:txBody>
      </p:sp>
      <p:sp>
        <p:nvSpPr>
          <p:cNvPr id="135" name="TextShape 3"/>
          <p:cNvSpPr txBox="1"/>
          <p:nvPr/>
        </p:nvSpPr>
        <p:spPr>
          <a:xfrm>
            <a:off x="1136576" y="1196752"/>
            <a:ext cx="8191384" cy="4968552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00000"/>
              </a:lnSpc>
              <a:buSzPct val="25000"/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2001-től óta „Értékteremtő munkacsoport”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 err="1">
                <a:solidFill>
                  <a:srgbClr val="000000"/>
                </a:solidFill>
                <a:latin typeface="Arial"/>
              </a:rPr>
              <a:t>MagiCom</a:t>
            </a:r>
            <a:r>
              <a:rPr lang="hu-HU" sz="2000" dirty="0">
                <a:solidFill>
                  <a:srgbClr val="000000"/>
                </a:solidFill>
                <a:latin typeface="Arial"/>
              </a:rPr>
              <a:t> + Szenzor + magánszemélyek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BS7799 szabvány fordítás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oktatási tematikák készítése</a:t>
            </a:r>
            <a:endParaRPr dirty="0"/>
          </a:p>
          <a:p>
            <a:endParaRPr dirty="0"/>
          </a:p>
          <a:p>
            <a:pPr lvl="1">
              <a:lnSpc>
                <a:spcPct val="100000"/>
              </a:lnSpc>
              <a:buSzPct val="25000"/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2004-ben 12 magánszemély megalakítja a</a:t>
            </a:r>
            <a:endParaRPr dirty="0"/>
          </a:p>
          <a:p>
            <a:r>
              <a:rPr lang="hu-HU" sz="2400" dirty="0">
                <a:solidFill>
                  <a:srgbClr val="000000"/>
                </a:solidFill>
                <a:latin typeface="Arial"/>
              </a:rPr>
              <a:t>	 </a:t>
            </a:r>
            <a:r>
              <a:rPr lang="hu-HU" sz="2400" b="1" dirty="0">
                <a:solidFill>
                  <a:srgbClr val="000000"/>
                </a:solidFill>
                <a:latin typeface="Arial"/>
              </a:rPr>
              <a:t>Hétpecsét Információbiztonsági Egyesület</a:t>
            </a:r>
            <a:r>
              <a:rPr lang="hu-HU" sz="2400" dirty="0">
                <a:solidFill>
                  <a:srgbClr val="000000"/>
                </a:solidFill>
                <a:latin typeface="Arial"/>
              </a:rPr>
              <a:t>et</a:t>
            </a:r>
            <a:endParaRPr dirty="0"/>
          </a:p>
          <a:p>
            <a:endParaRPr dirty="0"/>
          </a:p>
          <a:p>
            <a:pPr lvl="1">
              <a:lnSpc>
                <a:spcPct val="100000"/>
              </a:lnSpc>
              <a:buSzPct val="25000"/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Céljaink: 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az információs társadalom biztonságának támogatása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az információvédelem kultúrájának és ismereteinek terjesztése, a tudatosság kialakítása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információvédelmi szakmai műhely létrehozása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8769424" y="6019920"/>
            <a:ext cx="558536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D8E583D1-96C4-4E1F-8F8E-145E7A507308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3</a:t>
            </a:fld>
            <a:endParaRPr dirty="0"/>
          </a:p>
        </p:txBody>
      </p:sp>
      <p:sp>
        <p:nvSpPr>
          <p:cNvPr id="134" name="TextShape 2"/>
          <p:cNvSpPr txBox="1"/>
          <p:nvPr/>
        </p:nvSpPr>
        <p:spPr>
          <a:xfrm>
            <a:off x="1523880" y="152280"/>
            <a:ext cx="8000640" cy="456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3200" b="1" dirty="0">
                <a:solidFill>
                  <a:srgbClr val="0D0147"/>
                </a:solidFill>
                <a:latin typeface="Arial"/>
              </a:rPr>
              <a:t>Rendezvény </a:t>
            </a:r>
            <a:r>
              <a:rPr lang="hu-HU" sz="3200" b="1" dirty="0" err="1">
                <a:solidFill>
                  <a:srgbClr val="0D0147"/>
                </a:solidFill>
                <a:latin typeface="Arial"/>
              </a:rPr>
              <a:t>cunami</a:t>
            </a:r>
            <a:r>
              <a:rPr lang="hu-HU" sz="3200" b="1" dirty="0">
                <a:solidFill>
                  <a:srgbClr val="0D0147"/>
                </a:solidFill>
                <a:latin typeface="Arial"/>
              </a:rPr>
              <a:t> – volt, van, lesz...</a:t>
            </a:r>
            <a:endParaRPr sz="32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1784648" y="776625"/>
            <a:ext cx="6575839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3200" dirty="0"/>
              <a:t>2017.05.03 </a:t>
            </a:r>
            <a:r>
              <a:rPr lang="hu-HU" sz="3200" dirty="0" err="1"/>
              <a:t>MySec</a:t>
            </a:r>
            <a:r>
              <a:rPr lang="hu-HU" sz="3200" dirty="0"/>
              <a:t> – GDPR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3200" dirty="0"/>
              <a:t>2017.05.16 </a:t>
            </a:r>
            <a:r>
              <a:rPr lang="hu-HU" sz="3200" dirty="0" err="1"/>
              <a:t>Fortix</a:t>
            </a:r>
            <a:r>
              <a:rPr lang="hu-HU" sz="3200" dirty="0"/>
              <a:t> – BCM Megálló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3200" dirty="0"/>
              <a:t>2017.06.07 VISZ Konferencia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3200" dirty="0"/>
              <a:t>2017.06.13 ISACA Konferencia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3200" dirty="0"/>
              <a:t>2017.06.14 </a:t>
            </a:r>
            <a:r>
              <a:rPr lang="hu-HU" sz="3200" dirty="0" err="1"/>
              <a:t>Infoparlament</a:t>
            </a:r>
            <a:endParaRPr lang="hu-H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3200" dirty="0"/>
              <a:t>2017.09.20 Hétpecsét (újra!)</a:t>
            </a:r>
          </a:p>
        </p:txBody>
      </p:sp>
    </p:spTree>
    <p:extLst>
      <p:ext uri="{BB962C8B-B14F-4D97-AF65-F5344CB8AC3E}">
        <p14:creationId xmlns:p14="http://schemas.microsoft.com/office/powerpoint/2010/main" val="133566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12640" y="0"/>
            <a:ext cx="7697400" cy="54868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200" b="1" dirty="0" err="1">
                <a:solidFill>
                  <a:srgbClr val="0D0147"/>
                </a:solidFill>
                <a:latin typeface="Arial"/>
              </a:rPr>
              <a:t>Aktualitások</a:t>
            </a:r>
            <a:r>
              <a:rPr lang="hu-HU" sz="3200" b="1" dirty="0">
                <a:solidFill>
                  <a:srgbClr val="0D0147"/>
                </a:solidFill>
                <a:latin typeface="Arial"/>
              </a:rPr>
              <a:t> – a zsarolóvírusokon túl…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2360712" y="980728"/>
            <a:ext cx="7049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Négymillió kanadai (2,9 millió amerikai) dollár kártérítést kell fizetnie a szexuális játékszereket gyártó, kanadai székhelyű </a:t>
            </a:r>
            <a:r>
              <a:rPr lang="hu-HU" sz="2000" b="1" dirty="0"/>
              <a:t>Standard </a:t>
            </a:r>
            <a:r>
              <a:rPr lang="hu-HU" sz="2000" b="1" dirty="0" err="1"/>
              <a:t>Innovation</a:t>
            </a:r>
            <a:r>
              <a:rPr lang="hu-HU" sz="2000" b="1" dirty="0"/>
              <a:t> </a:t>
            </a:r>
            <a:r>
              <a:rPr lang="hu-HU" sz="2000" dirty="0"/>
              <a:t>nevű cégnek, amely titokban és jogtalanul gyűjtött adatokat vásárlói legintimebb szokásairól.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3080792" y="2996952"/>
            <a:ext cx="6696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A Standard </a:t>
            </a:r>
            <a:r>
              <a:rPr lang="hu-HU" sz="2000" dirty="0" err="1"/>
              <a:t>Innovation</a:t>
            </a:r>
            <a:r>
              <a:rPr lang="hu-HU" sz="2000" dirty="0"/>
              <a:t>  2008-ban kezdett el vibrátort árusítani. </a:t>
            </a:r>
            <a:r>
              <a:rPr lang="hu-HU" sz="2000" b="1" dirty="0"/>
              <a:t>2011-ben lett okos a termék</a:t>
            </a:r>
            <a:r>
              <a:rPr lang="hu-HU" sz="2000" dirty="0"/>
              <a:t>, ami azt jelentette, hogy egy letöltött mobiltelefon alkalmazás segítségével is szabályozhatta a tulajdonos a működését. Csakhogy az alkalmazás a forgalmazó cég szerveire olyan adatokat is továbbított, amelyek </a:t>
            </a:r>
            <a:r>
              <a:rPr lang="hu-HU" sz="2000" b="1" dirty="0"/>
              <a:t>a használat gyakorisága és módja</a:t>
            </a:r>
            <a:r>
              <a:rPr lang="hu-HU" sz="2000" dirty="0"/>
              <a:t> mellett a vásárló tudta és beleegyezése nélkül azonosítható módon annak e-mail címét is tartalmazta.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102473" y="2996952"/>
            <a:ext cx="2618279" cy="32316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sz="2400" dirty="0"/>
              <a:t>Ez itt az illusztráció helye</a:t>
            </a:r>
          </a:p>
          <a:p>
            <a:endParaRPr lang="hu-HU" sz="2400" dirty="0"/>
          </a:p>
          <a:p>
            <a:pPr algn="ctr"/>
            <a:r>
              <a:rPr lang="hu-HU" sz="2400" dirty="0">
                <a:sym typeface="Wingdings" panose="05000000000000000000" pitchFamily="2" charset="2"/>
              </a:rPr>
              <a:t></a:t>
            </a:r>
            <a:endParaRPr lang="hu-HU" sz="2400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2916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704528" y="548680"/>
            <a:ext cx="8780463" cy="1828800"/>
          </a:xfrm>
          <a:ln/>
        </p:spPr>
        <p:txBody>
          <a:bodyPr/>
          <a:lstStyle/>
          <a:p>
            <a:pPr algn="ctr" defTabSz="449263" rtl="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altLang="hu-HU" sz="36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PÁLYÁZATI FELHÍVÁS</a:t>
            </a:r>
            <a:br>
              <a:rPr lang="hu-HU" altLang="hu-HU" sz="36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az </a:t>
            </a:r>
            <a:b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„Év információvédelmi szak- és diplomadolgozata - 2017”</a:t>
            </a:r>
            <a:b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cím elnyerésére</a:t>
            </a:r>
          </a:p>
        </p:txBody>
      </p:sp>
      <p:sp>
        <p:nvSpPr>
          <p:cNvPr id="7" name="CustomShape 3"/>
          <p:cNvSpPr/>
          <p:nvPr/>
        </p:nvSpPr>
        <p:spPr>
          <a:xfrm>
            <a:off x="704528" y="2276872"/>
            <a:ext cx="9001072" cy="3387920"/>
          </a:xfrm>
          <a:prstGeom prst="rect">
            <a:avLst/>
          </a:prstGeom>
          <a:noFill/>
        </p:spPr>
        <p:txBody>
          <a:bodyPr lIns="90000" tIns="45000" rIns="90000" bIns="45000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  <a:latin typeface="+mj-lt"/>
              </a:rPr>
              <a:t>Idén 12. alkalommal!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  <a:latin typeface="+mj-lt"/>
              </a:rPr>
              <a:t>Idén is két kategóriában (SZAK és DIPLOMA) „</a:t>
            </a:r>
            <a:r>
              <a:rPr lang="hu-HU" sz="2200" b="1" dirty="0" err="1">
                <a:solidFill>
                  <a:srgbClr val="000000"/>
                </a:solidFill>
                <a:latin typeface="+mj-lt"/>
              </a:rPr>
              <a:t>BSc</a:t>
            </a:r>
            <a:r>
              <a:rPr lang="hu-HU" sz="2200" b="1" dirty="0">
                <a:solidFill>
                  <a:srgbClr val="000000"/>
                </a:solidFill>
                <a:latin typeface="+mj-lt"/>
              </a:rPr>
              <a:t> / </a:t>
            </a:r>
            <a:r>
              <a:rPr lang="hu-HU" sz="2200" b="1" dirty="0" err="1">
                <a:solidFill>
                  <a:srgbClr val="000000"/>
                </a:solidFill>
                <a:latin typeface="+mj-lt"/>
              </a:rPr>
              <a:t>MSc</a:t>
            </a:r>
            <a:r>
              <a:rPr lang="hu-HU" sz="2200" b="1" dirty="0">
                <a:solidFill>
                  <a:srgbClr val="000000"/>
                </a:solidFill>
                <a:latin typeface="+mj-lt"/>
              </a:rPr>
              <a:t>”</a:t>
            </a:r>
            <a:endParaRPr sz="2200" dirty="0">
              <a:latin typeface="+mj-lt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  <a:latin typeface="+mj-lt"/>
              </a:rPr>
              <a:t>Beadási határidő: 2017. július 30. </a:t>
            </a:r>
            <a:endParaRPr lang="hu-HU" sz="2200" dirty="0">
              <a:latin typeface="+mj-lt"/>
            </a:endParaRP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2200" b="1" i="1" dirty="0">
                <a:solidFill>
                  <a:srgbClr val="000000"/>
                </a:solidFill>
                <a:latin typeface="+mj-lt"/>
              </a:rPr>
              <a:t>Egyesület székhelyén </a:t>
            </a:r>
            <a:r>
              <a:rPr lang="hu-HU" sz="2000" dirty="0">
                <a:solidFill>
                  <a:srgbClr val="000000"/>
                </a:solidFill>
                <a:latin typeface="+mj-lt"/>
              </a:rPr>
              <a:t>(1102 Budapest, Szent László tér 20.)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2200" b="1" i="1" dirty="0">
                <a:solidFill>
                  <a:srgbClr val="000000"/>
                </a:solidFill>
                <a:latin typeface="+mj-lt"/>
              </a:rPr>
              <a:t>Postai úton </a:t>
            </a:r>
            <a:r>
              <a:rPr lang="hu-HU" sz="2000" dirty="0">
                <a:solidFill>
                  <a:srgbClr val="000000"/>
                </a:solidFill>
                <a:latin typeface="+mj-lt"/>
              </a:rPr>
              <a:t>(1102 Budapest, Szent László tér 20.)</a:t>
            </a:r>
            <a:endParaRPr sz="2000" dirty="0">
              <a:latin typeface="+mj-lt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/>
              <a:t>ISO/IEC 27001 – ISO 27000-es szabványcsalád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</a:rPr>
              <a:t>Értékes nyeremények</a:t>
            </a:r>
            <a:endParaRPr lang="hu-HU" sz="2000" b="1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i="1" dirty="0">
                <a:solidFill>
                  <a:srgbClr val="FF0000"/>
                </a:solidFill>
                <a:latin typeface="+mj-lt"/>
              </a:rPr>
              <a:t>Eredményhirdetés LXXVII. fórumon - 2017. szeptember 20.-án!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latin typeface="+mj-lt"/>
              </a:rPr>
              <a:t>Részletes kiírás: </a:t>
            </a:r>
            <a:r>
              <a:rPr lang="hu-HU" sz="2200" b="1" dirty="0" err="1">
                <a:latin typeface="+mj-lt"/>
                <a:hlinkClick r:id="rId2"/>
              </a:rPr>
              <a:t>www.hetpecset.hu</a:t>
            </a:r>
            <a:r>
              <a:rPr lang="hu-HU" sz="2200" b="1" dirty="0">
                <a:latin typeface="+mj-lt"/>
              </a:rPr>
              <a:t> honlapon</a:t>
            </a:r>
            <a:endParaRPr sz="2200" b="1" dirty="0">
              <a:latin typeface="+mj-lt"/>
            </a:endParaRPr>
          </a:p>
          <a:p>
            <a:pPr>
              <a:lnSpc>
                <a:spcPct val="100000"/>
              </a:lnSpc>
            </a:pPr>
            <a:endParaRPr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04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/>
          <p:cNvSpPr txBox="1"/>
          <p:nvPr/>
        </p:nvSpPr>
        <p:spPr>
          <a:xfrm>
            <a:off x="848544" y="152280"/>
            <a:ext cx="9057456" cy="4568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hu-HU" sz="3200" b="1" dirty="0">
                <a:solidFill>
                  <a:srgbClr val="0D0147"/>
                </a:solidFill>
                <a:latin typeface="Arial"/>
              </a:rPr>
              <a:t>Az év információbiztonsági újságírója - 2017</a:t>
            </a:r>
            <a:endParaRPr sz="3200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704528" y="836712"/>
            <a:ext cx="8780463" cy="1828800"/>
          </a:xfrm>
          <a:ln/>
        </p:spPr>
        <p:txBody>
          <a:bodyPr/>
          <a:lstStyle/>
          <a:p>
            <a:pPr algn="ctr" defTabSz="449263" rtl="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altLang="hu-HU" sz="36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PÁLYÁZATI FELHÍVÁS</a:t>
            </a:r>
            <a:br>
              <a:rPr lang="hu-HU" altLang="hu-HU" sz="36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az </a:t>
            </a:r>
            <a:b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„Év információbiztonsági újságírója - 2017”</a:t>
            </a:r>
            <a:b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cím elnyerésére</a:t>
            </a:r>
          </a:p>
        </p:txBody>
      </p:sp>
      <p:sp>
        <p:nvSpPr>
          <p:cNvPr id="7" name="CustomShape 3"/>
          <p:cNvSpPr/>
          <p:nvPr/>
        </p:nvSpPr>
        <p:spPr>
          <a:xfrm>
            <a:off x="704528" y="2708920"/>
            <a:ext cx="9001072" cy="3387920"/>
          </a:xfrm>
          <a:prstGeom prst="rect">
            <a:avLst/>
          </a:prstGeom>
          <a:noFill/>
        </p:spPr>
        <p:txBody>
          <a:bodyPr lIns="90000" tIns="45000" rIns="90000" bIns="45000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  <a:latin typeface="+mj-lt"/>
              </a:rPr>
              <a:t>Idén </a:t>
            </a:r>
            <a:r>
              <a:rPr lang="en-US" sz="2200" b="1" dirty="0">
                <a:solidFill>
                  <a:srgbClr val="000000"/>
                </a:solidFill>
                <a:latin typeface="+mj-lt"/>
              </a:rPr>
              <a:t>12</a:t>
            </a:r>
            <a:r>
              <a:rPr lang="hu-HU" sz="2200" b="1" dirty="0">
                <a:solidFill>
                  <a:srgbClr val="000000"/>
                </a:solidFill>
                <a:latin typeface="+mj-lt"/>
              </a:rPr>
              <a:t>. alkalommal</a:t>
            </a:r>
            <a:endParaRPr sz="2200" dirty="0">
              <a:latin typeface="+mj-lt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  <a:latin typeface="+mj-lt"/>
              </a:rPr>
              <a:t>Beadási határidő: 2017. április 28. 15:00</a:t>
            </a:r>
            <a:endParaRPr lang="hu-HU" sz="2200" dirty="0">
              <a:latin typeface="+mj-lt"/>
            </a:endParaRP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2200" b="1" i="1" dirty="0">
                <a:solidFill>
                  <a:srgbClr val="000000"/>
                </a:solidFill>
                <a:latin typeface="+mj-lt"/>
              </a:rPr>
              <a:t>Egyesület székhelyén </a:t>
            </a:r>
            <a:r>
              <a:rPr lang="hu-HU" sz="2000" dirty="0">
                <a:solidFill>
                  <a:srgbClr val="000000"/>
                </a:solidFill>
                <a:latin typeface="+mj-lt"/>
              </a:rPr>
              <a:t>(1102 Budapest, Szent László tér 20.)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2200" b="1" i="1" dirty="0">
                <a:solidFill>
                  <a:srgbClr val="000000"/>
                </a:solidFill>
                <a:latin typeface="+mj-lt"/>
              </a:rPr>
              <a:t>Elektronikusan</a:t>
            </a:r>
            <a:r>
              <a:rPr lang="hu-HU" sz="24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hu-HU" sz="2000" dirty="0">
                <a:solidFill>
                  <a:srgbClr val="000000"/>
                </a:solidFill>
                <a:latin typeface="+mj-lt"/>
              </a:rPr>
              <a:t>(</a:t>
            </a:r>
            <a:r>
              <a:rPr lang="hu-HU" sz="2000" dirty="0" err="1">
                <a:solidFill>
                  <a:srgbClr val="000000"/>
                </a:solidFill>
                <a:latin typeface="+mj-lt"/>
                <a:hlinkClick r:id="rId2"/>
              </a:rPr>
              <a:t>titkar</a:t>
            </a:r>
            <a:r>
              <a:rPr lang="hu-HU" sz="2000" dirty="0">
                <a:solidFill>
                  <a:srgbClr val="000000"/>
                </a:solidFill>
                <a:latin typeface="+mj-lt"/>
                <a:hlinkClick r:id="rId2"/>
              </a:rPr>
              <a:t>@</a:t>
            </a:r>
            <a:r>
              <a:rPr lang="hu-HU" sz="2000" dirty="0" err="1">
                <a:solidFill>
                  <a:srgbClr val="000000"/>
                </a:solidFill>
                <a:latin typeface="+mj-lt"/>
                <a:hlinkClick r:id="rId2"/>
              </a:rPr>
              <a:t>hetpecset.hu</a:t>
            </a:r>
            <a:r>
              <a:rPr lang="hu-HU" sz="200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2200" b="1" i="1" dirty="0">
                <a:solidFill>
                  <a:srgbClr val="000000"/>
                </a:solidFill>
                <a:latin typeface="+mj-lt"/>
              </a:rPr>
              <a:t>Postai úton </a:t>
            </a:r>
            <a:r>
              <a:rPr lang="hu-HU" sz="2000" dirty="0">
                <a:solidFill>
                  <a:srgbClr val="000000"/>
                </a:solidFill>
                <a:latin typeface="+mj-lt"/>
              </a:rPr>
              <a:t>(1102 Budapest, Szent László tér 20.)</a:t>
            </a:r>
            <a:endParaRPr sz="2000" dirty="0">
              <a:latin typeface="+mj-lt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/>
              <a:t>Min. 5 darab 2016. január 1. utáni referencia publikáció</a:t>
            </a:r>
            <a:r>
              <a:rPr lang="hu-HU" sz="2200" dirty="0"/>
              <a:t> </a:t>
            </a:r>
            <a:r>
              <a:rPr lang="hu-HU" sz="2000" dirty="0"/>
              <a:t>(illetve nyilvánosan elérhető link)</a:t>
            </a:r>
            <a:endParaRPr lang="hu-HU" sz="2000" b="1" i="1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i="1" dirty="0">
                <a:solidFill>
                  <a:srgbClr val="FF0000"/>
                </a:solidFill>
                <a:latin typeface="+mj-lt"/>
              </a:rPr>
              <a:t>Eredményhirdetés LXXVI. Fórumon - 2017. május 17-én.</a:t>
            </a:r>
            <a:endParaRPr sz="2200" b="1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endParaRPr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1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8697416" y="6019920"/>
            <a:ext cx="630544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DA97D2CF-8120-4B18-B80D-7D973BFEA50F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7</a:t>
            </a:fld>
            <a:endParaRPr dirty="0"/>
          </a:p>
        </p:txBody>
      </p:sp>
      <p:sp>
        <p:nvSpPr>
          <p:cNvPr id="149" name="CustomShape 2"/>
          <p:cNvSpPr/>
          <p:nvPr/>
        </p:nvSpPr>
        <p:spPr>
          <a:xfrm>
            <a:off x="1374956" y="60043"/>
            <a:ext cx="7920880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u-HU" sz="2400" b="1" dirty="0">
                <a:solidFill>
                  <a:srgbClr val="0D0147"/>
                </a:solidFill>
                <a:latin typeface="Arial"/>
              </a:rPr>
              <a:t>ÚJSÁGÍRÓ PÁLYÁZAT EDDIGI NYERTESEI (2006-tól)</a:t>
            </a:r>
            <a:endParaRPr sz="24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2492896"/>
            <a:ext cx="1872208" cy="260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4488" y="669164"/>
            <a:ext cx="9433048" cy="564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1313" indent="-33655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1pPr>
            <a:lvl2pPr marL="741363" indent="-27940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2pPr>
            <a:lvl3pPr marL="91440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3pPr>
            <a:lvl4pPr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4pPr>
            <a:lvl5pPr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5pPr>
            <a:lvl6pPr marL="25146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6pPr>
            <a:lvl7pPr marL="29718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7pPr>
            <a:lvl8pPr marL="34290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8pPr>
            <a:lvl9pPr marL="38862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9pPr>
          </a:lstStyle>
          <a:p>
            <a:pPr lvl="3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</a:pPr>
            <a:r>
              <a:rPr lang="hu-HU" altLang="hu-HU" sz="2000" dirty="0">
                <a:solidFill>
                  <a:srgbClr val="000000"/>
                </a:solidFill>
                <a:latin typeface="+mj-lt"/>
                <a:cs typeface="Tahoma" pitchFamily="34" charset="0"/>
              </a:rPr>
              <a:t>Eddigi nyertesek: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2006 - 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Kristóf Csaba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 (Biztonság portál)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2007 - 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Kelemen László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(IT </a:t>
            </a:r>
            <a:r>
              <a:rPr lang="hu-HU" altLang="hu-HU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Security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2008 - 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Turcsán Tamás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(CW, Figyelő)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2009 - </a:t>
            </a:r>
            <a:r>
              <a:rPr lang="hu-HU" altLang="hu-HU" b="0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Dajkó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 Pál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(IT café)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2010 - 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Sebők Viktória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(Figyelő)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2011 - </a:t>
            </a:r>
            <a:r>
              <a:rPr lang="hu-HU" altLang="hu-HU" b="0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Schopp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 Attila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</a:t>
            </a:r>
            <a:r>
              <a:rPr lang="hu-HU" altLang="hu-HU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ITBusiness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2012 - </a:t>
            </a:r>
            <a:r>
              <a:rPr lang="hu-HU" altLang="hu-HU" b="0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Bátky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 Zoltán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</a:t>
            </a:r>
            <a:r>
              <a:rPr lang="hu-HU" altLang="hu-HU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Bitport.hu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 Média Kft.)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2013 - 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Kristóf Csaba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(Biztonságportál (</a:t>
            </a:r>
            <a:r>
              <a:rPr lang="hu-HU" altLang="hu-HU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Isidor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 Kft.)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2014- </a:t>
            </a:r>
            <a:r>
              <a:rPr lang="hu-HU" altLang="hu-HU" b="0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Csizmazia-Darab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 István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(SICONTACT Kft.)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2015 – 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Molnár József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(PC World)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2016 – </a:t>
            </a:r>
            <a:r>
              <a:rPr lang="hu-HU" altLang="hu-HU" b="0" dirty="0" err="1">
                <a:solidFill>
                  <a:srgbClr val="000000"/>
                </a:solidFill>
                <a:latin typeface="+mj-lt"/>
                <a:cs typeface="Tahoma" pitchFamily="34" charset="0"/>
              </a:rPr>
              <a:t>Bolcsó</a:t>
            </a:r>
            <a:r>
              <a:rPr lang="hu-HU" altLang="hu-HU" b="0" dirty="0">
                <a:solidFill>
                  <a:srgbClr val="000000"/>
                </a:solidFill>
                <a:latin typeface="+mj-lt"/>
                <a:cs typeface="Tahoma" pitchFamily="34" charset="0"/>
              </a:rPr>
              <a:t> Dániel </a:t>
            </a: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(Index.hu) </a:t>
            </a:r>
          </a:p>
          <a:p>
            <a:pPr lvl="4" algn="l" eaLnBrk="1" hangingPunct="1">
              <a:spcBef>
                <a:spcPts val="600"/>
              </a:spcBef>
              <a:spcAft>
                <a:spcPts val="600"/>
              </a:spcAft>
              <a:buClr>
                <a:srgbClr val="0D0147"/>
              </a:buClr>
              <a:buFont typeface="Arial" charset="0"/>
              <a:buChar char="•"/>
            </a:pPr>
            <a:r>
              <a:rPr lang="hu-HU" altLang="hu-HU" dirty="0">
                <a:solidFill>
                  <a:srgbClr val="000000"/>
                </a:solidFill>
                <a:latin typeface="+mj-lt"/>
                <a:cs typeface="Tahoma" pitchFamily="34" charset="0"/>
              </a:rPr>
              <a:t>2017 - ???</a:t>
            </a:r>
          </a:p>
          <a:p>
            <a:pPr lvl="4" algn="l" eaLnBrk="1" hangingPunct="1">
              <a:spcBef>
                <a:spcPts val="350"/>
              </a:spcBef>
              <a:buClrTx/>
              <a:buFontTx/>
              <a:buNone/>
            </a:pPr>
            <a:endParaRPr lang="hu-HU" altLang="hu-HU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lvl="4" algn="l" eaLnBrk="1" hangingPunct="1">
              <a:spcBef>
                <a:spcPts val="350"/>
              </a:spcBef>
              <a:buClrTx/>
              <a:buFontTx/>
              <a:buNone/>
            </a:pPr>
            <a:endParaRPr lang="hu-HU" altLang="hu-HU" sz="1200" i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l" eaLnBrk="1" hangingPunct="1">
              <a:spcBef>
                <a:spcPts val="400"/>
              </a:spcBef>
              <a:buClrTx/>
              <a:buFontTx/>
              <a:buNone/>
            </a:pPr>
            <a:endParaRPr lang="hu-HU" altLang="hu-HU" sz="1400" i="1" dirty="0">
              <a:solidFill>
                <a:srgbClr val="FF0000"/>
              </a:solidFill>
            </a:endParaRPr>
          </a:p>
          <a:p>
            <a:pPr lvl="4" algn="l" eaLnBrk="1" hangingPunct="1">
              <a:spcBef>
                <a:spcPts val="400"/>
              </a:spcBef>
              <a:buClrTx/>
              <a:buFontTx/>
              <a:buNone/>
            </a:pPr>
            <a:endParaRPr lang="hu-HU" altLang="hu-HU" sz="1400" i="1" dirty="0">
              <a:solidFill>
                <a:srgbClr val="FF0000"/>
              </a:solidFill>
            </a:endParaRPr>
          </a:p>
          <a:p>
            <a:pPr lvl="4" algn="l" eaLnBrk="1" hangingPunct="1">
              <a:spcBef>
                <a:spcPts val="400"/>
              </a:spcBef>
              <a:buClrTx/>
              <a:buFontTx/>
              <a:buNone/>
            </a:pPr>
            <a:endParaRPr lang="hu-HU" altLang="hu-HU" sz="1400" i="1" dirty="0">
              <a:solidFill>
                <a:srgbClr val="FF0000"/>
              </a:solidFill>
            </a:endParaRPr>
          </a:p>
          <a:p>
            <a:pPr lvl="3" algn="l" eaLnBrk="1" hangingPunct="1">
              <a:spcBef>
                <a:spcPts val="400"/>
              </a:spcBef>
              <a:buClrTx/>
              <a:buFontTx/>
              <a:buNone/>
            </a:pPr>
            <a:endParaRPr lang="hu-HU" altLang="hu-HU" sz="1400" b="0" i="1" dirty="0">
              <a:solidFill>
                <a:srgbClr val="000000"/>
              </a:solidFill>
            </a:endParaRPr>
          </a:p>
          <a:p>
            <a:pPr lvl="1" algn="l" eaLnBrk="1" hangingPunct="1">
              <a:spcBef>
                <a:spcPts val="600"/>
              </a:spcBef>
              <a:buClrTx/>
              <a:buFontTx/>
              <a:buNone/>
            </a:pPr>
            <a:endParaRPr lang="hu-HU" altLang="hu-HU" sz="2000" b="0" dirty="0">
              <a:solidFill>
                <a:srgbClr val="000000"/>
              </a:solidFill>
            </a:endParaRPr>
          </a:p>
          <a:p>
            <a:pPr algn="l" eaLnBrk="1" hangingPunct="1">
              <a:spcBef>
                <a:spcPts val="600"/>
              </a:spcBef>
              <a:buClrTx/>
              <a:buFontTx/>
              <a:buNone/>
            </a:pPr>
            <a:endParaRPr lang="hu-HU" altLang="hu-HU" sz="2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5099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8913440" y="5805264"/>
            <a:ext cx="99256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3F13B616-89FC-4754-9A43-C3DB75E6C12E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8</a:t>
            </a:fld>
            <a:endParaRPr dirty="0"/>
          </a:p>
        </p:txBody>
      </p:sp>
      <p:sp>
        <p:nvSpPr>
          <p:cNvPr id="152" name="CustomShape 2"/>
          <p:cNvSpPr/>
          <p:nvPr/>
        </p:nvSpPr>
        <p:spPr>
          <a:xfrm>
            <a:off x="1640632" y="76320"/>
            <a:ext cx="8265128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u-HU" sz="3200" b="1" dirty="0">
                <a:solidFill>
                  <a:srgbClr val="0D0147"/>
                </a:solidFill>
                <a:latin typeface="Arial"/>
              </a:rPr>
              <a:t>A 76. program – 2017.05.17.</a:t>
            </a:r>
            <a:endParaRPr sz="3200" dirty="0"/>
          </a:p>
        </p:txBody>
      </p:sp>
      <p:sp>
        <p:nvSpPr>
          <p:cNvPr id="153" name="CustomShape 3"/>
          <p:cNvSpPr/>
          <p:nvPr/>
        </p:nvSpPr>
        <p:spPr>
          <a:xfrm>
            <a:off x="1424608" y="685440"/>
            <a:ext cx="8265128" cy="5640408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09.30 – 10.00	</a:t>
            </a:r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Érkezés, regisztráció</a:t>
            </a:r>
            <a:endParaRPr lang="hu-HU" dirty="0"/>
          </a:p>
          <a:p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10.00 – 11.30	</a:t>
            </a:r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Köszöntő és bevezető gondolatok</a:t>
            </a:r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- </a:t>
            </a:r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Aktualitások az </a:t>
            </a:r>
            <a:endParaRPr lang="hu-HU" dirty="0"/>
          </a:p>
          <a:p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               információvédelem területén</a:t>
            </a:r>
            <a:endParaRPr lang="hu-HU" dirty="0"/>
          </a:p>
          <a:p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               Tarján Gábor (Hétpecsét Egyesület) alelnök</a:t>
            </a:r>
            <a:endParaRPr lang="hu-HU" dirty="0"/>
          </a:p>
          <a:p>
            <a:r>
              <a:rPr lang="hu-HU" dirty="0"/>
              <a:t> </a:t>
            </a:r>
          </a:p>
          <a:p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               Hatékony incidens menedzsment alapjai</a:t>
            </a:r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hu-HU" dirty="0"/>
          </a:p>
          <a:p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               </a:t>
            </a:r>
            <a:r>
              <a:rPr lang="hu-HU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Szarvák</a:t>
            </a:r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Anikó (</a:t>
            </a:r>
            <a:r>
              <a:rPr lang="hu-HU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PwC</a:t>
            </a:r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Könyvvizsgáló Kft.) asszisztens                		 menedzser</a:t>
            </a:r>
            <a:endParaRPr lang="hu-HU" dirty="0"/>
          </a:p>
          <a:p>
            <a:r>
              <a:rPr lang="hu-HU" dirty="0"/>
              <a:t> </a:t>
            </a:r>
          </a:p>
          <a:p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	</a:t>
            </a:r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Üzleti titok a munkavállalóknál</a:t>
            </a:r>
            <a:endParaRPr lang="hu-HU" b="1" dirty="0"/>
          </a:p>
          <a:p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	</a:t>
            </a:r>
            <a:r>
              <a:rPr lang="hu-HU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dr.Dósa</a:t>
            </a:r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Imre (Budapest Bank Zrt.) adatvédelmi tisztviselő</a:t>
            </a:r>
            <a:endParaRPr lang="hu-HU" dirty="0"/>
          </a:p>
          <a:p>
            <a:r>
              <a:rPr lang="hu-HU" dirty="0"/>
              <a:t> </a:t>
            </a:r>
          </a:p>
          <a:p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11.30 – 11.50</a:t>
            </a:r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Kávé szünet (kávé, üdítő, pogácsa, aprósütemény)</a:t>
            </a:r>
            <a:endParaRPr lang="hu-HU" dirty="0"/>
          </a:p>
          <a:p>
            <a:endParaRPr lang="hu-HU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11.50 – 13.00	Az "év információbiztonsági újságírója" cím nyertesének</a:t>
            </a:r>
            <a:endParaRPr lang="hu-HU" b="1" dirty="0"/>
          </a:p>
          <a:p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              előadása</a:t>
            </a:r>
            <a:endParaRPr lang="hu-HU" dirty="0"/>
          </a:p>
          <a:p>
            <a:r>
              <a:rPr lang="hu-HU" dirty="0"/>
              <a:t> </a:t>
            </a:r>
          </a:p>
          <a:p>
            <a:r>
              <a:rPr lang="hu-HU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	Állítások és kételyek – gondolatok a 2013. évi L. törvény 		alkalmazásáról</a:t>
            </a:r>
          </a:p>
          <a:p>
            <a:r>
              <a:rPr lang="hu-HU" b="1" dirty="0"/>
              <a:t>		</a:t>
            </a:r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Dr. </a:t>
            </a:r>
            <a:r>
              <a:rPr lang="hu-HU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Muha</a:t>
            </a:r>
            <a:r>
              <a:rPr lang="hu-HU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Lajos főiskolai tanár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417</Words>
  <Application>Microsoft Office PowerPoint</Application>
  <PresentationFormat>A4 (210x297 mm)</PresentationFormat>
  <Paragraphs>110</Paragraphs>
  <Slides>8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3</vt:i4>
      </vt:variant>
      <vt:variant>
        <vt:lpstr>Diacímek</vt:lpstr>
      </vt:variant>
      <vt:variant>
        <vt:i4>8</vt:i4>
      </vt:variant>
    </vt:vector>
  </HeadingPairs>
  <TitlesOfParts>
    <vt:vector size="18" baseType="lpstr">
      <vt:lpstr>Microsoft YaHei</vt:lpstr>
      <vt:lpstr>Arial</vt:lpstr>
      <vt:lpstr>DejaVu Sans</vt:lpstr>
      <vt:lpstr>StarSymbol</vt:lpstr>
      <vt:lpstr>Tahoma</vt:lpstr>
      <vt:lpstr>Times New Roman</vt:lpstr>
      <vt:lpstr>Wingdings</vt:lpstr>
      <vt:lpstr>Office Theme</vt:lpstr>
      <vt:lpstr>Office Theme</vt:lpstr>
      <vt:lpstr>Office Theme</vt:lpstr>
      <vt:lpstr>PowerPoint-bemutató</vt:lpstr>
      <vt:lpstr>PowerPoint-bemutató</vt:lpstr>
      <vt:lpstr>PowerPoint-bemutató</vt:lpstr>
      <vt:lpstr>Aktualitások – a zsarolóvírusokon túl…</vt:lpstr>
      <vt:lpstr>PÁLYÁZATI FELHÍVÁS az  „Év információvédelmi szak- és diplomadolgozata - 2017” cím elnyerésére</vt:lpstr>
      <vt:lpstr>PÁLYÁZATI FELHÍVÁS az  „Év információbiztonsági újságírója - 2017” cím elnyerésére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Tarján Gábor</dc:creator>
  <cp:lastModifiedBy>Tarján Gábor</cp:lastModifiedBy>
  <cp:revision>84</cp:revision>
  <dcterms:modified xsi:type="dcterms:W3CDTF">2017-05-15T08:36:52Z</dcterms:modified>
</cp:coreProperties>
</file>