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2"/>
  </p:notesMasterIdLst>
  <p:sldIdLst>
    <p:sldId id="256" r:id="rId4"/>
    <p:sldId id="257" r:id="rId5"/>
    <p:sldId id="278" r:id="rId6"/>
    <p:sldId id="276" r:id="rId7"/>
    <p:sldId id="277" r:id="rId8"/>
    <p:sldId id="279" r:id="rId9"/>
    <p:sldId id="280" r:id="rId10"/>
    <p:sldId id="261" r:id="rId11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552" autoAdjust="0"/>
  </p:normalViewPr>
  <p:slideViewPr>
    <p:cSldViewPr>
      <p:cViewPr varScale="1">
        <p:scale>
          <a:sx n="68" d="100"/>
          <a:sy n="68" d="100"/>
        </p:scale>
        <p:origin x="1284" y="6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5306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7921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tpecset.hu/" TargetMode="Externa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76. Szakmai Fórum
Budapest, 2017. május 17.</a:t>
            </a:r>
            <a:endParaRPr lang="hu-HU"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tizenhatodik évet kezdtük 2017- ben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3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Rendezvény </a:t>
            </a:r>
            <a:r>
              <a:rPr lang="hu-HU" sz="3200" b="1" dirty="0" err="1">
                <a:solidFill>
                  <a:srgbClr val="0D0147"/>
                </a:solidFill>
                <a:latin typeface="Arial"/>
              </a:rPr>
              <a:t>cunami</a:t>
            </a:r>
            <a:r>
              <a:rPr lang="hu-HU" sz="3200" b="1" dirty="0">
                <a:solidFill>
                  <a:srgbClr val="0D0147"/>
                </a:solidFill>
                <a:latin typeface="Arial"/>
              </a:rPr>
              <a:t> – volt, van, lesz...</a:t>
            </a:r>
            <a:endParaRPr sz="3200" dirty="0"/>
          </a:p>
        </p:txBody>
      </p:sp>
      <p:sp>
        <p:nvSpPr>
          <p:cNvPr id="2" name="Szövegdoboz 1"/>
          <p:cNvSpPr txBox="1"/>
          <p:nvPr/>
        </p:nvSpPr>
        <p:spPr>
          <a:xfrm>
            <a:off x="1784648" y="776625"/>
            <a:ext cx="6575839" cy="55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200" dirty="0"/>
              <a:t>2017.05.03 </a:t>
            </a:r>
            <a:r>
              <a:rPr lang="hu-HU" sz="3200" dirty="0" err="1"/>
              <a:t>MySec</a:t>
            </a:r>
            <a:r>
              <a:rPr lang="hu-HU" sz="3200" dirty="0"/>
              <a:t> – GDPR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200" dirty="0"/>
              <a:t>2017.05.16 </a:t>
            </a:r>
            <a:r>
              <a:rPr lang="hu-HU" sz="3200" dirty="0" err="1"/>
              <a:t>Fortix</a:t>
            </a:r>
            <a:r>
              <a:rPr lang="hu-HU" sz="3200" dirty="0"/>
              <a:t> – BCM Megálló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200" dirty="0"/>
              <a:t>2017.06.07 VISZ Konferencia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200" dirty="0"/>
              <a:t>2017.06.13 ISACA Konferencia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200" dirty="0"/>
              <a:t>2017.06.14 </a:t>
            </a:r>
            <a:r>
              <a:rPr lang="hu-HU" sz="3200" dirty="0" err="1"/>
              <a:t>Infoparlament</a:t>
            </a:r>
            <a:endParaRPr lang="hu-H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3200" dirty="0"/>
              <a:t>2017.09.20 Hétpecsét (újra!)</a:t>
            </a:r>
          </a:p>
        </p:txBody>
      </p:sp>
    </p:spTree>
    <p:extLst>
      <p:ext uri="{BB962C8B-B14F-4D97-AF65-F5344CB8AC3E}">
        <p14:creationId xmlns:p14="http://schemas.microsoft.com/office/powerpoint/2010/main" val="1335666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12640" y="0"/>
            <a:ext cx="7697400" cy="54868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200" b="1" dirty="0" err="1">
                <a:solidFill>
                  <a:srgbClr val="0D0147"/>
                </a:solidFill>
                <a:latin typeface="Arial"/>
              </a:rPr>
              <a:t>Aktualitások</a:t>
            </a:r>
            <a:r>
              <a:rPr lang="hu-HU" sz="3200" b="1" dirty="0">
                <a:solidFill>
                  <a:srgbClr val="0D0147"/>
                </a:solidFill>
                <a:latin typeface="Arial"/>
              </a:rPr>
              <a:t> – a zsarolóvírusokon túl…</a:t>
            </a:r>
            <a:endParaRPr lang="hu-HU" sz="3200" dirty="0"/>
          </a:p>
        </p:txBody>
      </p:sp>
      <p:sp>
        <p:nvSpPr>
          <p:cNvPr id="3" name="Szövegdoboz 2"/>
          <p:cNvSpPr txBox="1"/>
          <p:nvPr/>
        </p:nvSpPr>
        <p:spPr>
          <a:xfrm>
            <a:off x="2360712" y="980728"/>
            <a:ext cx="7049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Négymillió kanadai (2,9 millió amerikai) dollár kártérítést kell fizetnie a szexuális játékszereket gyártó, kanadai székhelyű </a:t>
            </a:r>
            <a:r>
              <a:rPr lang="hu-HU" sz="2000" b="1" dirty="0"/>
              <a:t>Standard </a:t>
            </a:r>
            <a:r>
              <a:rPr lang="hu-HU" sz="2000" b="1" dirty="0" err="1"/>
              <a:t>Innovation</a:t>
            </a:r>
            <a:r>
              <a:rPr lang="hu-HU" sz="2000" b="1" dirty="0"/>
              <a:t> </a:t>
            </a:r>
            <a:r>
              <a:rPr lang="hu-HU" sz="2000" dirty="0"/>
              <a:t>nevű cégnek, amely titokban és jogtalanul gyűjtött adatokat vásárlói legintimebb szokásairól.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3080792" y="2996952"/>
            <a:ext cx="6696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A Standard </a:t>
            </a:r>
            <a:r>
              <a:rPr lang="hu-HU" sz="2000" dirty="0" err="1"/>
              <a:t>Innovation</a:t>
            </a:r>
            <a:r>
              <a:rPr lang="hu-HU" sz="2000" dirty="0"/>
              <a:t>  2008-ban kezdett el vibrátort árusítani. </a:t>
            </a:r>
            <a:r>
              <a:rPr lang="hu-HU" sz="2000" b="1" dirty="0"/>
              <a:t>2011-ben lett okos a termék</a:t>
            </a:r>
            <a:r>
              <a:rPr lang="hu-HU" sz="2000" dirty="0"/>
              <a:t>, ami azt jelentette, hogy egy letöltött mobiltelefon alkalmazás segítségével is szabályozhatta a tulajdonos a működését. Csakhogy az alkalmazás a forgalmazó cég szerveire olyan adatokat is továbbított, amelyek </a:t>
            </a:r>
            <a:r>
              <a:rPr lang="hu-HU" sz="2000" b="1" dirty="0"/>
              <a:t>a használat gyakorisága és módja</a:t>
            </a:r>
            <a:r>
              <a:rPr lang="hu-HU" sz="2000" dirty="0"/>
              <a:t> mellett a vásárló tudta és beleegyezése nélkül azonosítható módon annak e-mail címét is tartalmazta.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102473" y="2996952"/>
            <a:ext cx="2618279" cy="323165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pPr algn="ctr"/>
            <a:r>
              <a:rPr lang="hu-HU" sz="2400" dirty="0"/>
              <a:t>Ez itt az illusztráció helye</a:t>
            </a:r>
          </a:p>
          <a:p>
            <a:endParaRPr lang="hu-HU" sz="2400" dirty="0"/>
          </a:p>
          <a:p>
            <a:pPr algn="ctr"/>
            <a:r>
              <a:rPr lang="hu-HU" sz="2400" dirty="0">
                <a:sym typeface="Wingdings" panose="05000000000000000000" pitchFamily="2" charset="2"/>
              </a:rPr>
              <a:t></a:t>
            </a:r>
            <a:endParaRPr lang="hu-HU" sz="2400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29169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548680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információvédelmi szak- és diplomadolgozata - 2017”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276872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12. alkalommal!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is két kategóriában (SZAK és DIPLOMA) „</a:t>
            </a:r>
            <a:r>
              <a:rPr lang="hu-HU" sz="2200" b="1" dirty="0" err="1">
                <a:solidFill>
                  <a:srgbClr val="000000"/>
                </a:solidFill>
                <a:latin typeface="+mj-lt"/>
              </a:rPr>
              <a:t>BSc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 / </a:t>
            </a:r>
            <a:r>
              <a:rPr lang="hu-HU" sz="2200" b="1" dirty="0" err="1">
                <a:solidFill>
                  <a:srgbClr val="000000"/>
                </a:solidFill>
                <a:latin typeface="+mj-lt"/>
              </a:rPr>
              <a:t>MSc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”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2017. július 30. 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ISO/IEC 27001 – ISO 27000-es szabványcsalád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</a:rPr>
              <a:t>Értékes nyeremények</a:t>
            </a:r>
            <a:endParaRPr lang="hu-HU" sz="2000" b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LXXVII. fórumon - 2017. szeptember 20.-án!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latin typeface="+mj-lt"/>
              </a:rPr>
              <a:t>Részletes kiírás: </a:t>
            </a:r>
            <a:r>
              <a:rPr lang="hu-HU" sz="2200" b="1" dirty="0" err="1">
                <a:latin typeface="+mj-lt"/>
                <a:hlinkClick r:id="rId2"/>
              </a:rPr>
              <a:t>www.hetpecset.hu</a:t>
            </a:r>
            <a:r>
              <a:rPr lang="hu-HU" sz="2200" b="1" dirty="0">
                <a:latin typeface="+mj-lt"/>
              </a:rPr>
              <a:t> honlapon</a:t>
            </a:r>
            <a:endParaRPr sz="2200" b="1" dirty="0"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43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848544" y="152280"/>
            <a:ext cx="9057456" cy="4568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Az év információbiztonsági újságírója - 2017</a:t>
            </a:r>
            <a:endParaRPr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- 2017”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</a:t>
            </a:r>
            <a:r>
              <a:rPr lang="en-US" sz="2200" b="1" dirty="0">
                <a:solidFill>
                  <a:srgbClr val="000000"/>
                </a:solidFill>
                <a:latin typeface="+mj-lt"/>
              </a:rPr>
              <a:t>12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. alkalommal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2017. április 28. 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2016. 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LXXVI. Fórumon - 2017. május 17-én.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10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7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792088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ÚJSÁGÍRÓ PÁLYÁZAT EDDIGI NYERTESEI (2006-tól)</a:t>
            </a:r>
            <a:endParaRPr sz="24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44488" y="669164"/>
            <a:ext cx="9433048" cy="5640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3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2000" dirty="0">
                <a:solidFill>
                  <a:srgbClr val="000000"/>
                </a:solidFill>
                <a:latin typeface="+mj-lt"/>
                <a:cs typeface="Tahoma" pitchFamily="34" charset="0"/>
              </a:rPr>
              <a:t>Eddigi nyertesek: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2014- </a:t>
            </a:r>
            <a:r>
              <a:rPr lang="hu-HU" altLang="hu-HU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2015 – 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2016 – </a:t>
            </a:r>
            <a:r>
              <a:rPr lang="hu-HU" altLang="hu-HU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 </a:t>
            </a: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(Index.hu) 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  <a:buFont typeface="Arial" charset="0"/>
              <a:buChar char="•"/>
            </a:pPr>
            <a:r>
              <a:rPr lang="hu-HU" altLang="hu-HU" dirty="0">
                <a:solidFill>
                  <a:srgbClr val="000000"/>
                </a:solidFill>
                <a:latin typeface="+mj-lt"/>
                <a:cs typeface="Tahoma" pitchFamily="34" charset="0"/>
              </a:rPr>
              <a:t>2017 - ???</a:t>
            </a: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20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4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4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4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4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20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20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15099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8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1640632" y="76320"/>
            <a:ext cx="8265128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76. program – 2017.05.17.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24608" y="685440"/>
            <a:ext cx="8265128" cy="5640408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09.30 – 10.00	</a:t>
            </a:r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Érkezés, regisztráció</a:t>
            </a:r>
            <a:endParaRPr lang="hu-HU" dirty="0"/>
          </a:p>
          <a:p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10.00 – 11.30	</a:t>
            </a:r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Köszöntő és bevezető gondolatok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- </a:t>
            </a:r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Aktualitások az </a:t>
            </a:r>
            <a:endParaRPr lang="hu-HU" dirty="0"/>
          </a:p>
          <a:p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               információvédelem területén</a:t>
            </a:r>
            <a:endParaRPr lang="hu-HU" dirty="0"/>
          </a:p>
          <a:p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               Tarján Gábor (Hétpecsét Egyesület) alelnök</a:t>
            </a:r>
            <a:endParaRPr lang="hu-HU" dirty="0"/>
          </a:p>
          <a:p>
            <a:r>
              <a:rPr lang="hu-HU" dirty="0"/>
              <a:t> </a:t>
            </a:r>
          </a:p>
          <a:p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               Hatékony incidens menedzsment alapjai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endParaRPr lang="hu-HU" dirty="0"/>
          </a:p>
          <a:p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               </a:t>
            </a:r>
            <a:r>
              <a:rPr lang="hu-HU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Szarvák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Anikó (</a:t>
            </a:r>
            <a:r>
              <a:rPr lang="hu-HU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PwC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Könyvvizsgáló Kft.) asszisztens                		 menedzser</a:t>
            </a:r>
            <a:endParaRPr lang="hu-HU" dirty="0"/>
          </a:p>
          <a:p>
            <a:r>
              <a:rPr lang="hu-HU" dirty="0"/>
              <a:t> </a:t>
            </a:r>
          </a:p>
          <a:p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	</a:t>
            </a:r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Üzleti titok a munkavállalóknál</a:t>
            </a:r>
            <a:endParaRPr lang="hu-HU" b="1" dirty="0"/>
          </a:p>
          <a:p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	</a:t>
            </a:r>
            <a:r>
              <a:rPr lang="hu-HU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dr.Dósa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Imre (Budapest Bank Zrt.) adatvédelmi tisztviselő</a:t>
            </a:r>
            <a:endParaRPr lang="hu-HU" dirty="0"/>
          </a:p>
          <a:p>
            <a:r>
              <a:rPr lang="hu-HU" dirty="0"/>
              <a:t> </a:t>
            </a:r>
          </a:p>
          <a:p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11.30 – 11.50</a:t>
            </a:r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Kávé szünet (kávé, üdítő, pogácsa, aprósütemény)</a:t>
            </a:r>
            <a:endParaRPr lang="hu-HU" dirty="0"/>
          </a:p>
          <a:p>
            <a:endParaRPr lang="hu-HU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11.50 – 13.00	Az "év információbiztonsági újságírója" cím nyertesének</a:t>
            </a:r>
            <a:endParaRPr lang="hu-HU" b="1" dirty="0"/>
          </a:p>
          <a:p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              előadása</a:t>
            </a:r>
            <a:endParaRPr lang="hu-HU" dirty="0"/>
          </a:p>
          <a:p>
            <a:r>
              <a:rPr lang="hu-HU" dirty="0"/>
              <a:t> </a:t>
            </a:r>
          </a:p>
          <a:p>
            <a:r>
              <a:rPr lang="hu-HU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		Állítások és kételyek – gondolatok a 2013. évi L. törvény 		alkalmazásáról</a:t>
            </a:r>
          </a:p>
          <a:p>
            <a:r>
              <a:rPr lang="hu-HU" b="1" dirty="0"/>
              <a:t>		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Dr. </a:t>
            </a:r>
            <a:r>
              <a:rPr lang="hu-HU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Muha</a:t>
            </a:r>
            <a:r>
              <a:rPr lang="hu-HU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Lajos főiskolai tanár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1219</TotalTime>
  <Words>417</Words>
  <Application>Microsoft Office PowerPoint</Application>
  <PresentationFormat>A4 (210x297 mm)</PresentationFormat>
  <Paragraphs>110</Paragraphs>
  <Slides>8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3</vt:i4>
      </vt:variant>
      <vt:variant>
        <vt:lpstr>Diacímek</vt:lpstr>
      </vt:variant>
      <vt:variant>
        <vt:i4>8</vt:i4>
      </vt:variant>
    </vt:vector>
  </HeadingPairs>
  <TitlesOfParts>
    <vt:vector size="18" baseType="lpstr">
      <vt:lpstr>Microsoft YaHei</vt:lpstr>
      <vt:lpstr>Arial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Aktualitások – a zsarolóvírusokon túl…</vt:lpstr>
      <vt:lpstr>PÁLYÁZATI FELHÍVÁS az  „Év információvédelmi szak- és diplomadolgozata - 2017” cím elnyerésére</vt:lpstr>
      <vt:lpstr>PÁLYÁZATI FELHÍVÁS az  „Év információbiztonsági újságírója - 2017” cím elnyerésére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84</cp:revision>
  <dcterms:modified xsi:type="dcterms:W3CDTF">2017-05-15T08:36:52Z</dcterms:modified>
</cp:coreProperties>
</file>