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5.xml" ContentType="application/vnd.openxmlformats-officedocument.theme+xml"/>
  <Override PartName="/ppt/theme/theme1.xml" ContentType="application/vnd.openxmlformats-officedocument.theme+xml"/>
  <Override PartName="/ppt/theme/theme4.xml" ContentType="application/vnd.openxmlformats-officedocument.theme+xml"/>
  <Override PartName="/ppt/notesSlides/notesSlide5.xml" ContentType="application/vnd.openxmlformats-officedocument.presentationml.notesSlide+xml"/>
  <Override PartName="/ppt/notesSlides/_rels/notesSlide5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.xml.rels" ContentType="application/vnd.openxmlformats-package.relationships+xml"/>
  <Override PartName="/ppt/notesSlides/_rels/notesSlide6.xml.rels" ContentType="application/vnd.openxmlformats-package.relationships+xml"/>
  <Override PartName="/ppt/notesSlides/_rels/notesSlide2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6.png" ContentType="image/png"/>
  <Override PartName="/ppt/media/image2.png" ContentType="image/png"/>
  <Override PartName="/ppt/media/image5.png" ContentType="image/png"/>
  <Override PartName="/ppt/media/image12.png" ContentType="image/png"/>
  <Override PartName="/ppt/media/image8.png" ContentType="image/png"/>
  <Override PartName="/ppt/media/image15.png" ContentType="image/png"/>
  <Override PartName="/ppt/media/image1.png" ContentType="image/png"/>
  <Override PartName="/ppt/media/image4.png" ContentType="image/png"/>
  <Override PartName="/ppt/media/image11.png" ContentType="image/png"/>
  <Override PartName="/ppt/media/image7.png" ContentType="image/png"/>
  <Override PartName="/ppt/media/image14.png" ContentType="image/png"/>
  <Override PartName="/ppt/media/image3.png" ContentType="image/png"/>
  <Override PartName="/ppt/media/image10.png" ContentType="image/png"/>
  <Override PartName="/ppt/media/image6.png" ContentType="image/png"/>
  <Override PartName="/ppt/media/image13.png" ContentType="image/png"/>
  <Override PartName="/ppt/media/image9.png" ContentType="image/png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_rels/presentation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_rels/slide5.xml.rels" ContentType="application/vnd.openxmlformats-package.relationships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50" r:id="rId3"/>
    <p:sldMasterId id="2147483652" r:id="rId4"/>
    <p:sldMasterId id="214748365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x="9906000" cy="6858000"/>
  <p:notesSz cx="6858000" cy="9945687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bIns="0" lIns="0" rIns="0" tIns="0" wrap="none"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r>
              <a:rPr lang="hu-HU"/>
              <a:t>&lt;élőfej&gt;</a:t>
            </a:r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27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r>
              <a:rPr lang="hu-HU"/>
              <a:t>&lt;élőláb&gt;</a:t>
            </a:r>
            <a:endParaRPr/>
          </a:p>
        </p:txBody>
      </p:sp>
      <p:sp>
        <p:nvSpPr>
          <p:cNvPr id="28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pPr algn="r"/>
            <a:fld id="{011171B1-F1E1-4171-8121-F1A1C1D11141}" type="slidenum">
              <a:rPr lang="hu-HU"/>
              <a:t>&lt;szám&gt;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hu-HU" sz="1200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hu-HU" sz="1200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hu-HU" sz="1200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hu-HU" sz="1200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hu-HU" sz="1200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</p:spPr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slideLayout" Target="../slideLayouts/slideLayout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0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6324480"/>
            <a:ext cx="9905400" cy="532800"/>
          </a:xfrm>
          <a:prstGeom prst="rect">
            <a:avLst/>
          </a:prstGeom>
        </p:spPr>
      </p:pic>
      <p:pic>
        <p:nvPicPr>
          <p:cNvPr descr="" id="1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8255160" y="5943600"/>
            <a:ext cx="1650240" cy="913680"/>
          </a:xfrm>
          <a:prstGeom prst="rect">
            <a:avLst/>
          </a:prstGeom>
        </p:spPr>
      </p:pic>
      <p:pic>
        <p:nvPicPr>
          <p:cNvPr descr="" id="2" name="Picture 28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905400" cy="656640"/>
          </a:xfrm>
          <a:prstGeom prst="rect">
            <a:avLst/>
          </a:prstGeom>
        </p:spPr>
      </p:pic>
      <p:pic>
        <p:nvPicPr>
          <p:cNvPr descr="" id="3" name="Kép 9"/>
          <p:cNvPicPr/>
          <p:nvPr/>
        </p:nvPicPr>
        <p:blipFill>
          <a:blip r:embed="rId5"/>
          <a:stretch>
            <a:fillRect/>
          </a:stretch>
        </p:blipFill>
        <p:spPr>
          <a:xfrm>
            <a:off x="11160" y="107640"/>
            <a:ext cx="1424160" cy="169704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4680" cy="3977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hu-HU"/>
              <a:t>Vázlatszöveg formátumának szerkesztése</a:t>
            </a:r>
            <a:endParaRPr/>
          </a:p>
          <a:p>
            <a:pPr algn="ctr" lvl="1">
              <a:buSzPct val="45000"/>
              <a:buFont typeface="StarSymbol"/>
              <a:buChar char=""/>
            </a:pPr>
            <a:r>
              <a:rPr lang="hu-HU"/>
              <a:t>Második vázlatszint</a:t>
            </a:r>
            <a:endParaRPr/>
          </a:p>
          <a:p>
            <a:pPr algn="ctr" lvl="2">
              <a:buSzPct val="75000"/>
              <a:buFont typeface="StarSymbol"/>
              <a:buChar char=""/>
            </a:pPr>
            <a:r>
              <a:rPr lang="hu-HU"/>
              <a:t>Harmadik vázlatszint</a:t>
            </a:r>
            <a:endParaRPr/>
          </a:p>
          <a:p>
            <a:pPr algn="ctr" lvl="3">
              <a:buSzPct val="45000"/>
              <a:buFont typeface="StarSymbol"/>
              <a:buChar char=""/>
            </a:pPr>
            <a:r>
              <a:rPr lang="hu-HU"/>
              <a:t>Negyedik vázlatszint</a:t>
            </a:r>
            <a:endParaRPr/>
          </a:p>
          <a:p>
            <a:pPr algn="ctr" lvl="4">
              <a:buSzPct val="75000"/>
              <a:buFont typeface="StarSymbol"/>
              <a:buChar char=""/>
            </a:pPr>
            <a:r>
              <a:rPr lang="hu-HU"/>
              <a:t>Ötödik vázlatszint</a:t>
            </a:r>
            <a:endParaRPr/>
          </a:p>
          <a:p>
            <a:pPr algn="ctr" lvl="5">
              <a:buSzPct val="4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algn="ctr" lvl="6">
              <a:buSzPct val="4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  <a:p>
            <a:pPr algn="ctr" lvl="7">
              <a:buSzPct val="45000"/>
              <a:buFont typeface="StarSymbol"/>
              <a:buChar char=""/>
            </a:pPr>
            <a:r>
              <a:rPr lang="hu-HU"/>
              <a:t>Nyolcadik vázlatszint</a:t>
            </a:r>
            <a:endParaRPr/>
          </a:p>
          <a:p>
            <a:pPr algn="ctr" lvl="8">
              <a:buSzPct val="45000"/>
              <a:buFont typeface="StarSymbol"/>
              <a:buChar char=""/>
            </a:pPr>
            <a:r>
              <a:rPr lang="hu-HU"/>
              <a:t>Kilencedik vázlatszint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6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6324480"/>
            <a:ext cx="9905400" cy="532800"/>
          </a:xfrm>
          <a:prstGeom prst="rect">
            <a:avLst/>
          </a:prstGeom>
        </p:spPr>
      </p:pic>
      <p:pic>
        <p:nvPicPr>
          <p:cNvPr descr="" id="7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8255160" y="5943600"/>
            <a:ext cx="1650240" cy="913680"/>
          </a:xfrm>
          <a:prstGeom prst="rect">
            <a:avLst/>
          </a:prstGeom>
        </p:spPr>
      </p:pic>
      <p:pic>
        <p:nvPicPr>
          <p:cNvPr descr="" id="8" name="Picture 28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905400" cy="656640"/>
          </a:xfrm>
          <a:prstGeom prst="rect">
            <a:avLst/>
          </a:prstGeom>
        </p:spPr>
      </p:pic>
      <p:pic>
        <p:nvPicPr>
          <p:cNvPr descr="" id="9" name="Kép 1"/>
          <p:cNvPicPr/>
          <p:nvPr/>
        </p:nvPicPr>
        <p:blipFill>
          <a:blip r:embed="rId5"/>
          <a:stretch>
            <a:fillRect/>
          </a:stretch>
        </p:blipFill>
        <p:spPr>
          <a:xfrm>
            <a:off x="10800" y="108000"/>
            <a:ext cx="1425960" cy="1698840"/>
          </a:xfrm>
          <a:prstGeom prst="rect">
            <a:avLst/>
          </a:prstGeom>
        </p:spPr>
      </p:pic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hu-HU"/>
              <a:t>Második vázlatszint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hu-HU"/>
              <a:t>Harmadik vázlatszint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hu-HU"/>
              <a:t>Negyedik vázlatszint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hu-HU"/>
              <a:t>Ötödik vázlatszint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hu-HU"/>
              <a:t>Nyolcadik vázlatszint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hu-HU"/>
              <a:t>Kilencedik vázlatszint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51" r:id="rId6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6324480"/>
            <a:ext cx="9905400" cy="532800"/>
          </a:xfrm>
          <a:prstGeom prst="rect">
            <a:avLst/>
          </a:prstGeom>
        </p:spPr>
      </p:pic>
      <p:pic>
        <p:nvPicPr>
          <p:cNvPr descr="" id="13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8255160" y="5943600"/>
            <a:ext cx="1650240" cy="913680"/>
          </a:xfrm>
          <a:prstGeom prst="rect">
            <a:avLst/>
          </a:prstGeom>
        </p:spPr>
      </p:pic>
      <p:pic>
        <p:nvPicPr>
          <p:cNvPr descr="" id="14" name="Picture 28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905400" cy="656640"/>
          </a:xfrm>
          <a:prstGeom prst="rect">
            <a:avLst/>
          </a:prstGeom>
        </p:spPr>
      </p:pic>
      <p:pic>
        <p:nvPicPr>
          <p:cNvPr descr="" id="15" name="Kép 9"/>
          <p:cNvPicPr/>
          <p:nvPr/>
        </p:nvPicPr>
        <p:blipFill>
          <a:blip r:embed="rId5"/>
          <a:stretch>
            <a:fillRect/>
          </a:stretch>
        </p:blipFill>
        <p:spPr>
          <a:xfrm>
            <a:off x="10800" y="108000"/>
            <a:ext cx="1425960" cy="1698840"/>
          </a:xfrm>
          <a:prstGeom prst="rect">
            <a:avLst/>
          </a:prstGeom>
        </p:spPr>
      </p:pic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hu-HU"/>
              <a:t>Második vázlatszint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hu-HU"/>
              <a:t>Harmadik vázlatszint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hu-HU"/>
              <a:t>Negyedik vázlatszint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hu-HU"/>
              <a:t>Ötödik vázlatszint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hu-HU"/>
              <a:t>Nyolcadik vázlatszint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hu-HU"/>
              <a:t>Kilencedik vázlatszint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53" r:id="rId6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8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6324480"/>
            <a:ext cx="9905400" cy="532800"/>
          </a:xfrm>
          <a:prstGeom prst="rect">
            <a:avLst/>
          </a:prstGeom>
        </p:spPr>
      </p:pic>
      <p:pic>
        <p:nvPicPr>
          <p:cNvPr descr="" id="19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8255160" y="5943600"/>
            <a:ext cx="1650240" cy="913680"/>
          </a:xfrm>
          <a:prstGeom prst="rect">
            <a:avLst/>
          </a:prstGeom>
        </p:spPr>
      </p:pic>
      <p:pic>
        <p:nvPicPr>
          <p:cNvPr descr="" id="20" name="Picture 28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905400" cy="656640"/>
          </a:xfrm>
          <a:prstGeom prst="rect">
            <a:avLst/>
          </a:prstGeom>
        </p:spPr>
      </p:pic>
      <p:pic>
        <p:nvPicPr>
          <p:cNvPr descr="" id="21" name="Kép 9"/>
          <p:cNvPicPr/>
          <p:nvPr/>
        </p:nvPicPr>
        <p:blipFill>
          <a:blip r:embed="rId5"/>
          <a:stretch>
            <a:fillRect/>
          </a:stretch>
        </p:blipFill>
        <p:spPr>
          <a:xfrm>
            <a:off x="10800" y="108000"/>
            <a:ext cx="1425960" cy="1698840"/>
          </a:xfrm>
          <a:prstGeom prst="rect">
            <a:avLst/>
          </a:prstGeom>
        </p:spPr>
      </p:pic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4680" cy="3977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hu-HU"/>
              <a:t>Vázlatszöveg formátumának szerkesztése</a:t>
            </a:r>
            <a:endParaRPr/>
          </a:p>
          <a:p>
            <a:pPr algn="ctr" lvl="1">
              <a:buSzPct val="45000"/>
              <a:buFont typeface="StarSymbol"/>
              <a:buChar char=""/>
            </a:pPr>
            <a:r>
              <a:rPr lang="hu-HU"/>
              <a:t>Második vázlatszint</a:t>
            </a:r>
            <a:endParaRPr/>
          </a:p>
          <a:p>
            <a:pPr algn="ctr" lvl="2">
              <a:buSzPct val="75000"/>
              <a:buFont typeface="StarSymbol"/>
              <a:buChar char=""/>
            </a:pPr>
            <a:r>
              <a:rPr lang="hu-HU"/>
              <a:t>Harmadik vázlatszint</a:t>
            </a:r>
            <a:endParaRPr/>
          </a:p>
          <a:p>
            <a:pPr algn="ctr" lvl="3">
              <a:buSzPct val="45000"/>
              <a:buFont typeface="StarSymbol"/>
              <a:buChar char=""/>
            </a:pPr>
            <a:r>
              <a:rPr lang="hu-HU"/>
              <a:t>Negyedik vázlatszint</a:t>
            </a:r>
            <a:endParaRPr/>
          </a:p>
          <a:p>
            <a:pPr algn="ctr" lvl="4">
              <a:buSzPct val="75000"/>
              <a:buFont typeface="StarSymbol"/>
              <a:buChar char=""/>
            </a:pPr>
            <a:r>
              <a:rPr lang="hu-HU"/>
              <a:t>Ötödik vázlatszint</a:t>
            </a:r>
            <a:endParaRPr/>
          </a:p>
          <a:p>
            <a:pPr algn="ctr" lvl="5">
              <a:buSzPct val="4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algn="ctr" lvl="6">
              <a:buSzPct val="4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  <a:p>
            <a:pPr algn="ctr" lvl="7">
              <a:buSzPct val="45000"/>
              <a:buFont typeface="StarSymbol"/>
              <a:buChar char=""/>
            </a:pPr>
            <a:r>
              <a:rPr lang="hu-HU"/>
              <a:t>Nyolcadik vázlatszint</a:t>
            </a:r>
            <a:endParaRPr/>
          </a:p>
          <a:p>
            <a:pPr algn="ctr" lvl="8">
              <a:buSzPct val="45000"/>
              <a:buFont typeface="StarSymbol"/>
              <a:buChar char=""/>
            </a:pPr>
            <a:r>
              <a:rPr lang="hu-HU"/>
              <a:t>Kilencedik vázlatszint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55" r:id="rId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hyperlink" Target="http://www.hetpecset.hu/" TargetMode="External"/><Relationship Id="rId2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ustomShape 1"/>
          <p:cNvSpPr/>
          <p:nvPr/>
        </p:nvSpPr>
        <p:spPr>
          <a:xfrm>
            <a:off x="849240" y="836640"/>
            <a:ext cx="8419320" cy="165564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lang="hu-HU" sz="2400">
                <a:solidFill>
                  <a:srgbClr val="000000"/>
                </a:solidFill>
                <a:latin typeface="Arial"/>
                <a:ea typeface="DejaVu Sans"/>
              </a:rPr>
              <a:t>„</a:t>
            </a:r>
            <a:r>
              <a:rPr lang="hu-HU" sz="2400">
                <a:solidFill>
                  <a:srgbClr val="000000"/>
                </a:solidFill>
                <a:latin typeface="Arial"/>
                <a:ea typeface="DejaVu Sans"/>
              </a:rPr>
              <a:t>Információvédelem menedzselése”</a:t>
            </a:r>
            <a:endParaRPr/>
          </a:p>
          <a:p>
            <a:r>
              <a:rPr lang="hu-HU" sz="2400">
                <a:solidFill>
                  <a:srgbClr val="000000"/>
                </a:solidFill>
                <a:latin typeface="Arial"/>
                <a:ea typeface="DejaVu Sans"/>
              </a:rPr>
              <a:t>LXXVII. Szakmai Fórum</a:t>
            </a:r>
            <a:endParaRPr/>
          </a:p>
          <a:p>
            <a:pPr algn="ctr">
              <a:lnSpc>
                <a:spcPct val="100000"/>
              </a:lnSpc>
            </a:pPr>
            <a:r>
              <a:rPr lang="hu-HU" sz="2400">
                <a:solidFill>
                  <a:srgbClr val="000000"/>
                </a:solidFill>
                <a:latin typeface="Arial"/>
                <a:ea typeface="DejaVu Sans"/>
              </a:rPr>
              <a:t>Budapest, 2017. szeptember 13.</a:t>
            </a:r>
            <a:endParaRPr/>
          </a:p>
        </p:txBody>
      </p:sp>
      <p:sp>
        <p:nvSpPr>
          <p:cNvPr id="30" name="CustomShape 2"/>
          <p:cNvSpPr/>
          <p:nvPr/>
        </p:nvSpPr>
        <p:spPr>
          <a:xfrm>
            <a:off x="632520" y="2493000"/>
            <a:ext cx="8856720" cy="3529440"/>
          </a:xfrm>
          <a:prstGeom prst="rect">
            <a:avLst/>
          </a:prstGeom>
        </p:spPr>
        <p:txBody>
          <a:bodyPr anchor="ctr" bIns="45000" lIns="90000" rIns="90000" tIns="45000"/>
          <a:p>
            <a:pPr algn="ctr">
              <a:lnSpc>
                <a:spcPct val="80000"/>
              </a:lnSpc>
            </a:pPr>
            <a:r>
              <a:rPr b="1" lang="hu-HU" sz="3200">
                <a:solidFill>
                  <a:srgbClr val="000000"/>
                </a:solidFill>
                <a:latin typeface="Arial"/>
                <a:ea typeface="DejaVu Sans"/>
              </a:rPr>
              <a:t>Bevezető gondolatok</a:t>
            </a:r>
            <a:endParaRPr/>
          </a:p>
          <a:p>
            <a:endParaRPr/>
          </a:p>
          <a:p>
            <a:endParaRPr/>
          </a:p>
          <a:p>
            <a:pPr algn="ctr">
              <a:lnSpc>
                <a:spcPct val="80000"/>
              </a:lnSpc>
            </a:pPr>
            <a:r>
              <a:rPr b="1" i="1" lang="hu-HU" sz="2000">
                <a:solidFill>
                  <a:srgbClr val="0d0147"/>
                </a:solidFill>
                <a:latin typeface="Arial"/>
                <a:ea typeface="DejaVu Sans"/>
              </a:rPr>
              <a:t>Dr. Ködmön István</a:t>
            </a:r>
            <a:endParaRPr/>
          </a:p>
          <a:p>
            <a:pPr algn="ctr">
              <a:lnSpc>
                <a:spcPct val="80000"/>
              </a:lnSpc>
            </a:pPr>
            <a:r>
              <a:rPr lang="hu-HU" sz="1600">
                <a:solidFill>
                  <a:srgbClr val="0d0147"/>
                </a:solidFill>
                <a:latin typeface="Arial"/>
                <a:ea typeface="DejaVu Sans"/>
              </a:rPr>
              <a:t>Hétpecsét Információbiztonsági Egyesület, alelnök</a:t>
            </a:r>
            <a:endParaRPr/>
          </a:p>
          <a:p>
            <a:endParaRPr/>
          </a:p>
          <a:p>
            <a:pPr algn="ctr">
              <a:lnSpc>
                <a:spcPct val="80000"/>
              </a:lnSpc>
            </a:pPr>
            <a:r>
              <a:rPr b="1" lang="hu-HU" sz="2100" u="sng">
                <a:solidFill>
                  <a:srgbClr val="0066ff"/>
                </a:solidFill>
                <a:latin typeface="Arial"/>
                <a:ea typeface="DejaVu Sans"/>
              </a:rPr>
              <a:t>www.hetpecset.hu</a:t>
            </a:r>
            <a:endParaRPr/>
          </a:p>
          <a:p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ustomShape 1"/>
          <p:cNvSpPr/>
          <p:nvPr/>
        </p:nvSpPr>
        <p:spPr>
          <a:xfrm>
            <a:off x="8769600" y="6019920"/>
            <a:ext cx="558000" cy="4946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fld id="{6191A121-31F1-41A1-A1F1-01C1D151D101}" type="slidenum">
              <a:rPr lang="hu-HU" sz="1400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/>
          </a:p>
        </p:txBody>
      </p:sp>
      <p:sp>
        <p:nvSpPr>
          <p:cNvPr id="32" name="CustomShape 2"/>
          <p:cNvSpPr/>
          <p:nvPr/>
        </p:nvSpPr>
        <p:spPr>
          <a:xfrm>
            <a:off x="1523880" y="152280"/>
            <a:ext cx="8000280" cy="456480"/>
          </a:xfrm>
          <a:prstGeom prst="rect">
            <a:avLst/>
          </a:prstGeom>
        </p:spPr>
        <p:txBody>
          <a:bodyPr anchor="ctr" bIns="45000" lIns="90000" rIns="90000" tIns="45000"/>
          <a:p>
            <a:pPr>
              <a:lnSpc>
                <a:spcPct val="100000"/>
              </a:lnSpc>
            </a:pPr>
            <a:r>
              <a:rPr b="1" lang="hu-HU" sz="3200">
                <a:solidFill>
                  <a:srgbClr val="0d0147"/>
                </a:solidFill>
                <a:latin typeface="Arial"/>
                <a:ea typeface="DejaVu Sans"/>
              </a:rPr>
              <a:t>A tizenhatodik évet kezdtük 2017- ben</a:t>
            </a:r>
            <a:endParaRPr/>
          </a:p>
        </p:txBody>
      </p:sp>
      <p:sp>
        <p:nvSpPr>
          <p:cNvPr id="33" name="CustomShape 3"/>
          <p:cNvSpPr/>
          <p:nvPr/>
        </p:nvSpPr>
        <p:spPr>
          <a:xfrm>
            <a:off x="1136520" y="1196640"/>
            <a:ext cx="8191080" cy="496836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hu-HU" sz="2400">
                <a:solidFill>
                  <a:srgbClr val="000000"/>
                </a:solidFill>
                <a:latin typeface="Arial"/>
                <a:ea typeface="DejaVu Sans"/>
              </a:rPr>
              <a:t>2001-től óta „Értékteremtő munkacsoport”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Arial"/>
                <a:ea typeface="DejaVu Sans"/>
              </a:rPr>
              <a:t>MagiCom + Szenzor + magánszemélyek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Arial"/>
                <a:ea typeface="DejaVu Sans"/>
              </a:rPr>
              <a:t>BS7799 szabvány fordítás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Arial"/>
                <a:ea typeface="DejaVu Sans"/>
              </a:rPr>
              <a:t>oktatási tematikák készítése</a:t>
            </a:r>
            <a:endParaRPr/>
          </a:p>
          <a:p>
            <a:endParaRPr/>
          </a:p>
          <a:p>
            <a:pPr>
              <a:lnSpc>
                <a:spcPct val="100000"/>
              </a:lnSpc>
            </a:pPr>
            <a:r>
              <a:rPr lang="hu-HU" sz="2400">
                <a:solidFill>
                  <a:srgbClr val="000000"/>
                </a:solidFill>
                <a:latin typeface="Arial"/>
                <a:ea typeface="DejaVu Sans"/>
              </a:rPr>
              <a:t>2004-ben 12 magánszemély megalakítja a</a:t>
            </a:r>
            <a:endParaRPr/>
          </a:p>
          <a:p>
            <a:pPr>
              <a:lnSpc>
                <a:spcPct val="100000"/>
              </a:lnSpc>
            </a:pPr>
            <a:r>
              <a:rPr lang="hu-HU" sz="240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hu-HU" sz="240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1" lang="hu-HU" sz="2400">
                <a:solidFill>
                  <a:srgbClr val="000000"/>
                </a:solidFill>
                <a:latin typeface="Arial"/>
                <a:ea typeface="DejaVu Sans"/>
              </a:rPr>
              <a:t>Hétpecsét Információbiztonsági Egyesület</a:t>
            </a:r>
            <a:r>
              <a:rPr lang="hu-HU" sz="2400">
                <a:solidFill>
                  <a:srgbClr val="000000"/>
                </a:solidFill>
                <a:latin typeface="Arial"/>
                <a:ea typeface="DejaVu Sans"/>
              </a:rPr>
              <a:t>et</a:t>
            </a:r>
            <a:endParaRPr/>
          </a:p>
          <a:p>
            <a:endParaRPr/>
          </a:p>
          <a:p>
            <a:pPr>
              <a:lnSpc>
                <a:spcPct val="100000"/>
              </a:lnSpc>
            </a:pPr>
            <a:r>
              <a:rPr lang="hu-HU" sz="2400">
                <a:solidFill>
                  <a:srgbClr val="000000"/>
                </a:solidFill>
                <a:latin typeface="Arial"/>
                <a:ea typeface="DejaVu Sans"/>
              </a:rPr>
              <a:t>Céljaink: 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Arial"/>
                <a:ea typeface="DejaVu Sans"/>
              </a:rPr>
              <a:t>az információs társadalom biztonságának támogatása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Arial"/>
                <a:ea typeface="DejaVu Sans"/>
              </a:rPr>
              <a:t>az információvédelem kultúrájának és ismereteinek terjesztése, a tudatosság kialakítása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Arial"/>
                <a:ea typeface="DejaVu Sans"/>
              </a:rPr>
              <a:t>információvédelmi szakmai műhely létrehozása</a:t>
            </a:r>
            <a:endParaRPr/>
          </a:p>
          <a:p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stom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fld id="{81C111E1-D1E1-41E1-A171-016141B111E1}" type="slidenum">
              <a:rPr lang="hu-HU" sz="1400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/>
          </a:p>
        </p:txBody>
      </p:sp>
      <p:sp>
        <p:nvSpPr>
          <p:cNvPr id="35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hu-HU" sz="3200">
                <a:solidFill>
                  <a:srgbClr val="0d0147"/>
                </a:solidFill>
                <a:latin typeface="Arial"/>
                <a:ea typeface="DejaVu Sans"/>
              </a:rPr>
              <a:t>Ismét változás az algoritmusban!!!</a:t>
            </a:r>
            <a:endParaRPr/>
          </a:p>
        </p:txBody>
      </p:sp>
      <p:sp>
        <p:nvSpPr>
          <p:cNvPr id="36" name="CustomShape 3"/>
          <p:cNvSpPr/>
          <p:nvPr/>
        </p:nvSpPr>
        <p:spPr>
          <a:xfrm>
            <a:off x="1496520" y="764640"/>
            <a:ext cx="6912720" cy="5040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  <a:p>
            <a:pPr algn="ctr"/>
            <a:r>
              <a:rPr b="1" lang="hu-HU" sz="3200">
                <a:solidFill>
                  <a:srgbClr val="000000"/>
                </a:solidFill>
                <a:latin typeface="Arial"/>
                <a:ea typeface="DejaVu Sans"/>
              </a:rPr>
              <a:t>Minden páratlan hónap (kivétel július) harmadik szerdája</a:t>
            </a:r>
            <a:endParaRPr/>
          </a:p>
          <a:p>
            <a:endParaRPr/>
          </a:p>
          <a:p>
            <a:pPr algn="ctr"/>
            <a:r>
              <a:rPr b="1" lang="hu-HU" sz="320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1" lang="hu-HU" sz="3200">
                <a:solidFill>
                  <a:srgbClr val="000000"/>
                </a:solidFill>
                <a:latin typeface="Arial"/>
                <a:ea typeface="DejaVu Sans"/>
              </a:rPr>
              <a:t>DE!!</a:t>
            </a:r>
            <a:endParaRPr/>
          </a:p>
          <a:p>
            <a:endParaRPr/>
          </a:p>
          <a:p>
            <a:pPr algn="ctr"/>
            <a:r>
              <a:rPr b="1" lang="hu-HU" sz="2800">
                <a:solidFill>
                  <a:srgbClr val="000000"/>
                </a:solidFill>
                <a:latin typeface="Arial"/>
                <a:ea typeface="DejaVu Sans"/>
              </a:rPr>
              <a:t>75. Fórum </a:t>
            </a:r>
            <a:endParaRPr/>
          </a:p>
          <a:p>
            <a:pPr algn="ctr"/>
            <a:r>
              <a:rPr b="1" lang="hu-HU" sz="2800">
                <a:solidFill>
                  <a:srgbClr val="000000"/>
                </a:solidFill>
                <a:latin typeface="Arial"/>
                <a:ea typeface="DejaVu Sans"/>
              </a:rPr>
              <a:t>2017. március 08. </a:t>
            </a:r>
            <a:r>
              <a:rPr b="1" lang="hu-HU" sz="2800">
                <a:solidFill>
                  <a:srgbClr val="000000"/>
                </a:solidFill>
                <a:latin typeface="Arial"/>
                <a:ea typeface="DejaVu Sans"/>
              </a:rPr>
              <a:t>március 15.</a:t>
            </a:r>
            <a:endParaRPr/>
          </a:p>
          <a:p>
            <a:endParaRPr/>
          </a:p>
          <a:p>
            <a:pPr algn="ctr"/>
            <a:r>
              <a:rPr b="1" lang="hu-HU" sz="2800">
                <a:solidFill>
                  <a:srgbClr val="000000"/>
                </a:solidFill>
                <a:latin typeface="Arial"/>
                <a:ea typeface="DejaVu Sans"/>
              </a:rPr>
              <a:t>77. Fórum </a:t>
            </a:r>
            <a:endParaRPr/>
          </a:p>
          <a:p>
            <a:pPr algn="ctr"/>
            <a:r>
              <a:rPr b="1" lang="hu-HU" sz="2800">
                <a:solidFill>
                  <a:srgbClr val="000000"/>
                </a:solidFill>
                <a:latin typeface="Arial"/>
                <a:ea typeface="DejaVu Sans"/>
              </a:rPr>
              <a:t>2017. szeptember 13. </a:t>
            </a:r>
            <a:r>
              <a:rPr b="1" lang="hu-HU" sz="2800">
                <a:solidFill>
                  <a:srgbClr val="000000"/>
                </a:solidFill>
                <a:latin typeface="Arial"/>
                <a:ea typeface="DejaVu Sans"/>
              </a:rPr>
              <a:t>szeptember 20.</a:t>
            </a:r>
            <a:endParaRPr/>
          </a:p>
          <a:p>
            <a:endParaRPr/>
          </a:p>
          <a:p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id="4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Shape 1"/>
          <p:cNvSpPr txBox="1"/>
          <p:nvPr/>
        </p:nvSpPr>
        <p:spPr>
          <a:xfrm>
            <a:off x="704520" y="548640"/>
            <a:ext cx="8780040" cy="18284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hu-HU" sz="3600">
                <a:solidFill>
                  <a:srgbClr val="000000"/>
                </a:solidFill>
                <a:latin typeface="Arial"/>
                <a:ea typeface="DejaVu Sans"/>
              </a:rPr>
              <a:t>PÁLYÁZATI FELHÍVÁS</a:t>
            </a:r>
            <a:r>
              <a:rPr b="1" lang="hu-HU" sz="3600">
                <a:solidFill>
                  <a:srgbClr val="000000"/>
                </a:solidFill>
                <a:latin typeface="Arial"/>
                <a:ea typeface="DejaVu Sans"/>
              </a:rPr>
              <a:t>
</a:t>
            </a:r>
            <a:r>
              <a:rPr b="1" lang="hu-HU" sz="2400">
                <a:solidFill>
                  <a:srgbClr val="000000"/>
                </a:solidFill>
                <a:latin typeface="Arial"/>
                <a:ea typeface="DejaVu Sans"/>
              </a:rPr>
              <a:t>az </a:t>
            </a:r>
            <a:r>
              <a:rPr b="1" lang="hu-HU" sz="2400">
                <a:solidFill>
                  <a:srgbClr val="000000"/>
                </a:solidFill>
                <a:latin typeface="Arial"/>
                <a:ea typeface="DejaVu Sans"/>
              </a:rPr>
              <a:t>
</a:t>
            </a:r>
            <a:r>
              <a:rPr b="1" lang="hu-HU" sz="2400">
                <a:solidFill>
                  <a:srgbClr val="000000"/>
                </a:solidFill>
                <a:latin typeface="Arial"/>
                <a:ea typeface="DejaVu Sans"/>
              </a:rPr>
              <a:t>„Év információvédelmi szak- és diplomadolgozata - 2017”</a:t>
            </a:r>
            <a:r>
              <a:rPr b="1" lang="hu-HU" sz="2400">
                <a:solidFill>
                  <a:srgbClr val="000000"/>
                </a:solidFill>
                <a:latin typeface="Arial"/>
                <a:ea typeface="DejaVu Sans"/>
              </a:rPr>
              <a:t>
</a:t>
            </a:r>
            <a:r>
              <a:rPr b="1" lang="hu-HU" sz="2400">
                <a:solidFill>
                  <a:srgbClr val="000000"/>
                </a:solidFill>
                <a:latin typeface="Arial"/>
                <a:ea typeface="DejaVu Sans"/>
              </a:rPr>
              <a:t>cím elnyerésére</a:t>
            </a:r>
            <a:endParaRPr/>
          </a:p>
        </p:txBody>
      </p:sp>
      <p:sp>
        <p:nvSpPr>
          <p:cNvPr id="38" name="CustomShape 2"/>
          <p:cNvSpPr/>
          <p:nvPr/>
        </p:nvSpPr>
        <p:spPr>
          <a:xfrm>
            <a:off x="704520" y="2277000"/>
            <a:ext cx="9000720" cy="338760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Arial"/>
              <a:buChar char="•"/>
            </a:pPr>
            <a:r>
              <a:rPr b="1" lang="hu-HU" sz="2200">
                <a:solidFill>
                  <a:srgbClr val="000000"/>
                </a:solidFill>
                <a:latin typeface="Arial"/>
                <a:ea typeface="DejaVu Sans"/>
              </a:rPr>
              <a:t>Idén 12. alkalommal</a:t>
            </a:r>
            <a:endParaRPr/>
          </a:p>
          <a:p>
            <a:pPr>
              <a:buSzPct val="45000"/>
              <a:buFont typeface="Arial"/>
              <a:buChar char="•"/>
            </a:pPr>
            <a:r>
              <a:rPr b="1" lang="hu-HU" sz="2200">
                <a:solidFill>
                  <a:srgbClr val="000000"/>
                </a:solidFill>
                <a:latin typeface="Arial"/>
                <a:ea typeface="DejaVu Sans"/>
              </a:rPr>
              <a:t>Idén is két kategóriában (SZAK és DIPLOMA)</a:t>
            </a:r>
            <a:endParaRPr/>
          </a:p>
          <a:p>
            <a:pPr>
              <a:buSzPct val="45000"/>
              <a:buFont typeface="Arial"/>
              <a:buChar char="•"/>
            </a:pPr>
            <a:r>
              <a:rPr b="1" lang="hu-HU" sz="2200">
                <a:solidFill>
                  <a:srgbClr val="000000"/>
                </a:solidFill>
                <a:latin typeface="Arial"/>
                <a:ea typeface="DejaVu Sans"/>
              </a:rPr>
              <a:t>Beadási határidő: 2017. július 30. 12:00</a:t>
            </a:r>
            <a:endParaRPr/>
          </a:p>
          <a:p>
            <a:pPr lvl="1">
              <a:buSzPct val="45000"/>
              <a:buFont typeface="Wingdings"/>
              <a:buChar char="Ø"/>
            </a:pPr>
            <a:r>
              <a:rPr b="1" i="1" lang="hu-HU" sz="2200">
                <a:solidFill>
                  <a:srgbClr val="000000"/>
                </a:solidFill>
                <a:latin typeface="Arial"/>
                <a:ea typeface="DejaVu Sans"/>
              </a:rPr>
              <a:t>Egyesület székhelyén </a:t>
            </a:r>
            <a:r>
              <a:rPr lang="hu-HU" sz="2000">
                <a:solidFill>
                  <a:srgbClr val="000000"/>
                </a:solidFill>
                <a:latin typeface="Arial"/>
                <a:ea typeface="DejaVu Sans"/>
              </a:rPr>
              <a:t>(1102 Budapest, Szent László tér 20.)</a:t>
            </a:r>
            <a:endParaRPr/>
          </a:p>
          <a:p>
            <a:pPr lvl="1">
              <a:buSzPct val="45000"/>
              <a:buFont typeface="Wingdings"/>
              <a:buChar char="Ø"/>
            </a:pPr>
            <a:r>
              <a:rPr b="1" i="1" lang="hu-HU" sz="2200">
                <a:solidFill>
                  <a:srgbClr val="000000"/>
                </a:solidFill>
                <a:latin typeface="Arial"/>
                <a:ea typeface="DejaVu Sans"/>
              </a:rPr>
              <a:t>Postai úton </a:t>
            </a:r>
            <a:r>
              <a:rPr lang="hu-HU" sz="2000">
                <a:solidFill>
                  <a:srgbClr val="000000"/>
                </a:solidFill>
                <a:latin typeface="Arial"/>
                <a:ea typeface="DejaVu Sans"/>
              </a:rPr>
              <a:t>(1102 Budapest, Szent László tér 20.)</a:t>
            </a:r>
            <a:endParaRPr/>
          </a:p>
          <a:p>
            <a:pPr>
              <a:buSzPct val="45000"/>
              <a:buFont typeface="Arial"/>
              <a:buChar char="•"/>
            </a:pPr>
            <a:r>
              <a:rPr b="1" lang="hu-HU" sz="2200">
                <a:solidFill>
                  <a:srgbClr val="000000"/>
                </a:solidFill>
                <a:latin typeface="Arial"/>
                <a:ea typeface="DejaVu Sans"/>
              </a:rPr>
              <a:t>ISO/IEC 27001 – ISO 27000-es szabványcsalád</a:t>
            </a:r>
            <a:endParaRPr/>
          </a:p>
          <a:p>
            <a:pPr>
              <a:buSzPct val="45000"/>
              <a:buFont typeface="Arial"/>
              <a:buChar char="•"/>
            </a:pPr>
            <a:r>
              <a:rPr b="1" lang="hu-HU" sz="2200">
                <a:solidFill>
                  <a:srgbClr val="000000"/>
                </a:solidFill>
                <a:latin typeface="Arial"/>
                <a:ea typeface="DejaVu Sans"/>
              </a:rPr>
              <a:t>Értékes nyeremények</a:t>
            </a:r>
            <a:endParaRPr/>
          </a:p>
          <a:p>
            <a:pPr>
              <a:buSzPct val="45000"/>
              <a:buFont typeface="Arial"/>
              <a:buChar char="•"/>
            </a:pPr>
            <a:r>
              <a:rPr b="1" i="1" lang="hu-HU" sz="2200">
                <a:solidFill>
                  <a:srgbClr val="ff0000"/>
                </a:solidFill>
                <a:latin typeface="Arial"/>
                <a:ea typeface="DejaVu Sans"/>
              </a:rPr>
              <a:t>Eredményhirdetés LXXVII. fórumon - 2017. szeptember 13-án.</a:t>
            </a:r>
            <a:endParaRPr/>
          </a:p>
          <a:p>
            <a:pPr>
              <a:buSzPct val="45000"/>
              <a:buFont typeface="Arial"/>
              <a:buChar char="•"/>
            </a:pPr>
            <a:r>
              <a:rPr b="1" lang="hu-HU" sz="2200">
                <a:solidFill>
                  <a:srgbClr val="000000"/>
                </a:solidFill>
                <a:latin typeface="Arial"/>
                <a:ea typeface="DejaVu Sans"/>
              </a:rPr>
              <a:t>Részletes kiírás: </a:t>
            </a:r>
            <a:r>
              <a:rPr b="1" lang="hu-HU" sz="2200">
                <a:solidFill>
                  <a:srgbClr val="000000"/>
                </a:solidFill>
                <a:latin typeface="Arial"/>
                <a:ea typeface="DejaVu Sans"/>
                <a:hlinkClick r:id="rId1"/>
              </a:rPr>
              <a:t>www.hetpecset.hu</a:t>
            </a:r>
            <a:r>
              <a:rPr b="1" lang="hu-HU" sz="2200">
                <a:solidFill>
                  <a:srgbClr val="000000"/>
                </a:solidFill>
                <a:latin typeface="Arial"/>
                <a:ea typeface="DejaVu Sans"/>
              </a:rPr>
              <a:t> honlapon</a:t>
            </a:r>
            <a:endParaRPr/>
          </a:p>
          <a:p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8625240" y="6019920"/>
            <a:ext cx="702360" cy="494640"/>
          </a:xfrm>
          <a:prstGeom prst="rect">
            <a:avLst/>
          </a:prstGeom>
        </p:spPr>
        <p:txBody>
          <a:bodyPr bIns="45000" lIns="90000" rIns="90000" tIns="45000"/>
          <a:p>
            <a:fld id="{31F1B161-D1C1-41C1-B151-3161B1E111C1}" type="slidenum">
              <a:rPr lang="hu-HU" sz="1400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/>
          </a:p>
        </p:txBody>
      </p:sp>
      <p:sp>
        <p:nvSpPr>
          <p:cNvPr id="40" name="CustomShape 2"/>
          <p:cNvSpPr/>
          <p:nvPr/>
        </p:nvSpPr>
        <p:spPr>
          <a:xfrm>
            <a:off x="1374840" y="60120"/>
            <a:ext cx="7920360" cy="60876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b="1" lang="hu-HU" sz="2400">
                <a:solidFill>
                  <a:srgbClr val="0d0147"/>
                </a:solidFill>
                <a:latin typeface="Arial"/>
                <a:ea typeface="DejaVu Sans"/>
              </a:rPr>
              <a:t>EDDIGI NYERTESEK(2006-tól)</a:t>
            </a:r>
            <a:endParaRPr/>
          </a:p>
        </p:txBody>
      </p:sp>
      <p:sp>
        <p:nvSpPr>
          <p:cNvPr id="41" name="CustomShape 3"/>
          <p:cNvSpPr/>
          <p:nvPr/>
        </p:nvSpPr>
        <p:spPr>
          <a:xfrm>
            <a:off x="0" y="776880"/>
            <a:ext cx="9905760" cy="5976360"/>
          </a:xfrm>
          <a:prstGeom prst="rect">
            <a:avLst/>
          </a:prstGeom>
        </p:spPr>
        <p:txBody>
          <a:bodyPr bIns="46800" lIns="90000" rIns="90000" tIns="46800"/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2006 - Czirkos Zoltán (BMGE) - P2P alapú biztonsági szoftver kifejlesztése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2007 - Gulyás Gábor György (BMGE) - Anonim csevegő szolgáltatás vizsgálata hagyományos és mobil 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környezetben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2007 – Árva-Szabó Péter (PTE) - Munkavállalói személyes adatok kezelésének gyakorlati problémái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2008 - Cserbák Márton (BMGE) - „Lightweight” biztonsági megoldás rádiófrekvenciás azonosítással támogatott elektronikus kereskedelmi környezetben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2008 – Gábri Máté (ZMNE) – Az információ hatása a XXI. század biztonságára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2009 – Ravasz Csaba (DF) – Digitális aláírás megvalósítása vállalati környezetben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2009 – Horváth Bence (BCE) – Identity management (Üzleti előnyök – technológiai kockázatok)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2010 – Füzesi Tamás (BCE) – Hálózati biztonság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2010 – Paulik Tamás (BMGE) – Kliensoldali webes tartalomtitkosító eszköz készítése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2011 – Besenyei Tamás  (BMGE) – A webes tartalmakban alkalmazható szteganográfiai módszerek vizsgálata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2012 – Boda Károlynak (BMGE) – Böngészőfüggetlen rendszerujjlenyomat, mint webes nyomkövetési módszer kidolgozása és vizsgálata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2013 – Paráda István (NKE) -  A hálózatbiztonság vizsgálata a hálózati eszközöket érintő támadások gyakorlati szimulációin keresztül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2013 – Dinya Péter (BCE) –  Jelszavak használatával kapcsolatos megoldások, módszerek és szokások elemzése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2014 – Szerencsés Ákos (BMGE) – Webes egér hőtérképek készítése és elemzése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2015 – Szegedi Péter (NKE) - Kriptoeszköz előállítása és alkalmazásának lehetőségei a Magyar Honvédségben(BSC)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Simon Benedek (BME) - Strukturális deanonimizációs algoritmusok elemzése és fejlesztése (MSC)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2016 – Gyebnár Gergő (NKE) - A kibervédelem rendszere a magyar és a globális kibertérben és 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Borókai Bence (PPKE) - Kritikus infrastruktúrák biztonsági szabályozása; egy Kiberbiztonsági Műveleti Központ (CSOC) megtervezése (BSc)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Tóth Géza (ÓE) -  Biztonsági kiegészítések szolgáltatás orientált architektúrák Enterprise Service Bus-on keresztüli kommunikációjához (MSc)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Times New Roman"/>
                <a:ea typeface="Microsoft YaHei"/>
              </a:rPr>
              <a:t>2017 - ???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fld id="{0021C1C1-E1E1-41F1-9141-D131A1E181D1}" type="slidenum">
              <a:rPr lang="hu-HU" sz="1400">
                <a:solidFill>
                  <a:srgbClr val="000000"/>
                </a:solidFill>
                <a:latin typeface="Times New Roman"/>
                <a:ea typeface="DejaVu Sans"/>
              </a:rPr>
              <a:t>&lt;szám&gt;</a:t>
            </a:fld>
            <a:endParaRPr/>
          </a:p>
        </p:txBody>
      </p:sp>
      <p:sp>
        <p:nvSpPr>
          <p:cNvPr id="43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hu-HU" sz="3200">
                <a:solidFill>
                  <a:srgbClr val="0d0147"/>
                </a:solidFill>
                <a:latin typeface="Arial"/>
                <a:ea typeface="DejaVu Sans"/>
              </a:rPr>
              <a:t>A 77. program – 2017.09.13.</a:t>
            </a:r>
            <a:endParaRPr/>
          </a:p>
        </p:txBody>
      </p:sp>
      <p:sp>
        <p:nvSpPr>
          <p:cNvPr id="44" name="CustomShape 3"/>
          <p:cNvSpPr/>
          <p:nvPr/>
        </p:nvSpPr>
        <p:spPr>
          <a:xfrm>
            <a:off x="1424520" y="764640"/>
            <a:ext cx="8480880" cy="5040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  <a:p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09.30 – 10.00 </a:t>
            </a:r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hu-HU" sz="1400">
                <a:solidFill>
                  <a:srgbClr val="000000"/>
                </a:solidFill>
                <a:latin typeface="Arial"/>
                <a:ea typeface="DejaVu Sans"/>
              </a:rPr>
              <a:t>Érkezés, regisztráció</a:t>
            </a:r>
            <a:endParaRPr/>
          </a:p>
          <a:p>
            <a:endParaRPr/>
          </a:p>
          <a:p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10.00 – 11.30 </a:t>
            </a:r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hu-HU" sz="1400">
                <a:solidFill>
                  <a:srgbClr val="000000"/>
                </a:solidFill>
                <a:latin typeface="Arial"/>
                <a:ea typeface="DejaVu Sans"/>
              </a:rPr>
              <a:t>Köszöntő és bevezető gondolatok - Aktualitások az információvédelem területén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Dr. Ködmön István (Hétpecsét Egyesület) alelnök</a:t>
            </a:r>
            <a:endParaRPr/>
          </a:p>
          <a:p>
            <a:endParaRPr/>
          </a:p>
          <a:p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hu-HU" sz="1400">
                <a:solidFill>
                  <a:srgbClr val="000000"/>
                </a:solidFill>
                <a:latin typeface="Arial"/>
                <a:ea typeface="DejaVu Sans"/>
              </a:rPr>
              <a:t>How to Approach Security Testing for Service Based Applications </a:t>
            </a:r>
            <a:r>
              <a:rPr b="1" lang="hu-HU" sz="1400">
                <a:solidFill>
                  <a:srgbClr val="000000"/>
                </a:solidFill>
                <a:latin typeface="Arial"/>
                <a:ea typeface="DejaVu Sans"/>
              </a:rPr>
              <a:t>
</a:t>
            </a:r>
            <a:r>
              <a:rPr b="1" lang="hu-HU" sz="140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hu-HU" sz="1400">
                <a:solidFill>
                  <a:srgbClr val="000000"/>
                </a:solidFill>
                <a:latin typeface="Arial"/>
                <a:ea typeface="DejaVu Sans"/>
              </a:rPr>
              <a:t>in a Public Cloud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Kurt Brandt (GE Healthcare) Principal Product Security Leader</a:t>
            </a:r>
            <a:endParaRPr/>
          </a:p>
          <a:p>
            <a:endParaRPr/>
          </a:p>
          <a:p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hu-HU" sz="1400">
                <a:solidFill>
                  <a:srgbClr val="000000"/>
                </a:solidFill>
                <a:latin typeface="Arial"/>
                <a:ea typeface="DejaVu Sans"/>
              </a:rPr>
              <a:t>Üzleti titok B2B kontextusban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Dr. Dósa Imre (Budapest Bank Zrt.) adatvédelmi tisztviselő</a:t>
            </a:r>
            <a:endParaRPr/>
          </a:p>
          <a:p>
            <a:endParaRPr/>
          </a:p>
          <a:p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11.30 – 11.50 </a:t>
            </a:r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hu-HU" sz="1400">
                <a:solidFill>
                  <a:srgbClr val="000000"/>
                </a:solidFill>
                <a:latin typeface="Arial"/>
                <a:ea typeface="DejaVu Sans"/>
              </a:rPr>
              <a:t>Kávé szünet (kávé, üdítő, pogácsa, aprósütemény)</a:t>
            </a:r>
            <a:endParaRPr/>
          </a:p>
          <a:p>
            <a:endParaRPr/>
          </a:p>
          <a:p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11.50 – 13.00 </a:t>
            </a:r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hu-HU" sz="1400">
                <a:solidFill>
                  <a:srgbClr val="000000"/>
                </a:solidFill>
                <a:latin typeface="Arial"/>
                <a:ea typeface="DejaVu Sans"/>
              </a:rPr>
              <a:t>Az "Év információvédelmi szak- és diplomadolgozata - 2017" </a:t>
            </a:r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
</a:t>
            </a:r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cím nyerteseinek előadása</a:t>
            </a:r>
            <a:endParaRPr/>
          </a:p>
          <a:p>
            <a:endParaRPr/>
          </a:p>
          <a:p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hu-HU" sz="1400">
                <a:solidFill>
                  <a:srgbClr val="000000"/>
                </a:solidFill>
                <a:latin typeface="Arial"/>
                <a:ea typeface="DejaVu Sans"/>
              </a:rPr>
              <a:t>Információbiztonság az energiaszolgáltató iparágban – ISO/IEC 27019</a:t>
            </a:r>
            <a:endParaRPr/>
          </a:p>
          <a:p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hu-HU" sz="1400">
                <a:solidFill>
                  <a:srgbClr val="000000"/>
                </a:solidFill>
                <a:latin typeface="Arial"/>
                <a:ea typeface="DejaVu Sans"/>
              </a:rPr>
              <a:t>Móricz Pál (Szenzor Gazdaságmérnöki Kft.) ügyvezető igazgató</a:t>
            </a:r>
            <a:endParaRPr/>
          </a:p>
        </p:txBody>
      </p:sp>
    </p:spTree>
  </p:cSld>
  <p:timing>
    <p:tnLst>
      <p:par>
        <p:cTn dur="indefinite" id="5" nodeType="tmRoot" restart="never">
          <p:childTnLst>
            <p:seq>
              <p:cTn id="6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